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7" r:id="rId2"/>
    <p:sldId id="308" r:id="rId3"/>
    <p:sldId id="310" r:id="rId4"/>
    <p:sldId id="274" r:id="rId5"/>
    <p:sldId id="275" r:id="rId6"/>
    <p:sldId id="277" r:id="rId7"/>
    <p:sldId id="278" r:id="rId8"/>
    <p:sldId id="280" r:id="rId9"/>
    <p:sldId id="276" r:id="rId10"/>
    <p:sldId id="281" r:id="rId11"/>
    <p:sldId id="282" r:id="rId12"/>
    <p:sldId id="283" r:id="rId13"/>
    <p:sldId id="284" r:id="rId14"/>
    <p:sldId id="285" r:id="rId15"/>
    <p:sldId id="287" r:id="rId16"/>
    <p:sldId id="290" r:id="rId17"/>
    <p:sldId id="292" r:id="rId18"/>
    <p:sldId id="294" r:id="rId19"/>
    <p:sldId id="297" r:id="rId20"/>
    <p:sldId id="303" r:id="rId21"/>
    <p:sldId id="306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4" autoAdjust="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85C48-C500-4AA1-9587-AC466F005E50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ABC86-419B-43DB-B244-9EFD8DFBA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руководствуясь Перечнем профессий и специальностей среднего профессионального образования, утвержденным приказом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России от 29 октября 2013 N1199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ABC86-419B-43DB-B244-9EFD8DFBA6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B050"/>
                </a:solidFill>
              </a:rPr>
              <a:t>Индивидуальный проект выполняется обучающимся самостоятельно под руководством преподавателя по выбранной теме в рамках одного или нескольких изучаемых учебных предметов, курсов в любой избранной области деятельности (познавательной, практической, учебно-исследовательской, социальной, художественно-творческой, иной)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ABC86-419B-43DB-B244-9EFD8DFBA6D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9DC8-E611-4870-A7DB-D3D19F96B1FC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C5D1-1AEF-4FB5-8D75-49FABF4D6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lan_gort_kompl_1.png"/>
          <p:cNvPicPr>
            <a:picLocks noGrp="1" noChangeAspect="1"/>
          </p:cNvPicPr>
          <p:nvPr>
            <p:ph idx="1"/>
          </p:nvPr>
        </p:nvPicPr>
        <p:blipFill>
          <a:blip r:embed="rId2"/>
          <a:srcRect t="6383"/>
          <a:stretch>
            <a:fillRect/>
          </a:stretch>
        </p:blipFill>
        <p:spPr>
          <a:xfrm>
            <a:off x="67637" y="0"/>
            <a:ext cx="907636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Проектирование учебного плана ОПОП с учетом требований ФГОС СПО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4929198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Елкин</a:t>
            </a:r>
            <a:r>
              <a:rPr lang="ru-RU" dirty="0" smtClean="0"/>
              <a:t> А.И., заместитель директора по учебной работе ГПОУ ЯО «Ярославский автомеханический колледж»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Срок освоения рабочей программы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 соответствии </a:t>
            </a:r>
            <a:r>
              <a:rPr lang="ru-RU" sz="2400" b="1" dirty="0" smtClean="0"/>
              <a:t>с требованиями ФГОС СПО </a:t>
            </a:r>
            <a:r>
              <a:rPr lang="ru-RU" sz="2400" dirty="0" smtClean="0">
                <a:solidFill>
                  <a:srgbClr val="C00000"/>
                </a:solidFill>
              </a:rPr>
              <a:t>нормативный срок освоения </a:t>
            </a:r>
            <a:r>
              <a:rPr lang="ru-RU" sz="2400" dirty="0" smtClean="0"/>
              <a:t>ОПОП СПО </a:t>
            </a:r>
            <a:r>
              <a:rPr lang="ru-RU" sz="2400" dirty="0" smtClean="0">
                <a:solidFill>
                  <a:srgbClr val="C00000"/>
                </a:solidFill>
              </a:rPr>
              <a:t>(ППКРС</a:t>
            </a:r>
            <a:r>
              <a:rPr lang="ru-RU" sz="2400" dirty="0" smtClean="0"/>
              <a:t>) при очной форме получения образования для лиц, обучающихся на базе основного общего образования с получением среднего общего образования, </a:t>
            </a:r>
            <a:r>
              <a:rPr lang="ru-RU" sz="2400" dirty="0" smtClean="0">
                <a:solidFill>
                  <a:srgbClr val="C00000"/>
                </a:solidFill>
              </a:rPr>
              <a:t>увеличивается</a:t>
            </a:r>
            <a:r>
              <a:rPr lang="ru-RU" sz="2400" dirty="0" smtClean="0"/>
              <a:t> на </a:t>
            </a:r>
            <a:r>
              <a:rPr lang="ru-RU" sz="2400" dirty="0" smtClean="0">
                <a:solidFill>
                  <a:srgbClr val="C00000"/>
                </a:solidFill>
              </a:rPr>
              <a:t>82 недели</a:t>
            </a:r>
            <a:r>
              <a:rPr lang="ru-RU" sz="2400" dirty="0" smtClean="0"/>
              <a:t> из расчета: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928934"/>
            <a:ext cx="49292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теоретическое обучение </a:t>
            </a:r>
          </a:p>
          <a:p>
            <a:r>
              <a:rPr lang="ru-RU" sz="2000" dirty="0" smtClean="0"/>
              <a:t>(при обязательной учебной нагрузке </a:t>
            </a:r>
          </a:p>
          <a:p>
            <a:r>
              <a:rPr lang="ru-RU" sz="2000" dirty="0" smtClean="0"/>
              <a:t>36 часов в неделю) - 57 </a:t>
            </a:r>
            <a:r>
              <a:rPr lang="ru-RU" sz="2000" dirty="0" err="1" smtClean="0"/>
              <a:t>нед</a:t>
            </a:r>
            <a:r>
              <a:rPr lang="ru-RU" sz="2000" dirty="0" smtClean="0"/>
              <a:t>.  </a:t>
            </a:r>
          </a:p>
          <a:p>
            <a:pPr>
              <a:buFontTx/>
              <a:buChar char="-"/>
            </a:pPr>
            <a:r>
              <a:rPr lang="ru-RU" sz="2000" dirty="0" smtClean="0"/>
              <a:t> промежуточная аттестация - 3 </a:t>
            </a:r>
            <a:r>
              <a:rPr lang="ru-RU" sz="2000" dirty="0" err="1" smtClean="0"/>
              <a:t>нед</a:t>
            </a:r>
            <a:r>
              <a:rPr lang="ru-RU" sz="2000" dirty="0" smtClean="0"/>
              <a:t>.</a:t>
            </a:r>
          </a:p>
          <a:p>
            <a:pPr>
              <a:buFontTx/>
              <a:buChar char="-"/>
            </a:pPr>
            <a:r>
              <a:rPr lang="ru-RU" sz="2000" dirty="0" smtClean="0"/>
              <a:t> каникулярное время - 22 </a:t>
            </a:r>
            <a:r>
              <a:rPr lang="ru-RU" sz="2000" dirty="0" err="1" smtClean="0"/>
              <a:t>нед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00958" y="32146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2052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2786058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2052</a:t>
            </a:r>
            <a:endParaRPr lang="ru-RU" sz="4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000628" y="3143248"/>
            <a:ext cx="157163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43372" y="4857760"/>
            <a:ext cx="423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Самостоятельная внеаудиторная работа студентов не предусмотрена 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Срок освоения рабочей программы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соответствии </a:t>
            </a:r>
            <a:r>
              <a:rPr lang="ru-RU" sz="2000" b="1" dirty="0" smtClean="0"/>
              <a:t>с требованиями ФГОС СПО </a:t>
            </a:r>
            <a:r>
              <a:rPr lang="ru-RU" sz="2000" dirty="0" smtClean="0">
                <a:solidFill>
                  <a:srgbClr val="C00000"/>
                </a:solidFill>
              </a:rPr>
              <a:t>нормативный срок освоения </a:t>
            </a:r>
            <a:r>
              <a:rPr lang="ru-RU" sz="2000" dirty="0" smtClean="0"/>
              <a:t>ОПОП СПО </a:t>
            </a:r>
            <a:r>
              <a:rPr lang="ru-RU" sz="2000" dirty="0" smtClean="0">
                <a:solidFill>
                  <a:srgbClr val="C00000"/>
                </a:solidFill>
              </a:rPr>
              <a:t>(ППССЗ</a:t>
            </a:r>
            <a:r>
              <a:rPr lang="ru-RU" sz="2000" dirty="0" smtClean="0"/>
              <a:t>) при очной форме получения образования для лиц, обучающихся на базе основного общего образования с получением среднего общего образования, </a:t>
            </a:r>
            <a:r>
              <a:rPr lang="ru-RU" sz="2000" dirty="0" smtClean="0">
                <a:solidFill>
                  <a:srgbClr val="C00000"/>
                </a:solidFill>
              </a:rPr>
              <a:t>увеличивается</a:t>
            </a:r>
            <a:r>
              <a:rPr lang="ru-RU" sz="2000" dirty="0" smtClean="0"/>
              <a:t> на </a:t>
            </a:r>
            <a:r>
              <a:rPr lang="ru-RU" sz="2000" dirty="0" smtClean="0">
                <a:solidFill>
                  <a:srgbClr val="C00000"/>
                </a:solidFill>
              </a:rPr>
              <a:t>52 недели </a:t>
            </a:r>
            <a:r>
              <a:rPr lang="ru-RU" sz="2000" dirty="0" smtClean="0"/>
              <a:t>из расчета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•теоретическое обучение</a:t>
            </a:r>
          </a:p>
          <a:p>
            <a:pPr>
              <a:buNone/>
            </a:pPr>
            <a:r>
              <a:rPr lang="ru-RU" sz="2000" dirty="0" smtClean="0"/>
              <a:t> (при обязательной учебной нагрузке </a:t>
            </a:r>
          </a:p>
          <a:p>
            <a:pPr>
              <a:buNone/>
            </a:pPr>
            <a:r>
              <a:rPr lang="ru-RU" sz="2000" dirty="0" smtClean="0"/>
              <a:t>36 часов в неделю) – 39 </a:t>
            </a:r>
            <a:r>
              <a:rPr lang="ru-RU" sz="2000" dirty="0" err="1" smtClean="0"/>
              <a:t>нед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•промежуточная аттестация – 2 </a:t>
            </a:r>
            <a:r>
              <a:rPr lang="ru-RU" sz="2000" dirty="0" err="1" smtClean="0"/>
              <a:t>нед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•каникулярное время – 11 </a:t>
            </a:r>
            <a:r>
              <a:rPr lang="ru-RU" sz="2000" dirty="0" err="1" smtClean="0"/>
              <a:t>нед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2857496"/>
            <a:ext cx="24288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1404</a:t>
            </a:r>
            <a:endParaRPr lang="ru-RU" sz="4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571868" y="3286124"/>
            <a:ext cx="235745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357686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Самостоятельная внеаудиторная работа студентов не предусмотрена 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Нагрузка по учебной дисциплине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8317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</a:t>
            </a:r>
            <a:r>
              <a:rPr lang="ru-RU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Обязательная </a:t>
            </a:r>
            <a:r>
              <a:rPr lang="ru-RU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аудиторная </a:t>
            </a:r>
          </a:p>
          <a:p>
            <a:pPr>
              <a:buNone/>
            </a:pPr>
            <a:r>
              <a:rPr lang="ru-RU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учебная нагрузка обучающихся </a:t>
            </a:r>
            <a:endParaRPr lang="ru-RU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407196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БАЗОВАЯ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УЧЕБНАЯ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ДИСЦИПЛИНА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285860"/>
            <a:ext cx="450059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ПРОФИЛЬНАЯ УЧЕБНАЯ ДИСЦИПЛИНА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143380"/>
            <a:ext cx="2214578" cy="15573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Не менее 34 часов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143380"/>
            <a:ext cx="2214578" cy="15573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Не менее 68 часов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Экзамены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285860"/>
            <a:ext cx="707236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 учебным дисциплинам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428868"/>
            <a:ext cx="4429156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Русский язык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3643314"/>
            <a:ext cx="4429156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Математика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4857760"/>
            <a:ext cx="4414862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Профильная учебная дисциплина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Период изучения общеобразовательных предметов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Приказ МОН РФ от 14 июня 2013 года </a:t>
            </a:r>
            <a:r>
              <a:rPr lang="ru-RU" sz="1600" dirty="0" err="1" smtClean="0"/>
              <a:t>No</a:t>
            </a:r>
            <a:r>
              <a:rPr lang="ru-RU" sz="1600" dirty="0" smtClean="0"/>
              <a:t> 464, ред. 15 декабря 2014 года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714620"/>
            <a:ext cx="8429684" cy="30003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Период изучения общеобразовательных предметов </a:t>
            </a:r>
          </a:p>
          <a:p>
            <a:pPr algn="ctr"/>
            <a:r>
              <a:rPr lang="ru-RU" sz="2800" dirty="0" smtClean="0"/>
              <a:t>в течение срока освоения соответствующей образовательной программы среднего профессионального образования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определяется образовательной организацией </a:t>
            </a:r>
            <a:r>
              <a:rPr lang="ru-RU" sz="2800" b="1" dirty="0" smtClean="0">
                <a:solidFill>
                  <a:srgbClr val="C00000"/>
                </a:solidFill>
              </a:rPr>
              <a:t>самостоятельно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ПОО самостоятельно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721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414340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Определяет профиль обучения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4143404" cy="12858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Определяет общеобразовательные УД по выбору </a:t>
            </a:r>
            <a:r>
              <a:rPr lang="ru-RU" sz="2000" dirty="0" smtClean="0"/>
              <a:t>из</a:t>
            </a:r>
            <a:r>
              <a:rPr lang="ru-RU" dirty="0" smtClean="0"/>
              <a:t> обязательных предметных областей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214422"/>
            <a:ext cx="4143404" cy="2214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Определяет количество часов на изучение общеобразовательных УД по выбору из обязательных предметных областей, </a:t>
            </a:r>
          </a:p>
          <a:p>
            <a:pPr algn="ctr"/>
            <a:r>
              <a:rPr lang="ru-RU" sz="2000" dirty="0" smtClean="0"/>
              <a:t> по базовой УД -не менее 34 часа,</a:t>
            </a:r>
          </a:p>
          <a:p>
            <a:pPr algn="ctr"/>
            <a:r>
              <a:rPr lang="ru-RU" sz="2000" dirty="0" smtClean="0"/>
              <a:t>по профильной –не менее 68 часов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643314"/>
            <a:ext cx="878687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Уточняет состав общеобразовательных УД по выбору из обязательных предметных областей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643578"/>
            <a:ext cx="878687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Определяют период изучения общеобразовательных предметов в течение срока освоения соответствующей образовательной программы среднего профессионального образования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643446"/>
            <a:ext cx="878687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Самостоятельно разрабатывает рабочие программы на основе соответствующих Примерных программ учебных общеобразовательных дисциплин с учетом специфики ППКРС или ППССЗ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Примерная структура и содержание</a:t>
            </a:r>
            <a:br>
              <a:rPr lang="ru-RU" sz="2000" dirty="0"/>
            </a:br>
            <a:r>
              <a:rPr lang="ru-RU" sz="2000" dirty="0"/>
              <a:t>общеобразовательного цикла основной </a:t>
            </a:r>
            <a:r>
              <a:rPr lang="ru-RU" sz="2000" dirty="0" smtClean="0"/>
              <a:t>профессиональной образовательной </a:t>
            </a:r>
            <a:r>
              <a:rPr lang="ru-RU" sz="2000" dirty="0"/>
              <a:t>программы среднего </a:t>
            </a:r>
            <a:r>
              <a:rPr lang="ru-RU" sz="2000" dirty="0" smtClean="0"/>
              <a:t>профессионального образования </a:t>
            </a:r>
            <a:r>
              <a:rPr lang="ru-RU" sz="2000" dirty="0"/>
              <a:t>на базе основного общего </a:t>
            </a:r>
            <a:r>
              <a:rPr lang="ru-RU" sz="2000" dirty="0" smtClean="0"/>
              <a:t>образования с </a:t>
            </a:r>
            <a:r>
              <a:rPr lang="ru-RU" sz="2000" dirty="0"/>
              <a:t>получением среднего общего образования </a:t>
            </a:r>
            <a:r>
              <a:rPr lang="ru-RU" sz="2000" dirty="0">
                <a:solidFill>
                  <a:srgbClr val="C00000"/>
                </a:solidFill>
              </a:rPr>
              <a:t>(ППКРС) </a:t>
            </a:r>
            <a:r>
              <a:rPr lang="ru-RU" sz="2000" dirty="0"/>
              <a:t>с </a:t>
            </a:r>
            <a:r>
              <a:rPr lang="ru-RU" sz="2000" dirty="0" smtClean="0"/>
              <a:t>учетом                   требований </a:t>
            </a:r>
            <a:r>
              <a:rPr lang="ru-RU" sz="2000" dirty="0"/>
              <a:t>ФГОС и профиля профессионального образования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43914" cy="50260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79" t="13179" r="17853" b="20387"/>
          <a:stretch>
            <a:fillRect/>
          </a:stretch>
        </p:blipFill>
        <p:spPr bwMode="auto">
          <a:xfrm>
            <a:off x="0" y="1714488"/>
            <a:ext cx="9144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13" t="13574" r="15117" b="42231"/>
          <a:stretch>
            <a:fillRect/>
          </a:stretch>
        </p:blipFill>
        <p:spPr bwMode="auto">
          <a:xfrm>
            <a:off x="0" y="500042"/>
            <a:ext cx="896683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99" t="60926" r="12513" b="15222"/>
          <a:stretch>
            <a:fillRect/>
          </a:stretch>
        </p:blipFill>
        <p:spPr bwMode="auto">
          <a:xfrm>
            <a:off x="0" y="285728"/>
            <a:ext cx="8938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3333" t="16314" r="10586" b="10899"/>
          <a:stretch>
            <a:fillRect/>
          </a:stretch>
        </p:blipFill>
        <p:spPr bwMode="auto">
          <a:xfrm>
            <a:off x="0" y="1714488"/>
            <a:ext cx="9144000" cy="434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526" t="29358" r="10540" b="42231"/>
          <a:stretch>
            <a:fillRect/>
          </a:stretch>
        </p:blipFill>
        <p:spPr bwMode="auto">
          <a:xfrm>
            <a:off x="0" y="0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Учебный план образовательной программы среднего профессионального образования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501122" cy="3924312"/>
          </a:xfrm>
        </p:spPr>
        <p:txBody>
          <a:bodyPr>
            <a:normAutofit fontScale="40000" lnSpcReduction="20000"/>
          </a:bodyPr>
          <a:lstStyle/>
          <a:p>
            <a:endParaRPr lang="ru-RU" sz="7200" dirty="0"/>
          </a:p>
          <a:p>
            <a:pPr algn="just"/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Документ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, который определяет перечень, 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трудоемкость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, последовательность и распределение по периодам обучения учебных 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предметов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, курсов, дисциплин (модулей), практики, иных видов учебной деятельности 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обучающихся и формы 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их промежуточной аттестации (пункт 22 статьи 2 Федерального 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закона 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от 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29 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декабря 2012 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г.No273-ФЗ 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«Об образовании в Российской Федерации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»</a:t>
            </a:r>
          </a:p>
          <a:p>
            <a:pPr algn="just"/>
            <a:endParaRPr lang="ru-RU" sz="5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п.12 приказа </a:t>
            </a:r>
            <a:r>
              <a:rPr lang="ru-RU" sz="5000" dirty="0" err="1" smtClean="0">
                <a:solidFill>
                  <a:schemeClr val="tx1"/>
                </a:solidFill>
                <a:cs typeface="Times New Roman" pitchFamily="18" charset="0"/>
              </a:rPr>
              <a:t>Минобрнауки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России от 14.06.2013 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No464 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(ред. от 15.12.2014) 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«Об утверждении 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Порядка организации и 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осуществления 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образовательной деятельности по 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образовательным </a:t>
            </a:r>
            <a:r>
              <a:rPr lang="ru-RU" sz="5000" dirty="0">
                <a:solidFill>
                  <a:schemeClr val="tx1"/>
                </a:solidFill>
                <a:cs typeface="Times New Roman" pitchFamily="18" charset="0"/>
              </a:rPr>
              <a:t>программам </a:t>
            </a:r>
            <a:r>
              <a:rPr lang="ru-RU" sz="5000" dirty="0" smtClean="0">
                <a:solidFill>
                  <a:schemeClr val="tx1"/>
                </a:solidFill>
                <a:cs typeface="Times New Roman" pitchFamily="18" charset="0"/>
              </a:rPr>
              <a:t>среднего профессионального образования</a:t>
            </a:r>
            <a:r>
              <a:rPr lang="ru-RU" sz="5000" dirty="0" smtClean="0">
                <a:cs typeface="Times New Roman" pitchFamily="18" charset="0"/>
              </a:rPr>
              <a:t>»</a:t>
            </a:r>
            <a:endParaRPr lang="ru-RU" sz="5000" dirty="0"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Учебный план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1" t="19888" r="20405" b="5927"/>
          <a:stretch>
            <a:fillRect/>
          </a:stretch>
        </p:blipFill>
        <p:spPr bwMode="auto">
          <a:xfrm>
            <a:off x="285720" y="928670"/>
            <a:ext cx="8501122" cy="57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8" t="18309" r="12916" b="9754"/>
          <a:stretch>
            <a:fillRect/>
          </a:stretch>
        </p:blipFill>
        <p:spPr bwMode="auto">
          <a:xfrm>
            <a:off x="285720" y="1214422"/>
            <a:ext cx="871543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Получение среднего общего образования в пределах соответствующей образовательной программы среднего профессионального образования осуществляется в соответствии со следующими нормативными документами: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100" dirty="0" smtClean="0"/>
              <a:t>Федеральным законом Российской Федерации от 29 декабря 2012 г. N 273-ФЗ "Об образовании в Российской Федерации" (далее -Федеральный закон об образовании);</a:t>
            </a:r>
          </a:p>
          <a:p>
            <a:r>
              <a:rPr lang="ru-RU" sz="1100" dirty="0" smtClean="0"/>
              <a:t>приказом </a:t>
            </a:r>
            <a:r>
              <a:rPr lang="ru-RU" sz="1100" dirty="0" err="1" smtClean="0"/>
              <a:t>Минобрнауки</a:t>
            </a:r>
            <a:r>
              <a:rPr lang="ru-RU" sz="1100" dirty="0" smtClean="0"/>
              <a:t> России от 17 мая 2012 г. N 413 "Об утверждении федерального государственного образовательного стандарта среднего (полного) общего образования";</a:t>
            </a:r>
          </a:p>
          <a:p>
            <a:r>
              <a:rPr lang="ru-RU" sz="1100" dirty="0" smtClean="0"/>
              <a:t>приказом </a:t>
            </a:r>
            <a:r>
              <a:rPr lang="ru-RU" sz="1100" dirty="0" err="1" smtClean="0"/>
              <a:t>Минобрнауки</a:t>
            </a:r>
            <a:r>
              <a:rPr lang="ru-RU" sz="1100" dirty="0" smtClean="0"/>
              <a:t> России от 29 декабря 2014 г. N 1645 "О внесении изменений в приказ Министерства образования и науки Российской Федерации от 17 мая 2012 г. N 413 "Об утверждении федерального государственного образовательного стандарта среднего (полного) общего образования";</a:t>
            </a:r>
          </a:p>
          <a:p>
            <a:r>
              <a:rPr lang="ru-RU" sz="1100" dirty="0" smtClean="0"/>
              <a:t>приказом </a:t>
            </a:r>
            <a:r>
              <a:rPr lang="ru-RU" sz="1100" dirty="0" err="1" smtClean="0"/>
              <a:t>Минобрнауки</a:t>
            </a:r>
            <a:r>
              <a:rPr lang="ru-RU" sz="1100" dirty="0" smtClean="0"/>
              <a:t> России от 14 июня 2013 г. N 464 "Об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образования";</a:t>
            </a:r>
          </a:p>
          <a:p>
            <a:r>
              <a:rPr lang="ru-RU" sz="1100" dirty="0" smtClean="0"/>
              <a:t>приказом </a:t>
            </a:r>
            <a:r>
              <a:rPr lang="ru-RU" sz="1100" dirty="0" err="1" smtClean="0"/>
              <a:t>Минобрнауки</a:t>
            </a:r>
            <a:r>
              <a:rPr lang="ru-RU" sz="1100" dirty="0" smtClean="0"/>
              <a:t> России от 15 декабря 2014 г. N 1580 "О внесении изменений в порядок организации и осуществления образовательной деятельности по образовательным программам среднего профессионального образования, утвержденный Приказом Министерства образования и науки Российской Федерации от 14 июня 2013 г. N 464";</a:t>
            </a:r>
          </a:p>
          <a:p>
            <a:r>
              <a:rPr lang="ru-RU" sz="1100" dirty="0" smtClean="0"/>
              <a:t>приказом </a:t>
            </a:r>
            <a:r>
              <a:rPr lang="ru-RU" sz="1100" dirty="0" err="1" smtClean="0"/>
              <a:t>Минобрнауки</a:t>
            </a:r>
            <a:r>
              <a:rPr lang="ru-RU" sz="1100" dirty="0" smtClean="0"/>
              <a:t> России от 28 мая 2014 г. N 594 "Об утверждении Порядка разработки примерных основных образовательных программ, проведения их экспертизы и ведения реестра примерных основных образовательных программ";</a:t>
            </a:r>
          </a:p>
          <a:p>
            <a:r>
              <a:rPr lang="ru-RU" sz="1100" dirty="0" smtClean="0"/>
              <a:t>приказом </a:t>
            </a:r>
            <a:r>
              <a:rPr lang="ru-RU" sz="1100" dirty="0" err="1" smtClean="0"/>
              <a:t>Минобрнауки</a:t>
            </a:r>
            <a:r>
              <a:rPr lang="ru-RU" sz="1100" dirty="0" smtClean="0"/>
              <a:t> России от 16 августа 2013 г. N 968 "Об утверждении порядка проведения государственной итоговой аттестации по образовательным программам среднего профессионального </a:t>
            </a:r>
            <a:r>
              <a:rPr lang="ru-RU" sz="1100" dirty="0" err="1" smtClean="0"/>
              <a:t>обрприказом</a:t>
            </a:r>
            <a:r>
              <a:rPr lang="ru-RU" sz="1100" dirty="0" smtClean="0"/>
              <a:t> </a:t>
            </a:r>
            <a:r>
              <a:rPr lang="ru-RU" sz="1100" dirty="0" err="1" smtClean="0"/>
              <a:t>Минобрнауки</a:t>
            </a:r>
            <a:r>
              <a:rPr lang="ru-RU" sz="1100" dirty="0" smtClean="0"/>
              <a:t> России от 25 октября 2013г. N 1186 "Об утверждении порядка заполнения, учета и выдачи дипломов о среднем профессиональном образовании и их дубликатов";</a:t>
            </a:r>
          </a:p>
          <a:p>
            <a:r>
              <a:rPr lang="ru-RU" sz="1100" dirty="0" smtClean="0"/>
              <a:t>приказом </a:t>
            </a:r>
            <a:r>
              <a:rPr lang="ru-RU" sz="1100" dirty="0" err="1" smtClean="0"/>
              <a:t>Минобрнауки</a:t>
            </a:r>
            <a:r>
              <a:rPr lang="ru-RU" sz="1100" dirty="0" smtClean="0"/>
              <a:t> России от 14 февраля 2014 г. N 115 "Об утверждении порядка заполнения, учета и выдачи аттестатов об основном общем и среднем общем образовании и их дубликатов";</a:t>
            </a:r>
          </a:p>
          <a:p>
            <a:r>
              <a:rPr lang="ru-RU" sz="1100" dirty="0" smtClean="0"/>
              <a:t>письмом </a:t>
            </a:r>
            <a:r>
              <a:rPr lang="ru-RU" sz="1100" dirty="0" err="1" smtClean="0"/>
              <a:t>Минобрнауки</a:t>
            </a:r>
            <a:r>
              <a:rPr lang="ru-RU" sz="1100" dirty="0" smtClean="0"/>
              <a:t> России, Федеральной службы по надзору в сфере образования и науки от 17 февраля 2014 г. N 02-68 "О прохождении государственной итоговой аттестации по образовательным программам среднего общего образования обучающимися по образовательным программам среднего профессионального образования";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Нормативная база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Федеральный закон от 29.12.2012 № 273-ФЗ</a:t>
            </a:r>
          </a:p>
          <a:p>
            <a:pPr algn="just">
              <a:buNone/>
            </a:pPr>
            <a:r>
              <a:rPr lang="ru-RU" dirty="0" smtClean="0"/>
              <a:t>«Об образовании в Российской Федерации»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Приказ Министерства образования и науки Российской</a:t>
            </a:r>
          </a:p>
          <a:p>
            <a:pPr algn="just">
              <a:buNone/>
            </a:pPr>
            <a:r>
              <a:rPr lang="ru-RU" dirty="0" smtClean="0"/>
              <a:t>Федерации от 17.05.2012 № 413 «Об утверждении</a:t>
            </a:r>
          </a:p>
          <a:p>
            <a:pPr algn="just">
              <a:buNone/>
            </a:pPr>
            <a:r>
              <a:rPr lang="ru-RU" dirty="0" smtClean="0"/>
              <a:t>федерального государственного образовательного стандарта</a:t>
            </a:r>
          </a:p>
          <a:p>
            <a:pPr algn="just">
              <a:buNone/>
            </a:pPr>
            <a:r>
              <a:rPr lang="ru-RU" dirty="0" smtClean="0"/>
              <a:t>среднего (полного) общего образования»  </a:t>
            </a:r>
            <a:r>
              <a:rPr lang="ru-RU" b="1" dirty="0" smtClean="0"/>
              <a:t>с изменениями и дополнениями от:</a:t>
            </a:r>
            <a:r>
              <a:rPr lang="ru-RU" i="1" dirty="0" smtClean="0"/>
              <a:t>29 декабря 2014 г., 31 декабря 2015 г., 29 июня 2017 г.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Постановление Главного государственного санитарного врача</a:t>
            </a:r>
          </a:p>
          <a:p>
            <a:pPr algn="just">
              <a:buNone/>
            </a:pPr>
            <a:r>
              <a:rPr lang="ru-RU" dirty="0" smtClean="0"/>
              <a:t>РФ от 29.12.2010 № 189 «Об утверждении </a:t>
            </a:r>
            <a:r>
              <a:rPr lang="ru-RU" dirty="0" err="1" smtClean="0"/>
              <a:t>СанПиН</a:t>
            </a:r>
            <a:r>
              <a:rPr lang="ru-RU" dirty="0" smtClean="0"/>
              <a:t> 2.4.2.2821-10</a:t>
            </a:r>
          </a:p>
          <a:p>
            <a:pPr algn="just">
              <a:buNone/>
            </a:pPr>
            <a:r>
              <a:rPr lang="ru-RU" dirty="0" smtClean="0"/>
              <a:t>«Санитарно-эпидемиологические требования к условиям и</a:t>
            </a:r>
          </a:p>
          <a:p>
            <a:pPr algn="just">
              <a:buNone/>
            </a:pPr>
            <a:r>
              <a:rPr lang="ru-RU" dirty="0" smtClean="0"/>
              <a:t>организации обучения в общеобразовательных</a:t>
            </a:r>
          </a:p>
          <a:p>
            <a:pPr algn="just">
              <a:buNone/>
            </a:pPr>
            <a:r>
              <a:rPr lang="ru-RU" dirty="0" smtClean="0"/>
              <a:t>учреждениях» (с изменениями и дополнениями)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Профиль профессионального образования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85992"/>
            <a:ext cx="1857388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Естественно-научный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714752"/>
            <a:ext cx="185738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Социально- экономический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142984"/>
            <a:ext cx="1857388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Технический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072074"/>
            <a:ext cx="185738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Гуманитарный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1071546"/>
            <a:ext cx="5715040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Перечень профессий и специальностей среднего профессионального образования приказ 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 от 29 октября 2013 года </a:t>
            </a:r>
          </a:p>
          <a:p>
            <a:pPr algn="ctr"/>
            <a:r>
              <a:rPr lang="ru-RU" sz="2000" dirty="0" smtClean="0"/>
              <a:t> N 1199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2428868"/>
            <a:ext cx="571504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http://internet.garant.ru/document?id=70867486&amp;sub=0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2500306"/>
            <a:ext cx="5305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Письмо 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от17.03.2015 №06-259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3143248"/>
            <a:ext cx="5786478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Приказ </a:t>
            </a:r>
            <a:r>
              <a:rPr lang="ru-RU" sz="2000" dirty="0" err="1" smtClean="0"/>
              <a:t>Минобрнауки</a:t>
            </a:r>
            <a:r>
              <a:rPr lang="ru-RU" sz="2000" dirty="0" smtClean="0"/>
              <a:t>  от 29 июня 2017 г. </a:t>
            </a:r>
            <a:r>
              <a:rPr lang="ru-RU" sz="2000" dirty="0" err="1" smtClean="0"/>
              <a:t>n</a:t>
            </a:r>
            <a:r>
              <a:rPr lang="ru-RU" sz="2000" dirty="0" smtClean="0"/>
              <a:t> 613</a:t>
            </a:r>
          </a:p>
          <a:p>
            <a:r>
              <a:rPr lang="ru-RU" sz="2000" dirty="0" smtClean="0"/>
              <a:t>«О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Федерации» от 17 мая 2012 г. </a:t>
            </a:r>
            <a:r>
              <a:rPr lang="ru-RU" sz="2000" dirty="0" err="1" smtClean="0"/>
              <a:t>n</a:t>
            </a:r>
            <a:r>
              <a:rPr lang="ru-RU" sz="2000" dirty="0" smtClean="0"/>
              <a:t> 413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5500702"/>
            <a:ext cx="5715040" cy="985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ПОО </a:t>
            </a:r>
            <a:r>
              <a:rPr lang="ru-RU" sz="2000" dirty="0" smtClean="0">
                <a:solidFill>
                  <a:srgbClr val="C00000"/>
                </a:solidFill>
              </a:rPr>
              <a:t>самостоятельно</a:t>
            </a:r>
            <a:r>
              <a:rPr lang="ru-RU" sz="2000" dirty="0" smtClean="0"/>
              <a:t> определяет профиль профессионального образования в соответствии со спецификой ОПОП СПО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57148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(п. 18.3.1 приказа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17.05.2012 № 413)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Общеобразовательный цикл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 соответствии с ФГОС СОО ПОО при разработке УП ОПОП СПО на базе ООО с получением СОО (ППКРС, ППССЗ) формируют общеобразовательный цикл, включая общеобразовательные дисциплины (общие и по выбору) из обязательных предметных областей:</a:t>
            </a:r>
          </a:p>
          <a:p>
            <a:pPr>
              <a:buFontTx/>
              <a:buChar char="-"/>
            </a:pPr>
            <a:r>
              <a:rPr lang="ru-RU" sz="2000" dirty="0" smtClean="0"/>
              <a:t>Русский язык и литература</a:t>
            </a:r>
          </a:p>
          <a:p>
            <a:pPr>
              <a:buFontTx/>
              <a:buChar char="-"/>
            </a:pPr>
            <a:r>
              <a:rPr lang="ru-RU" sz="2000" dirty="0" smtClean="0"/>
              <a:t>Родной язык и родная литература</a:t>
            </a:r>
          </a:p>
          <a:p>
            <a:pPr>
              <a:buFontTx/>
              <a:buChar char="-"/>
            </a:pPr>
            <a:r>
              <a:rPr lang="ru-RU" sz="2000" dirty="0" smtClean="0"/>
              <a:t> Иностранный язык</a:t>
            </a:r>
          </a:p>
          <a:p>
            <a:pPr>
              <a:buFontTx/>
              <a:buChar char="-"/>
            </a:pPr>
            <a:r>
              <a:rPr lang="ru-RU" sz="2000" dirty="0" smtClean="0"/>
              <a:t>Общественные науки</a:t>
            </a:r>
          </a:p>
          <a:p>
            <a:pPr>
              <a:buFontTx/>
              <a:buChar char="-"/>
            </a:pPr>
            <a:r>
              <a:rPr lang="ru-RU" sz="2000" dirty="0" smtClean="0"/>
              <a:t>Математика и информатика</a:t>
            </a:r>
          </a:p>
          <a:p>
            <a:pPr>
              <a:buFontTx/>
              <a:buChar char="-"/>
            </a:pPr>
            <a:r>
              <a:rPr lang="ru-RU" sz="2000" dirty="0" smtClean="0"/>
              <a:t>Естественные науки </a:t>
            </a:r>
          </a:p>
          <a:p>
            <a:pPr>
              <a:buFontTx/>
              <a:buChar char="-"/>
            </a:pPr>
            <a:r>
              <a:rPr lang="ru-RU" sz="2000" dirty="0" smtClean="0"/>
              <a:t>Физическая культура, экология и основы безопасности жизнедеятельности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636"/>
            <a:ext cx="5286412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ОО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86454"/>
            <a:ext cx="257176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786454"/>
            <a:ext cx="257176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5000636"/>
            <a:ext cx="2571768" cy="1643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Дополнительные дисциплины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072074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Обязательные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5929330"/>
            <a:ext cx="2448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Общие дисциплины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5857892"/>
            <a:ext cx="25281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Дисциплины</a:t>
            </a:r>
            <a:r>
              <a:rPr lang="ru-RU" b="1" dirty="0" smtClean="0"/>
              <a:t> по выбору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71435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п. 18.3.1 приказа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17.05.2012 № 413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Общеобразовательный цикл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736"/>
            <a:ext cx="2357454" cy="52149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ОБЯЗАТЕЛЬНЫЕ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ПРЕДМЕТНЫЕ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ОБЛАСТИ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42873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Arial Black" pitchFamily="34" charset="0"/>
              </a:rPr>
              <a:t>Русский язык и литература</a:t>
            </a:r>
            <a:endParaRPr lang="ru-RU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214311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Arial Black" pitchFamily="34" charset="0"/>
              </a:rPr>
              <a:t>Родной язык и  родная литература</a:t>
            </a:r>
            <a:endParaRPr lang="ru-RU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285749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Иностранный язык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357187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  Общественные науки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28625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  Математика и       информатика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500063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Естественные науки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57488" y="5715016"/>
            <a:ext cx="2857520" cy="1142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Arial Black" pitchFamily="34" charset="0"/>
              </a:rPr>
              <a:t>Физическая культура, экология и основы безопасности жизнедеятельности</a:t>
            </a:r>
            <a:endParaRPr lang="ru-RU" sz="16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1500174"/>
            <a:ext cx="2500330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Не менее 11 (12) учебных дисциплин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3429000"/>
            <a:ext cx="2571768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Не менее 1 дисциплины из каждой области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5143512"/>
            <a:ext cx="2643206" cy="13573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Не менее 3(4) дисциплин изучается углубленно с учетом профиля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85723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п. 18.3.1 приказа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17.05.2012 № 413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Обязательные дисциплины по выбору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Перечень дисциплин </a:t>
            </a:r>
          </a:p>
          <a:p>
            <a:pPr algn="ctr">
              <a:buNone/>
            </a:pPr>
            <a:r>
              <a:rPr lang="ru-RU" dirty="0" smtClean="0"/>
              <a:t>из обязательных предметных областей </a:t>
            </a:r>
            <a:r>
              <a:rPr lang="ru-RU" dirty="0" smtClean="0">
                <a:solidFill>
                  <a:srgbClr val="FF0000"/>
                </a:solidFill>
              </a:rPr>
              <a:t>определяется </a:t>
            </a:r>
            <a:r>
              <a:rPr lang="ru-RU" dirty="0" smtClean="0"/>
              <a:t>профессиональными образовательными организациями </a:t>
            </a:r>
            <a:r>
              <a:rPr lang="ru-RU" b="1" dirty="0" smtClean="0">
                <a:solidFill>
                  <a:srgbClr val="FF0000"/>
                </a:solidFill>
              </a:rPr>
              <a:t>самостоятельно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 учетом профиля профессионального образования, специфики ППКРС, ППССЗ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9286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Обязательные, общие для изучения дисциплины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357298"/>
            <a:ext cx="2285984" cy="52149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ОБЯЗАТЕЛЬНЫЕ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ПРЕДМЕТНЫЕ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ОБЛАСТИ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42873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Arial Black" pitchFamily="34" charset="0"/>
              </a:rPr>
              <a:t>Русский язык и литература</a:t>
            </a:r>
            <a:endParaRPr lang="ru-RU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214311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Arial Black" pitchFamily="34" charset="0"/>
              </a:rPr>
              <a:t>Родной язык и  родная литература</a:t>
            </a:r>
            <a:endParaRPr lang="ru-RU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285749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Иностранный язык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357187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  Общественные науки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428625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  Математика и       информатика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71736" y="5000636"/>
            <a:ext cx="285752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Естественные науки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71736" y="5715016"/>
            <a:ext cx="2857520" cy="1142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Arial Black" pitchFamily="34" charset="0"/>
              </a:rPr>
              <a:t>Физическая культура, экология и основы безопасности жизнедеятельности</a:t>
            </a:r>
            <a:endParaRPr lang="ru-RU" sz="16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1214422"/>
            <a:ext cx="250033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Русский язык и литература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2071678"/>
            <a:ext cx="2571768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Иностранный язык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2928934"/>
            <a:ext cx="2643206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История или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история в мире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15074" y="3571876"/>
            <a:ext cx="2786082" cy="1214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"Математика</a:t>
            </a:r>
            <a:r>
              <a:rPr lang="ru-RU" dirty="0" smtClean="0">
                <a:solidFill>
                  <a:srgbClr val="C00000"/>
                </a:solidFill>
              </a:rPr>
              <a:t>" </a:t>
            </a:r>
            <a:r>
              <a:rPr lang="ru-RU" dirty="0" smtClean="0">
                <a:solidFill>
                  <a:schemeClr val="tx1"/>
                </a:solidFill>
              </a:rPr>
              <a:t>(включая алгебру и начала математического анализа, геометрию)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5074" y="5429264"/>
            <a:ext cx="2571768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Физическая культур</a:t>
            </a: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5074" y="6072206"/>
            <a:ext cx="2571768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Основы безопасности жизнедеятельности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15074" y="4857760"/>
            <a:ext cx="2643206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А</a:t>
            </a:r>
            <a:r>
              <a:rPr lang="ru-RU" dirty="0" err="1" smtClean="0">
                <a:solidFill>
                  <a:schemeClr val="tx1"/>
                </a:solidFill>
              </a:rPr>
              <a:t>Астрономия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34" name="Прямая со стрелкой 33"/>
          <p:cNvCxnSpPr>
            <a:stCxn id="8" idx="3"/>
          </p:cNvCxnSpPr>
          <p:nvPr/>
        </p:nvCxnSpPr>
        <p:spPr>
          <a:xfrm flipV="1">
            <a:off x="5429256" y="1716076"/>
            <a:ext cx="785818" cy="34131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4" idx="1"/>
          </p:cNvCxnSpPr>
          <p:nvPr/>
        </p:nvCxnSpPr>
        <p:spPr>
          <a:xfrm flipV="1">
            <a:off x="5429256" y="2428868"/>
            <a:ext cx="857256" cy="714380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5" idx="1"/>
          </p:cNvCxnSpPr>
          <p:nvPr/>
        </p:nvCxnSpPr>
        <p:spPr>
          <a:xfrm flipV="1">
            <a:off x="5429256" y="3214686"/>
            <a:ext cx="857256" cy="642942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7" idx="1"/>
          </p:cNvCxnSpPr>
          <p:nvPr/>
        </p:nvCxnSpPr>
        <p:spPr>
          <a:xfrm flipV="1">
            <a:off x="5429256" y="4179099"/>
            <a:ext cx="785818" cy="392909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429256" y="5214950"/>
            <a:ext cx="714380" cy="142876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429256" y="5786454"/>
            <a:ext cx="714380" cy="357190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429256" y="6215082"/>
            <a:ext cx="714380" cy="142876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t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4643438" y="571480"/>
            <a:ext cx="4500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УЧЕБНЫЕ ПЛАНЫ ДОЛЖНЫ ПРЕДУСМАТРИВАТЬ ВЫПОЛНЕНИЕ 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ОБУЧАЮЩИМИСЯ ИНДИВИДУАЛЬНОГО (ЫХ) ПРОЕКТА (ОВ)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500570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индивидуальный проект -особая форма организации образовательной деятельности обучающихся (учебное исследование или учебный проект)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6150" y="4286256"/>
            <a:ext cx="5357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Индивидуальный проект выполняется обучающимся самостоятельно под руководством преподавателя по выбранной теме в рамках одного или нескольких изучаемых учебных предметов, курсов в любой избранной области деятельности (познавательной, практической, учебно-исследовательской, социальной, художественно-творческой, иной)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Индивидуальный проект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1319</Words>
  <Application>Microsoft Office PowerPoint</Application>
  <PresentationFormat>Экран (4:3)</PresentationFormat>
  <Paragraphs>168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 Учебный план образовательной программы среднего профессионального образования  </vt:lpstr>
      <vt:lpstr>Нормативная база</vt:lpstr>
      <vt:lpstr>Профиль профессионального образования</vt:lpstr>
      <vt:lpstr>Общеобразовательный цикл</vt:lpstr>
      <vt:lpstr>Общеобразовательный цикл</vt:lpstr>
      <vt:lpstr>Обязательные дисциплины по выбору</vt:lpstr>
      <vt:lpstr>Обязательные, общие для изучения дисциплины</vt:lpstr>
      <vt:lpstr>Индивидуальный проект</vt:lpstr>
      <vt:lpstr>Срок освоения рабочей программы</vt:lpstr>
      <vt:lpstr>Срок освоения рабочей программы</vt:lpstr>
      <vt:lpstr>Нагрузка по учебной дисциплине</vt:lpstr>
      <vt:lpstr>Экзамены</vt:lpstr>
      <vt:lpstr>Период изучения общеобразовательных предметов</vt:lpstr>
      <vt:lpstr>ПОО самостоятельно</vt:lpstr>
      <vt:lpstr>Примерная структура и содержание общеобразовательного цикла основной профессиональной образовательной программы среднего профессионального образования на базе основного общего образования с получением среднего общего образования (ППКРС) с учетом                   требований ФГОС и профиля профессионального образования </vt:lpstr>
      <vt:lpstr>Презентация PowerPoint</vt:lpstr>
      <vt:lpstr>Презентация PowerPoint</vt:lpstr>
      <vt:lpstr>Презентация PowerPoint</vt:lpstr>
      <vt:lpstr>Учебный план</vt:lpstr>
      <vt:lpstr>Презентация PowerPoint</vt:lpstr>
      <vt:lpstr>   Получение среднего общего образования в пределах соответствующей образовательной программы среднего профессионального образования осуществляется в соответствии со следующими нормативными документами: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ЁлкинАИ</dc:creator>
  <cp:lastModifiedBy>Наталья Вячеславовна Кузнецова</cp:lastModifiedBy>
  <cp:revision>78</cp:revision>
  <dcterms:created xsi:type="dcterms:W3CDTF">2019-01-30T07:52:38Z</dcterms:created>
  <dcterms:modified xsi:type="dcterms:W3CDTF">2020-06-22T13:15:17Z</dcterms:modified>
</cp:coreProperties>
</file>