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BA24B3F-1A34-4611-9241-95AE357A9E4E}" type="datetimeFigureOut">
              <a:rPr lang="ru-RU" smtClean="0"/>
              <a:t>21.06.2020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422930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BA24B3F-1A34-4611-9241-95AE357A9E4E}" type="datetimeFigureOut">
              <a:rPr lang="ru-RU" smtClean="0"/>
              <a:t>21.06.2020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4054162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BA24B3F-1A34-4611-9241-95AE357A9E4E}" type="datetimeFigureOut">
              <a:rPr lang="ru-RU" smtClean="0"/>
              <a:t>21.06.2020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197941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BA24B3F-1A34-4611-9241-95AE357A9E4E}" type="datetimeFigureOut">
              <a:rPr lang="ru-RU" smtClean="0"/>
              <a:t>21.06.2020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107217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BA24B3F-1A34-4611-9241-95AE357A9E4E}" type="datetimeFigureOut">
              <a:rPr lang="ru-RU" smtClean="0"/>
              <a:t>21.06.2020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2072894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BA24B3F-1A34-4611-9241-95AE357A9E4E}" type="datetimeFigureOut">
              <a:rPr lang="ru-RU" smtClean="0"/>
              <a:t>21.06.2020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628389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BA24B3F-1A34-4611-9241-95AE357A9E4E}" type="datetimeFigureOut">
              <a:rPr lang="ru-RU" smtClean="0"/>
              <a:t>21.06.2020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130127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BA24B3F-1A34-4611-9241-95AE357A9E4E}" type="datetimeFigureOut">
              <a:rPr lang="ru-RU" smtClean="0"/>
              <a:t>21.06.2020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3112184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BA24B3F-1A34-4611-9241-95AE357A9E4E}" type="datetimeFigureOut">
              <a:rPr lang="ru-RU" smtClean="0"/>
              <a:t>21.06.2020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165214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BA24B3F-1A34-4611-9241-95AE357A9E4E}" type="datetimeFigureOut">
              <a:rPr lang="ru-RU" smtClean="0"/>
              <a:t>21.06.2020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307478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BA24B3F-1A34-4611-9241-95AE357A9E4E}" type="datetimeFigureOut">
              <a:rPr lang="ru-RU" smtClean="0"/>
              <a:t>21.06.2020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279D9D-95C6-41F7-9E4C-5B6D4D21978B}" type="slidenum">
              <a:rPr lang="ru-RU" smtClean="0"/>
              <a:t>‹#›</a:t>
            </a:fld>
            <a:endParaRPr lang="ru-RU"/>
          </a:p>
        </p:txBody>
      </p:sp>
    </p:spTree>
    <p:extLst>
      <p:ext uri="{BB962C8B-B14F-4D97-AF65-F5344CB8AC3E}">
        <p14:creationId xmlns:p14="http://schemas.microsoft.com/office/powerpoint/2010/main" val="412096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24B3F-1A34-4611-9241-95AE357A9E4E}" type="datetimeFigureOut">
              <a:rPr lang="ru-RU" smtClean="0"/>
              <a:t>21.06.2020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79D9D-95C6-41F7-9E4C-5B6D4D21978B}" type="slidenum">
              <a:rPr lang="ru-RU" smtClean="0"/>
              <a:t>‹#›</a:t>
            </a:fld>
            <a:endParaRPr lang="ru-RU"/>
          </a:p>
        </p:txBody>
      </p:sp>
    </p:spTree>
    <p:extLst>
      <p:ext uri="{BB962C8B-B14F-4D97-AF65-F5344CB8AC3E}">
        <p14:creationId xmlns:p14="http://schemas.microsoft.com/office/powerpoint/2010/main" val="269374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3"/>
            <a:ext cx="7774632" cy="3123778"/>
          </a:xfrm>
        </p:spPr>
        <p:txBody>
          <a:bodyPr>
            <a:noAutofit/>
          </a:bodyPr>
          <a:lstStyle/>
          <a:p>
            <a:r>
              <a:rPr lang="ru-RU" sz="3200" b="1" dirty="0" smtClean="0">
                <a:latin typeface="Times New Roman" panose="02020603050405020304" pitchFamily="18" charset="0"/>
                <a:cs typeface="Times New Roman" panose="02020603050405020304" pitchFamily="18" charset="0"/>
              </a:rPr>
              <a:t>Возможности предмета «Иностранный язык» для развития и совершенствования познавательных и коммуникативных УУД студентов колледжа </a:t>
            </a:r>
            <a:endParaRPr lang="ru-RU" sz="32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4788024" y="3886200"/>
            <a:ext cx="3960440" cy="2063080"/>
          </a:xfrm>
        </p:spPr>
        <p:txBody>
          <a:bodyPr>
            <a:normAutofit/>
          </a:bodyPr>
          <a:lstStyle/>
          <a:p>
            <a:pPr algn="just"/>
            <a:r>
              <a:rPr lang="ru-RU" sz="2000" dirty="0" smtClean="0">
                <a:solidFill>
                  <a:schemeClr val="tx1"/>
                </a:solidFill>
                <a:latin typeface="Times New Roman" panose="02020603050405020304" pitchFamily="18" charset="0"/>
                <a:cs typeface="Times New Roman" panose="02020603050405020304" pitchFamily="18" charset="0"/>
              </a:rPr>
              <a:t>Федорова О. Н., </a:t>
            </a:r>
          </a:p>
          <a:p>
            <a:pPr algn="just"/>
            <a:r>
              <a:rPr lang="ru-RU" sz="2000" dirty="0" smtClean="0">
                <a:solidFill>
                  <a:schemeClr val="tx1"/>
                </a:solidFill>
                <a:latin typeface="Times New Roman" panose="02020603050405020304" pitchFamily="18" charset="0"/>
                <a:cs typeface="Times New Roman" panose="02020603050405020304" pitchFamily="18" charset="0"/>
              </a:rPr>
              <a:t>преподаватель немецкого языка</a:t>
            </a:r>
          </a:p>
          <a:p>
            <a:pPr algn="just"/>
            <a:r>
              <a:rPr lang="ru-RU" sz="2000" dirty="0" smtClean="0">
                <a:solidFill>
                  <a:schemeClr val="tx1"/>
                </a:solidFill>
                <a:latin typeface="Times New Roman" panose="02020603050405020304" pitchFamily="18" charset="0"/>
                <a:cs typeface="Times New Roman" panose="02020603050405020304" pitchFamily="18" charset="0"/>
              </a:rPr>
              <a:t>ГПОУ ЯО </a:t>
            </a:r>
            <a:r>
              <a:rPr lang="ru-RU" sz="2000" dirty="0" err="1" smtClean="0">
                <a:solidFill>
                  <a:schemeClr val="tx1"/>
                </a:solidFill>
                <a:latin typeface="Times New Roman" panose="02020603050405020304" pitchFamily="18" charset="0"/>
                <a:cs typeface="Times New Roman" panose="02020603050405020304" pitchFamily="18" charset="0"/>
              </a:rPr>
              <a:t>Угличский</a:t>
            </a:r>
            <a:r>
              <a:rPr lang="ru-RU" sz="2000" dirty="0" smtClean="0">
                <a:solidFill>
                  <a:schemeClr val="tx1"/>
                </a:solidFill>
                <a:latin typeface="Times New Roman" panose="02020603050405020304" pitchFamily="18" charset="0"/>
                <a:cs typeface="Times New Roman" panose="02020603050405020304" pitchFamily="18" charset="0"/>
              </a:rPr>
              <a:t> индустриально-педагогический колледж</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5135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a:bodyPr>
          <a:lstStyle/>
          <a:p>
            <a:r>
              <a:rPr lang="ru-RU" sz="2000" b="1" dirty="0" smtClean="0">
                <a:latin typeface="Times New Roman" panose="02020603050405020304" pitchFamily="18" charset="0"/>
                <a:cs typeface="Times New Roman" panose="02020603050405020304" pitchFamily="18" charset="0"/>
              </a:rPr>
              <a:t>Тематический план программы</a:t>
            </a:r>
            <a:endParaRPr lang="ru-RU" sz="2000" b="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218549849"/>
              </p:ext>
            </p:extLst>
          </p:nvPr>
        </p:nvGraphicFramePr>
        <p:xfrm>
          <a:off x="35496" y="116633"/>
          <a:ext cx="9001000" cy="6741368"/>
        </p:xfrm>
        <a:graphic>
          <a:graphicData uri="http://schemas.openxmlformats.org/drawingml/2006/table">
            <a:tbl>
              <a:tblPr bandRow="1">
                <a:tableStyleId>{00A15C55-8517-42AA-B614-E9B94910E393}</a:tableStyleId>
              </a:tblPr>
              <a:tblGrid>
                <a:gridCol w="1566316"/>
                <a:gridCol w="1092950"/>
                <a:gridCol w="984196"/>
                <a:gridCol w="5357538"/>
              </a:tblGrid>
              <a:tr h="6741368">
                <a:tc>
                  <a:txBody>
                    <a:bodyPr/>
                    <a:lstStyle/>
                    <a:p>
                      <a:pPr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Тема 3. Семья и семейные отношения, домашние обязанности. </a:t>
                      </a:r>
                      <a:endParaRPr lang="ru-RU" sz="1400" b="1" dirty="0">
                        <a:effectLst/>
                        <a:latin typeface="Times New Roman" panose="02020603050405020304" pitchFamily="18" charset="0"/>
                        <a:ea typeface="Calibri"/>
                        <a:cs typeface="Times New Roman" panose="02020603050405020304" pitchFamily="18" charset="0"/>
                      </a:endParaRPr>
                    </a:p>
                  </a:txBody>
                  <a:tcPr marL="56974" marR="5697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8</a:t>
                      </a:r>
                      <a:endParaRPr lang="ru-RU" sz="1400" dirty="0">
                        <a:effectLst/>
                        <a:latin typeface="Times New Roman" panose="02020603050405020304" pitchFamily="18" charset="0"/>
                        <a:ea typeface="Calibri"/>
                        <a:cs typeface="Times New Roman" panose="02020603050405020304" pitchFamily="18" charset="0"/>
                      </a:endParaRPr>
                    </a:p>
                  </a:txBody>
                  <a:tcPr marL="56974" marR="5697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7</a:t>
                      </a:r>
                      <a:endParaRPr lang="ru-RU" sz="1400" dirty="0">
                        <a:effectLst/>
                        <a:latin typeface="Times New Roman" panose="02020603050405020304" pitchFamily="18" charset="0"/>
                        <a:ea typeface="Calibri"/>
                        <a:cs typeface="Times New Roman" panose="02020603050405020304" pitchFamily="18" charset="0"/>
                      </a:endParaRPr>
                    </a:p>
                  </a:txBody>
                  <a:tcPr marL="56974" marR="56974" marT="0" marB="0"/>
                </a:tc>
                <a:tc>
                  <a:txBody>
                    <a:bodyPr/>
                    <a:lstStyle/>
                    <a:p>
                      <a:pPr indent="291465" algn="just">
                        <a:lnSpc>
                          <a:spcPct val="115000"/>
                        </a:lnSpc>
                        <a:spcAft>
                          <a:spcPts val="0"/>
                        </a:spcAft>
                      </a:pPr>
                      <a:r>
                        <a:rPr lang="ru-RU" sz="1400" b="1" dirty="0" err="1">
                          <a:effectLst/>
                          <a:latin typeface="Times New Roman" panose="02020603050405020304" pitchFamily="18" charset="0"/>
                          <a:cs typeface="Times New Roman" panose="02020603050405020304" pitchFamily="18" charset="0"/>
                        </a:rPr>
                        <a:t>Аудирование</a:t>
                      </a:r>
                      <a:r>
                        <a:rPr lang="ru-RU" sz="1400" b="1" dirty="0">
                          <a:effectLst/>
                          <a:latin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cs typeface="Times New Roman" panose="02020603050405020304" pitchFamily="18" charset="0"/>
                        </a:rPr>
                        <a:t> </a:t>
                      </a:r>
                      <a:r>
                        <a:rPr lang="ru-RU" sz="1400" u="sng" dirty="0">
                          <a:effectLst/>
                          <a:latin typeface="Times New Roman" panose="02020603050405020304" pitchFamily="18" charset="0"/>
                          <a:cs typeface="Times New Roman" panose="02020603050405020304" pitchFamily="18" charset="0"/>
                        </a:rPr>
                        <a:t>Извлекать основную информацию из аутентичных интервью по теме «Семья». Заполнять таблицу/ кластер на основе прослушанной информации.</a:t>
                      </a:r>
                      <a:r>
                        <a:rPr lang="ru-RU" sz="1400" dirty="0">
                          <a:effectLst/>
                          <a:latin typeface="Times New Roman" panose="02020603050405020304" pitchFamily="18" charset="0"/>
                          <a:cs typeface="Times New Roman" panose="02020603050405020304" pitchFamily="18" charset="0"/>
                        </a:rPr>
                        <a:t> Адаптироваться к индивидуальным особенностям говорящего, его темпу речи.</a:t>
                      </a:r>
                    </a:p>
                    <a:p>
                      <a:pPr indent="29146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Говорение (монологическая речь): </a:t>
                      </a:r>
                      <a:r>
                        <a:rPr lang="ru-RU" sz="1400" u="sng" dirty="0">
                          <a:effectLst/>
                          <a:latin typeface="Times New Roman" panose="02020603050405020304" pitchFamily="18" charset="0"/>
                          <a:cs typeface="Times New Roman" panose="02020603050405020304" pitchFamily="18" charset="0"/>
                        </a:rPr>
                        <a:t>Делать подготовленное развернутое сообщение о своей семье, семейных отношениях. Выполнять и защищать индивидуальный мини-проект «Мое семейное древо». Осуществлять неподготовленное высказывание на заданную тему или в соответствии с ситуацией</a:t>
                      </a:r>
                      <a:r>
                        <a:rPr lang="ru-RU" sz="1400" dirty="0">
                          <a:effectLst/>
                          <a:latin typeface="Times New Roman" panose="02020603050405020304" pitchFamily="18" charset="0"/>
                          <a:cs typeface="Times New Roman" panose="02020603050405020304" pitchFamily="18" charset="0"/>
                        </a:rPr>
                        <a:t>.</a:t>
                      </a:r>
                    </a:p>
                    <a:p>
                      <a:pPr indent="29146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Говорение (диалогическая речь): </a:t>
                      </a:r>
                      <a:r>
                        <a:rPr lang="ru-RU" sz="1400" u="sng" dirty="0">
                          <a:effectLst/>
                          <a:latin typeface="Times New Roman" panose="02020603050405020304" pitchFamily="18" charset="0"/>
                          <a:cs typeface="Times New Roman" panose="02020603050405020304" pitchFamily="18" charset="0"/>
                        </a:rPr>
                        <a:t>Участвовать в диалоге-расспросе о семейных обязанностях и правилах поведения подростков в семье с опорой на речевые клише. Выражать отношение (оценку, согласие, несогласие) к высказываниям партнера.</a:t>
                      </a:r>
                      <a:endParaRPr lang="ru-RU" sz="1400" dirty="0">
                        <a:effectLst/>
                        <a:latin typeface="Times New Roman" panose="02020603050405020304" pitchFamily="18" charset="0"/>
                        <a:cs typeface="Times New Roman" panose="02020603050405020304" pitchFamily="18" charset="0"/>
                      </a:endParaRPr>
                    </a:p>
                    <a:p>
                      <a:pPr indent="38163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Чтение (поисковое/ ознакомительное): </a:t>
                      </a:r>
                      <a:r>
                        <a:rPr lang="ru-RU" sz="1400" dirty="0">
                          <a:effectLst/>
                          <a:latin typeface="Times New Roman" panose="02020603050405020304" pitchFamily="18" charset="0"/>
                          <a:cs typeface="Times New Roman" panose="02020603050405020304" pitchFamily="18" charset="0"/>
                        </a:rPr>
                        <a:t>Извлекать из текста наиболее важную информацию. </a:t>
                      </a:r>
                      <a:r>
                        <a:rPr lang="ru-RU" sz="1400" u="sng" dirty="0">
                          <a:effectLst/>
                          <a:latin typeface="Times New Roman" panose="02020603050405020304" pitchFamily="18" charset="0"/>
                          <a:cs typeface="Times New Roman" panose="02020603050405020304" pitchFamily="18" charset="0"/>
                        </a:rPr>
                        <a:t>Находить информацию, относящуюся к определенной теме или отвечающую определенным критериям. Группировать информацию по определенным признакам. Использовать полученную информацию в других видах деятельности (например, в докладе, учебном проекте, ролевой игре).</a:t>
                      </a:r>
                      <a:r>
                        <a:rPr lang="ru-RU" sz="1400" dirty="0">
                          <a:effectLst/>
                          <a:latin typeface="Times New Roman" panose="02020603050405020304" pitchFamily="18" charset="0"/>
                          <a:cs typeface="Times New Roman" panose="02020603050405020304" pitchFamily="18" charset="0"/>
                        </a:rPr>
                        <a:t> Понимать основное содержание текста, определять его главную мысль. </a:t>
                      </a:r>
                      <a:r>
                        <a:rPr lang="ru-RU" sz="1400" u="sng" dirty="0">
                          <a:effectLst/>
                          <a:latin typeface="Times New Roman" panose="02020603050405020304" pitchFamily="18" charset="0"/>
                          <a:cs typeface="Times New Roman" panose="02020603050405020304" pitchFamily="18" charset="0"/>
                        </a:rPr>
                        <a:t>Оценивать и интерпретировать содержание текста, высказывать свое отношение к нему.</a:t>
                      </a:r>
                      <a:endParaRPr lang="ru-RU" sz="1400" dirty="0">
                        <a:effectLst/>
                        <a:latin typeface="Times New Roman" panose="02020603050405020304" pitchFamily="18" charset="0"/>
                        <a:cs typeface="Times New Roman" panose="02020603050405020304" pitchFamily="18" charset="0"/>
                      </a:endParaRPr>
                    </a:p>
                    <a:p>
                      <a:pPr indent="38163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Письмо: </a:t>
                      </a:r>
                      <a:r>
                        <a:rPr lang="ru-RU" sz="1400" u="sng" dirty="0">
                          <a:effectLst/>
                          <a:latin typeface="Times New Roman" panose="02020603050405020304" pitchFamily="18" charset="0"/>
                          <a:cs typeface="Times New Roman" panose="02020603050405020304" pitchFamily="18" charset="0"/>
                        </a:rPr>
                        <a:t>Составлять развернутый план, конспект, реферат, аннотацию устного выступления или печатного текста</a:t>
                      </a:r>
                      <a:r>
                        <a:rPr lang="ru-RU" sz="1400" dirty="0">
                          <a:effectLst/>
                          <a:latin typeface="Times New Roman" panose="02020603050405020304" pitchFamily="18" charset="0"/>
                          <a:cs typeface="Times New Roman" panose="02020603050405020304" pitchFamily="18" charset="0"/>
                        </a:rPr>
                        <a:t>. </a:t>
                      </a:r>
                      <a:r>
                        <a:rPr lang="ru-RU" sz="1400" u="sng" dirty="0" smtClean="0">
                          <a:effectLst/>
                          <a:latin typeface="Times New Roman" panose="02020603050405020304" pitchFamily="18" charset="0"/>
                          <a:cs typeface="Times New Roman" panose="02020603050405020304" pitchFamily="18" charset="0"/>
                        </a:rPr>
                        <a:t>писать </a:t>
                      </a:r>
                      <a:r>
                        <a:rPr lang="ru-RU" sz="1400" u="sng" dirty="0">
                          <a:effectLst/>
                          <a:latin typeface="Times New Roman" panose="02020603050405020304" pitchFamily="18" charset="0"/>
                          <a:cs typeface="Times New Roman" panose="02020603050405020304" pitchFamily="18" charset="0"/>
                        </a:rPr>
                        <a:t>эссе (содержащие описание, повествование, рассуждение), обзоры, рецензии.</a:t>
                      </a: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974" marR="56974" marT="0" marB="0"/>
                </a:tc>
              </a:tr>
            </a:tbl>
          </a:graphicData>
        </a:graphic>
      </p:graphicFrame>
    </p:spTree>
    <p:extLst>
      <p:ext uri="{BB962C8B-B14F-4D97-AF65-F5344CB8AC3E}">
        <p14:creationId xmlns:p14="http://schemas.microsoft.com/office/powerpoint/2010/main" val="661738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255227762"/>
              </p:ext>
            </p:extLst>
          </p:nvPr>
        </p:nvGraphicFramePr>
        <p:xfrm>
          <a:off x="35496" y="0"/>
          <a:ext cx="9108504" cy="8148671"/>
        </p:xfrm>
        <a:graphic>
          <a:graphicData uri="http://schemas.openxmlformats.org/drawingml/2006/table">
            <a:tbl>
              <a:tblPr bandRow="1">
                <a:tableStyleId>{5C22544A-7EE6-4342-B048-85BDC9FD1C3A}</a:tableStyleId>
              </a:tblPr>
              <a:tblGrid>
                <a:gridCol w="1728192"/>
                <a:gridCol w="833071"/>
                <a:gridCol w="895121"/>
                <a:gridCol w="5652120"/>
              </a:tblGrid>
              <a:tr h="8148671">
                <a:tc>
                  <a:txBody>
                    <a:bodyPr/>
                    <a:lstStyle/>
                    <a:p>
                      <a:pPr indent="21590">
                        <a:lnSpc>
                          <a:spcPct val="115000"/>
                        </a:lnSpc>
                        <a:spcAft>
                          <a:spcPts val="0"/>
                        </a:spcAft>
                      </a:pPr>
                      <a:r>
                        <a:rPr lang="ru-RU" sz="1400" b="1" dirty="0">
                          <a:effectLst/>
                          <a:latin typeface="Times New Roman" panose="02020603050405020304" pitchFamily="18" charset="0"/>
                          <a:cs typeface="Times New Roman" panose="02020603050405020304" pitchFamily="18" charset="0"/>
                        </a:rPr>
                        <a:t>Тема 12. Англоговорящие или </a:t>
                      </a:r>
                      <a:r>
                        <a:rPr lang="ru-RU" sz="1400" b="1" dirty="0" err="1">
                          <a:effectLst/>
                          <a:latin typeface="Times New Roman" panose="02020603050405020304" pitchFamily="18" charset="0"/>
                          <a:cs typeface="Times New Roman" panose="02020603050405020304" pitchFamily="18" charset="0"/>
                        </a:rPr>
                        <a:t>немецкоговорящие</a:t>
                      </a:r>
                      <a:r>
                        <a:rPr lang="ru-RU" sz="1400" b="1" dirty="0">
                          <a:effectLst/>
                          <a:latin typeface="Times New Roman" panose="02020603050405020304" pitchFamily="18" charset="0"/>
                          <a:cs typeface="Times New Roman" panose="02020603050405020304" pitchFamily="18" charset="0"/>
                        </a:rPr>
                        <a:t> страны, географическое положение, климат, флора и фауна, национальные символы, государственное и политическое устройство, наиболее развитые отрасли экономики, достопримечательности, традиции.</a:t>
                      </a:r>
                      <a:endParaRPr lang="ru-RU" sz="1400" b="1" dirty="0">
                        <a:effectLst/>
                        <a:latin typeface="Times New Roman" panose="02020603050405020304" pitchFamily="18" charset="0"/>
                        <a:ea typeface="Calibri"/>
                        <a:cs typeface="Times New Roman" panose="02020603050405020304" pitchFamily="18" charset="0"/>
                      </a:endParaRPr>
                    </a:p>
                  </a:txBody>
                  <a:tcPr marL="56974" marR="5697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10</a:t>
                      </a:r>
                      <a:endParaRPr lang="ru-RU" sz="1400" dirty="0">
                        <a:effectLst/>
                        <a:latin typeface="Times New Roman" panose="02020603050405020304" pitchFamily="18" charset="0"/>
                        <a:ea typeface="Calibri"/>
                        <a:cs typeface="Times New Roman" panose="02020603050405020304" pitchFamily="18" charset="0"/>
                      </a:endParaRPr>
                    </a:p>
                  </a:txBody>
                  <a:tcPr marL="56974" marR="5697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7</a:t>
                      </a:r>
                      <a:endParaRPr lang="ru-RU" sz="1400" dirty="0">
                        <a:effectLst/>
                        <a:latin typeface="Times New Roman" panose="02020603050405020304" pitchFamily="18" charset="0"/>
                        <a:ea typeface="Calibri"/>
                        <a:cs typeface="Times New Roman" panose="02020603050405020304" pitchFamily="18" charset="0"/>
                      </a:endParaRPr>
                    </a:p>
                  </a:txBody>
                  <a:tcPr marL="56974" marR="56974" marT="0" marB="0"/>
                </a:tc>
                <a:tc>
                  <a:txBody>
                    <a:bodyPr/>
                    <a:lstStyle/>
                    <a:p>
                      <a:pPr indent="291465" algn="just">
                        <a:lnSpc>
                          <a:spcPct val="115000"/>
                        </a:lnSpc>
                        <a:spcAft>
                          <a:spcPts val="0"/>
                        </a:spcAft>
                      </a:pPr>
                      <a:r>
                        <a:rPr lang="ru-RU" sz="1400" b="1" dirty="0" err="1">
                          <a:effectLst/>
                          <a:latin typeface="Times New Roman" panose="02020603050405020304" pitchFamily="18" charset="0"/>
                          <a:cs typeface="Times New Roman" panose="02020603050405020304" pitchFamily="18" charset="0"/>
                        </a:rPr>
                        <a:t>Аудирование</a:t>
                      </a:r>
                      <a:r>
                        <a:rPr lang="ru-RU" sz="1400" b="1" dirty="0">
                          <a:effectLst/>
                          <a:latin typeface="Times New Roman" panose="02020603050405020304" pitchFamily="18" charset="0"/>
                          <a:cs typeface="Times New Roman" panose="02020603050405020304" pitchFamily="18" charset="0"/>
                        </a:rPr>
                        <a:t>: </a:t>
                      </a:r>
                      <a:r>
                        <a:rPr lang="ru-RU" sz="1400" u="sng" dirty="0">
                          <a:effectLst/>
                          <a:latin typeface="Times New Roman" panose="02020603050405020304" pitchFamily="18" charset="0"/>
                          <a:cs typeface="Times New Roman" panose="02020603050405020304" pitchFamily="18" charset="0"/>
                        </a:rPr>
                        <a:t>Извлекать необходимую информацию из аудио- и видеоматериалов о странах изучаемого языка. Заполнять таблицу/ кластер на основе прослушанной информации. Передавать содержание услышанного/ увиденного.</a:t>
                      </a:r>
                      <a:endParaRPr lang="ru-RU" sz="1400" dirty="0">
                        <a:effectLst/>
                        <a:latin typeface="Times New Roman" panose="02020603050405020304" pitchFamily="18" charset="0"/>
                        <a:cs typeface="Times New Roman" panose="02020603050405020304" pitchFamily="18" charset="0"/>
                      </a:endParaRPr>
                    </a:p>
                    <a:p>
                      <a:pPr indent="29146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Говорение (монологическая речь): </a:t>
                      </a:r>
                      <a:r>
                        <a:rPr lang="ru-RU" sz="1400" u="sng" dirty="0">
                          <a:effectLst/>
                          <a:latin typeface="Times New Roman" panose="02020603050405020304" pitchFamily="18" charset="0"/>
                          <a:cs typeface="Times New Roman" panose="02020603050405020304" pitchFamily="18" charset="0"/>
                        </a:rPr>
                        <a:t>Описывать географическое положение страны изучаемого языка на основе карты. Называть основные природные зоны, и основные природные объекты. Делать подготовленное развернутое сообщение о стране, национальных символах, государственном устройстве, политических партиях, отраслях экономики</a:t>
                      </a:r>
                      <a:r>
                        <a:rPr lang="ru-RU" sz="1400" dirty="0">
                          <a:effectLst/>
                          <a:latin typeface="Times New Roman" panose="02020603050405020304" pitchFamily="18" charset="0"/>
                          <a:cs typeface="Times New Roman" panose="02020603050405020304" pitchFamily="18" charset="0"/>
                        </a:rPr>
                        <a:t>.</a:t>
                      </a:r>
                    </a:p>
                    <a:p>
                      <a:pPr indent="29146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Говорение (диалогическая речь): </a:t>
                      </a:r>
                      <a:r>
                        <a:rPr lang="ru-RU" sz="1400" u="sng" dirty="0">
                          <a:effectLst/>
                          <a:latin typeface="Times New Roman" panose="02020603050405020304" pitchFamily="18" charset="0"/>
                          <a:cs typeface="Times New Roman" panose="02020603050405020304" pitchFamily="18" charset="0"/>
                        </a:rPr>
                        <a:t>Участвовать в диалоге  (ролевой игре) по теме «Традиции страны изучаемого языка», выражать отношение (оценку, согласие, несогласие) к высказываниям партнера.</a:t>
                      </a:r>
                      <a:endParaRPr lang="ru-RU" sz="1400" dirty="0">
                        <a:effectLst/>
                        <a:latin typeface="Times New Roman" panose="02020603050405020304" pitchFamily="18" charset="0"/>
                        <a:cs typeface="Times New Roman" panose="02020603050405020304" pitchFamily="18" charset="0"/>
                      </a:endParaRPr>
                    </a:p>
                    <a:p>
                      <a:pPr indent="38163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Чтение (поисковое/ ознакомительное): </a:t>
                      </a:r>
                      <a:r>
                        <a:rPr lang="ru-RU" sz="1400" u="sng" dirty="0">
                          <a:effectLst/>
                          <a:latin typeface="Times New Roman" panose="02020603050405020304" pitchFamily="18" charset="0"/>
                          <a:cs typeface="Times New Roman" panose="02020603050405020304" pitchFamily="18" charset="0"/>
                        </a:rPr>
                        <a:t>Извлекать из текста страноведческого характера наиболее важную информацию. Группировать информацию по определенным признакам. Использовать полученную информацию в докладе, учебном проекте.</a:t>
                      </a:r>
                      <a:r>
                        <a:rPr lang="ru-RU" sz="1400" dirty="0">
                          <a:effectLst/>
                          <a:latin typeface="Times New Roman" panose="02020603050405020304" pitchFamily="18" charset="0"/>
                          <a:cs typeface="Times New Roman" panose="02020603050405020304" pitchFamily="18" charset="0"/>
                        </a:rPr>
                        <a:t> Понимать основное содержание текста, определять его главную мысль. </a:t>
                      </a:r>
                      <a:r>
                        <a:rPr lang="ru-RU" sz="1400" u="sng" dirty="0">
                          <a:effectLst/>
                          <a:latin typeface="Times New Roman" panose="02020603050405020304" pitchFamily="18" charset="0"/>
                          <a:cs typeface="Times New Roman" panose="02020603050405020304" pitchFamily="18" charset="0"/>
                        </a:rPr>
                        <a:t>Оценивать и интерпретировать содержание текста, высказывать свое отношение к нему.</a:t>
                      </a:r>
                      <a:r>
                        <a:rPr lang="ru-RU" sz="1400" dirty="0">
                          <a:effectLst/>
                          <a:latin typeface="Times New Roman" panose="02020603050405020304" pitchFamily="18" charset="0"/>
                          <a:cs typeface="Times New Roman" panose="02020603050405020304" pitchFamily="18" charset="0"/>
                        </a:rPr>
                        <a:t> </a:t>
                      </a:r>
                    </a:p>
                    <a:p>
                      <a:pPr indent="291465" algn="just">
                        <a:lnSpc>
                          <a:spcPct val="115000"/>
                        </a:lnSpc>
                        <a:spcAft>
                          <a:spcPts val="0"/>
                        </a:spcAft>
                      </a:pPr>
                      <a:r>
                        <a:rPr lang="ru-RU" sz="1400" b="1" dirty="0">
                          <a:effectLst/>
                          <a:latin typeface="Times New Roman" panose="02020603050405020304" pitchFamily="18" charset="0"/>
                          <a:cs typeface="Times New Roman" panose="02020603050405020304" pitchFamily="18" charset="0"/>
                        </a:rPr>
                        <a:t>Письмо: </a:t>
                      </a:r>
                      <a:r>
                        <a:rPr lang="ru-RU" sz="1400" u="sng" dirty="0">
                          <a:effectLst/>
                          <a:latin typeface="Times New Roman" panose="02020603050405020304" pitchFamily="18" charset="0"/>
                          <a:cs typeface="Times New Roman" panose="02020603050405020304" pitchFamily="18" charset="0"/>
                        </a:rPr>
                        <a:t>Составлять развернутый план, конспект, реферат, аннотацию устного выступления или печатного текста. Готовить текст презентации с использованием технических средств. Писать сочинение по теме «Что я хотел бы посетить в стране изучаемого языка»</a:t>
                      </a:r>
                      <a:endParaRPr lang="ru-RU" sz="1400" dirty="0">
                        <a:effectLst/>
                        <a:latin typeface="Times New Roman" panose="02020603050405020304" pitchFamily="18" charset="0"/>
                        <a:ea typeface="Calibri"/>
                        <a:cs typeface="Times New Roman" panose="02020603050405020304" pitchFamily="18" charset="0"/>
                      </a:endParaRPr>
                    </a:p>
                  </a:txBody>
                  <a:tcPr marL="56974" marR="56974" marT="0" marB="0"/>
                </a:tc>
              </a:tr>
            </a:tbl>
          </a:graphicData>
        </a:graphic>
      </p:graphicFrame>
    </p:spTree>
    <p:extLst>
      <p:ext uri="{BB962C8B-B14F-4D97-AF65-F5344CB8AC3E}">
        <p14:creationId xmlns:p14="http://schemas.microsoft.com/office/powerpoint/2010/main" val="1380400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latin typeface="Times New Roman" panose="02020603050405020304" pitchFamily="18" charset="0"/>
                <a:cs typeface="Times New Roman" panose="02020603050405020304" pitchFamily="18" charset="0"/>
              </a:rPr>
              <a:t>Задания по теме «</a:t>
            </a:r>
            <a:r>
              <a:rPr lang="ru-RU" sz="2400" b="1" dirty="0" err="1" smtClean="0">
                <a:latin typeface="Times New Roman" panose="02020603050405020304" pitchFamily="18" charset="0"/>
                <a:cs typeface="Times New Roman" panose="02020603050405020304" pitchFamily="18" charset="0"/>
              </a:rPr>
              <a:t>Немецкоговорящие</a:t>
            </a:r>
            <a:r>
              <a:rPr lang="ru-RU" sz="2400" b="1" dirty="0" smtClean="0">
                <a:latin typeface="Times New Roman" panose="02020603050405020304" pitchFamily="18" charset="0"/>
                <a:cs typeface="Times New Roman" panose="02020603050405020304" pitchFamily="18" charset="0"/>
              </a:rPr>
              <a:t> страны», направленные на формирование познавательных и коммуникативных УУД</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1412776"/>
            <a:ext cx="8795320" cy="5257800"/>
          </a:xfrm>
        </p:spPr>
        <p:txBody>
          <a:bodyPr>
            <a:normAutofit fontScale="40000" lnSpcReduction="20000"/>
          </a:bodyPr>
          <a:lstStyle/>
          <a:p>
            <a:pPr marL="0" indent="0">
              <a:buNone/>
            </a:pPr>
            <a:r>
              <a:rPr lang="ru-RU" dirty="0" smtClean="0"/>
              <a:t>•	</a:t>
            </a:r>
            <a:r>
              <a:rPr lang="ru-RU" sz="4500" dirty="0" smtClean="0">
                <a:latin typeface="Times New Roman" panose="02020603050405020304" pitchFamily="18" charset="0"/>
                <a:cs typeface="Times New Roman" panose="02020603050405020304" pitchFamily="18" charset="0"/>
              </a:rPr>
              <a:t>Составление </a:t>
            </a:r>
            <a:r>
              <a:rPr lang="ru-RU" sz="4500" dirty="0" err="1" smtClean="0">
                <a:latin typeface="Times New Roman" panose="02020603050405020304" pitchFamily="18" charset="0"/>
                <a:cs typeface="Times New Roman" panose="02020603050405020304" pitchFamily="18" charset="0"/>
              </a:rPr>
              <a:t>ассоциограммы</a:t>
            </a:r>
            <a:r>
              <a:rPr lang="ru-RU" sz="4500" dirty="0" smtClean="0">
                <a:latin typeface="Times New Roman" panose="02020603050405020304" pitchFamily="18" charset="0"/>
                <a:cs typeface="Times New Roman" panose="02020603050405020304" pitchFamily="18" charset="0"/>
              </a:rPr>
              <a:t> (кластера) по теме «Германия, Швейцария, Австрия – первичные сведения»</a:t>
            </a:r>
          </a:p>
          <a:p>
            <a:pPr marL="0" indent="0">
              <a:buNone/>
            </a:pPr>
            <a:r>
              <a:rPr lang="ru-RU" sz="4500" dirty="0" smtClean="0">
                <a:latin typeface="Times New Roman" panose="02020603050405020304" pitchFamily="18" charset="0"/>
                <a:cs typeface="Times New Roman" panose="02020603050405020304" pitchFamily="18" charset="0"/>
              </a:rPr>
              <a:t>•	Описание географического положения страны изучаемого языка на основе карты. </a:t>
            </a:r>
          </a:p>
          <a:p>
            <a:pPr marL="0" indent="0">
              <a:buNone/>
            </a:pPr>
            <a:r>
              <a:rPr lang="ru-RU" sz="4500" dirty="0" smtClean="0">
                <a:latin typeface="Times New Roman" panose="02020603050405020304" pitchFamily="18" charset="0"/>
                <a:cs typeface="Times New Roman" panose="02020603050405020304" pitchFamily="18" charset="0"/>
              </a:rPr>
              <a:t>•	Самостоятельное составление сообщений и их представление на основе компьютерных презентаций о природных  зонах и основных природных объектах,  национальных символах, государственном устройстве, политических партиях, отраслях экономики ФРГ.</a:t>
            </a:r>
          </a:p>
          <a:p>
            <a:pPr marL="0" indent="0">
              <a:buNone/>
            </a:pPr>
            <a:r>
              <a:rPr lang="ru-RU" sz="4500" dirty="0" smtClean="0">
                <a:latin typeface="Times New Roman" panose="02020603050405020304" pitchFamily="18" charset="0"/>
                <a:cs typeface="Times New Roman" panose="02020603050405020304" pitchFamily="18" charset="0"/>
              </a:rPr>
              <a:t>•	Извлечение и группировка информации из учебных и аутентичных текстов по теме «Каковы типичные черты характера немцев, существуют ли они вообще», оценка и интерпретация содержания текстов, высказывание своего отношения к нему.</a:t>
            </a:r>
          </a:p>
          <a:p>
            <a:pPr marL="0" indent="0">
              <a:buNone/>
            </a:pPr>
            <a:r>
              <a:rPr lang="ru-RU" sz="4500" dirty="0" smtClean="0">
                <a:latin typeface="Times New Roman" panose="02020603050405020304" pitchFamily="18" charset="0"/>
                <a:cs typeface="Times New Roman" panose="02020603050405020304" pitchFamily="18" charset="0"/>
              </a:rPr>
              <a:t>•	</a:t>
            </a:r>
            <a:r>
              <a:rPr lang="ru-RU" sz="4500" dirty="0" err="1" smtClean="0">
                <a:latin typeface="Times New Roman" panose="02020603050405020304" pitchFamily="18" charset="0"/>
                <a:cs typeface="Times New Roman" panose="02020603050405020304" pitchFamily="18" charset="0"/>
              </a:rPr>
              <a:t>Инсценирование</a:t>
            </a:r>
            <a:r>
              <a:rPr lang="ru-RU" sz="4500" dirty="0" smtClean="0">
                <a:latin typeface="Times New Roman" panose="02020603050405020304" pitchFamily="18" charset="0"/>
                <a:cs typeface="Times New Roman" panose="02020603050405020304" pitchFamily="18" charset="0"/>
              </a:rPr>
              <a:t> интервью о типичных чертах немцев и русских, клише Германии и России на основе изученных текстов о Германии и России, собственного опыта. </a:t>
            </a:r>
          </a:p>
          <a:p>
            <a:pPr marL="0" indent="0">
              <a:buNone/>
            </a:pPr>
            <a:r>
              <a:rPr lang="ru-RU" sz="4500" dirty="0" smtClean="0">
                <a:latin typeface="Times New Roman" panose="02020603050405020304" pitchFamily="18" charset="0"/>
                <a:cs typeface="Times New Roman" panose="02020603050405020304" pitchFamily="18" charset="0"/>
              </a:rPr>
              <a:t>•	Дискуссия о типичных немцах и русских, подготовленная на основе изучения текстов учебника и дополнительной литературы.</a:t>
            </a:r>
          </a:p>
          <a:p>
            <a:pPr marL="0" indent="0">
              <a:buNone/>
            </a:pPr>
            <a:r>
              <a:rPr lang="ru-RU" sz="4500" dirty="0" smtClean="0">
                <a:latin typeface="Times New Roman" panose="02020603050405020304" pitchFamily="18" charset="0"/>
                <a:cs typeface="Times New Roman" panose="02020603050405020304" pitchFamily="18" charset="0"/>
              </a:rPr>
              <a:t>•	Поисковое чтение текстов о выдающихся личностях, национальных героях Германии, Швейцарии, Австрии, составление презентаций о них на немецком языке с переводом в форме рассказа-загадки.</a:t>
            </a:r>
          </a:p>
          <a:p>
            <a:pPr marL="0" indent="0">
              <a:buNone/>
            </a:pPr>
            <a:r>
              <a:rPr lang="ru-RU" sz="4500" dirty="0" smtClean="0">
                <a:latin typeface="Times New Roman" panose="02020603050405020304" pitchFamily="18" charset="0"/>
                <a:cs typeface="Times New Roman" panose="02020603050405020304" pitchFamily="18" charset="0"/>
              </a:rPr>
              <a:t>•	Написание сочинения – личного письма немецкому другу о типичных немцах и русских.</a:t>
            </a:r>
          </a:p>
          <a:p>
            <a:pPr marL="0" indent="0">
              <a:buNone/>
            </a:pPr>
            <a:endParaRPr lang="ru-RU" sz="4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9382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025980"/>
          </a:xfrm>
        </p:spPr>
        <p:txBody>
          <a:bodyPr>
            <a:normAutofit/>
          </a:bodyPr>
          <a:lstStyle/>
          <a:p>
            <a:r>
              <a:rPr lang="ru-RU" sz="2800" b="1" dirty="0" smtClean="0">
                <a:latin typeface="Times New Roman" panose="02020603050405020304" pitchFamily="18" charset="0"/>
                <a:cs typeface="Times New Roman" panose="02020603050405020304" pitchFamily="18" charset="0"/>
              </a:rPr>
              <a:t>Проектная деятельность по иностранному языку</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marL="0" indent="0" algn="just">
              <a:buNone/>
            </a:pPr>
            <a:r>
              <a:rPr lang="ru-RU" sz="2800" b="1" dirty="0" err="1" smtClean="0">
                <a:latin typeface="Times New Roman" panose="02020603050405020304" pitchFamily="18" charset="0"/>
                <a:cs typeface="Times New Roman" panose="02020603050405020304" pitchFamily="18" charset="0"/>
              </a:rPr>
              <a:t>Сформированность</a:t>
            </a:r>
            <a:r>
              <a:rPr lang="ru-RU" sz="2800" b="1" dirty="0" smtClean="0">
                <a:latin typeface="Times New Roman" panose="02020603050405020304" pitchFamily="18" charset="0"/>
                <a:cs typeface="Times New Roman" panose="02020603050405020304" pitchFamily="18" charset="0"/>
              </a:rPr>
              <a:t> познавательных УУД</a:t>
            </a:r>
            <a:r>
              <a:rPr lang="ru-RU" sz="2800" dirty="0" smtClean="0">
                <a:latin typeface="Times New Roman" panose="02020603050405020304" pitchFamily="18" charset="0"/>
                <a:cs typeface="Times New Roman" panose="02020603050405020304" pitchFamily="18" charset="0"/>
              </a:rPr>
              <a:t>: способности к самостоятельному приобретению знаний и решению проблем, проявляющейся в умении поставить проблему и сформулировать основной вопрос исследования, выбрать адекватные способы ее решения, включая поиск и обработку информации, формулировку выводов и/или обоснование и реализацию/апробацию принятого решения, обоснование и создание модели, прогноза, макета, объекта, творческого решения и т.п. </a:t>
            </a:r>
          </a:p>
          <a:p>
            <a:pPr marL="0" indent="0" algn="just">
              <a:buNone/>
            </a:pPr>
            <a:r>
              <a:rPr lang="ru-RU" sz="2800" b="1" dirty="0" err="1" smtClean="0">
                <a:latin typeface="Times New Roman" panose="02020603050405020304" pitchFamily="18" charset="0"/>
                <a:cs typeface="Times New Roman" panose="02020603050405020304" pitchFamily="18" charset="0"/>
              </a:rPr>
              <a:t>Сформированность</a:t>
            </a:r>
            <a:r>
              <a:rPr lang="ru-RU" sz="2800" b="1" dirty="0" smtClean="0">
                <a:latin typeface="Times New Roman" panose="02020603050405020304" pitchFamily="18" charset="0"/>
                <a:cs typeface="Times New Roman" panose="02020603050405020304" pitchFamily="18" charset="0"/>
              </a:rPr>
              <a:t> коммуникативных действий</a:t>
            </a:r>
            <a:r>
              <a:rPr lang="ru-RU" sz="2800" dirty="0" smtClean="0">
                <a:latin typeface="Times New Roman" panose="02020603050405020304" pitchFamily="18" charset="0"/>
                <a:cs typeface="Times New Roman" panose="02020603050405020304" pitchFamily="18" charset="0"/>
              </a:rPr>
              <a:t>, проявляющаяся в умении ясно изложить и оформить выполненную работу, представить ее результаты, аргументированно ответить на вопросы.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345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latin typeface="Times New Roman" panose="02020603050405020304" pitchFamily="18" charset="0"/>
                <a:cs typeface="Times New Roman" panose="02020603050405020304" pitchFamily="18" charset="0"/>
              </a:rPr>
              <a:t>Индивидуальные проекты по теме «</a:t>
            </a:r>
            <a:r>
              <a:rPr lang="ru-RU" sz="2800" b="1" dirty="0" err="1" smtClean="0">
                <a:latin typeface="Times New Roman" panose="02020603050405020304" pitchFamily="18" charset="0"/>
                <a:cs typeface="Times New Roman" panose="02020603050405020304" pitchFamily="18" charset="0"/>
              </a:rPr>
              <a:t>Немецкоговорящие</a:t>
            </a:r>
            <a:r>
              <a:rPr lang="ru-RU" sz="2800" b="1" dirty="0" smtClean="0">
                <a:latin typeface="Times New Roman" panose="02020603050405020304" pitchFamily="18" charset="0"/>
                <a:cs typeface="Times New Roman" panose="02020603050405020304" pitchFamily="18" charset="0"/>
              </a:rPr>
              <a:t> страны»</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484784"/>
            <a:ext cx="8928992" cy="4680520"/>
          </a:xfrm>
        </p:spPr>
        <p:txBody>
          <a:bodyPr>
            <a:normAutofit fontScale="62500" lnSpcReduction="20000"/>
          </a:bodyPr>
          <a:lstStyle/>
          <a:p>
            <a:pPr marL="0" indent="0">
              <a:buNone/>
            </a:pPr>
            <a:r>
              <a:rPr lang="ru-RU" sz="2800" dirty="0" smtClean="0">
                <a:latin typeface="Times New Roman" panose="02020603050405020304" pitchFamily="18" charset="0"/>
                <a:cs typeface="Times New Roman" panose="02020603050405020304" pitchFamily="18" charset="0"/>
              </a:rPr>
              <a:t>Исследование русско-немецких соответствий во фразеологии.</a:t>
            </a:r>
          </a:p>
          <a:p>
            <a:pPr marL="0" indent="0">
              <a:buNone/>
            </a:pPr>
            <a:r>
              <a:rPr lang="ru-RU" sz="2800" dirty="0" smtClean="0">
                <a:latin typeface="Times New Roman" panose="02020603050405020304" pitchFamily="18" charset="0"/>
                <a:cs typeface="Times New Roman" panose="02020603050405020304" pitchFamily="18" charset="0"/>
              </a:rPr>
              <a:t>Символы, клише современной Германии.</a:t>
            </a:r>
          </a:p>
          <a:p>
            <a:pPr marL="0" indent="0">
              <a:buNone/>
            </a:pPr>
            <a:r>
              <a:rPr lang="ru-RU" sz="2800" b="1" dirty="0" smtClean="0">
                <a:latin typeface="Times New Roman" panose="02020603050405020304" pitchFamily="18" charset="0"/>
                <a:cs typeface="Times New Roman" panose="02020603050405020304" pitchFamily="18" charset="0"/>
              </a:rPr>
              <a:t>Немецкие заимствования в русском языке.</a:t>
            </a:r>
          </a:p>
          <a:p>
            <a:pPr marL="0" indent="0">
              <a:buNone/>
            </a:pPr>
            <a:r>
              <a:rPr lang="ru-RU" sz="2800" dirty="0" smtClean="0">
                <a:latin typeface="Times New Roman" panose="02020603050405020304" pitchFamily="18" charset="0"/>
                <a:cs typeface="Times New Roman" panose="02020603050405020304" pitchFamily="18" charset="0"/>
              </a:rPr>
              <a:t>Немцы и русские глазами друг друга.</a:t>
            </a:r>
          </a:p>
          <a:p>
            <a:pPr marL="0" indent="0">
              <a:buNone/>
            </a:pPr>
            <a:r>
              <a:rPr lang="ru-RU" sz="2800" b="1" dirty="0" smtClean="0">
                <a:latin typeface="Times New Roman" panose="02020603050405020304" pitchFamily="18" charset="0"/>
                <a:cs typeface="Times New Roman" panose="02020603050405020304" pitchFamily="18" charset="0"/>
              </a:rPr>
              <a:t>Отражение национального характера на примере героев сказок Германии.</a:t>
            </a:r>
          </a:p>
          <a:p>
            <a:pPr marL="0" indent="0">
              <a:buNone/>
            </a:pPr>
            <a:r>
              <a:rPr lang="ru-RU" sz="2800" b="1" dirty="0" smtClean="0">
                <a:latin typeface="Times New Roman" panose="02020603050405020304" pitchFamily="18" charset="0"/>
                <a:cs typeface="Times New Roman" panose="02020603050405020304" pitchFamily="18" charset="0"/>
              </a:rPr>
              <a:t>Отражение национальных особенностей немецкого народа в пословицах и поговорках.</a:t>
            </a:r>
          </a:p>
          <a:p>
            <a:pPr marL="0" indent="0">
              <a:buNone/>
            </a:pPr>
            <a:r>
              <a:rPr lang="ru-RU" sz="2800" b="1" dirty="0" smtClean="0">
                <a:latin typeface="Times New Roman" panose="02020603050405020304" pitchFamily="18" charset="0"/>
                <a:cs typeface="Times New Roman" panose="02020603050405020304" pitchFamily="18" charset="0"/>
              </a:rPr>
              <a:t>Отражение ментальности немецкого народа в немецких пословицах и поговорках.</a:t>
            </a:r>
          </a:p>
          <a:p>
            <a:pPr marL="0" indent="0">
              <a:buNone/>
            </a:pPr>
            <a:r>
              <a:rPr lang="ru-RU" sz="2800" dirty="0" smtClean="0">
                <a:latin typeface="Times New Roman" panose="02020603050405020304" pitchFamily="18" charset="0"/>
                <a:cs typeface="Times New Roman" panose="02020603050405020304" pitchFamily="18" charset="0"/>
              </a:rPr>
              <a:t>Влияние немецкой культуры на общественную жизнь в России в 18 веке (19 веке). </a:t>
            </a:r>
          </a:p>
          <a:p>
            <a:pPr marL="0" indent="0">
              <a:buNone/>
            </a:pPr>
            <a:r>
              <a:rPr lang="ru-RU" sz="2800" dirty="0" smtClean="0">
                <a:latin typeface="Times New Roman" panose="02020603050405020304" pitchFamily="18" charset="0"/>
                <a:cs typeface="Times New Roman" panose="02020603050405020304" pitchFamily="18" charset="0"/>
              </a:rPr>
              <a:t>Символы, клише современной Германии, связанные с празднованием Рождества.</a:t>
            </a:r>
          </a:p>
          <a:p>
            <a:pPr marL="0" indent="0">
              <a:buNone/>
            </a:pPr>
            <a:r>
              <a:rPr lang="ru-RU" sz="2800" dirty="0" smtClean="0">
                <a:latin typeface="Times New Roman" panose="02020603050405020304" pitchFamily="18" charset="0"/>
                <a:cs typeface="Times New Roman" panose="02020603050405020304" pitchFamily="18" charset="0"/>
              </a:rPr>
              <a:t>История Германии в архитектуре (изучение 1-2 архитектурных стилей и их выражения в языке).</a:t>
            </a:r>
          </a:p>
          <a:p>
            <a:pPr marL="0" indent="0">
              <a:buNone/>
            </a:pPr>
            <a:r>
              <a:rPr lang="ru-RU" sz="2800" dirty="0" smtClean="0">
                <a:latin typeface="Times New Roman" panose="02020603050405020304" pitchFamily="18" charset="0"/>
                <a:cs typeface="Times New Roman" panose="02020603050405020304" pitchFamily="18" charset="0"/>
              </a:rPr>
              <a:t>Приметы и суеверия Германии в немецких пословицах и поговорках. </a:t>
            </a:r>
          </a:p>
          <a:p>
            <a:pPr marL="0" indent="0">
              <a:buNone/>
            </a:pPr>
            <a:r>
              <a:rPr lang="ru-RU" sz="2800" dirty="0" smtClean="0">
                <a:latin typeface="Times New Roman" panose="02020603050405020304" pitchFamily="18" charset="0"/>
                <a:cs typeface="Times New Roman" panose="02020603050405020304" pitchFamily="18" charset="0"/>
              </a:rPr>
              <a:t>Происхождение географических названий в разных регионах Германии (может быть указан конкретный регион).</a:t>
            </a:r>
          </a:p>
          <a:p>
            <a:pPr marL="0" indent="0">
              <a:buNone/>
            </a:pPr>
            <a:r>
              <a:rPr lang="ru-RU" sz="2800" b="1" dirty="0" smtClean="0">
                <a:latin typeface="Times New Roman" panose="02020603050405020304" pitchFamily="18" charset="0"/>
                <a:cs typeface="Times New Roman" panose="02020603050405020304" pitchFamily="18" charset="0"/>
              </a:rPr>
              <a:t>Что могут рассказать банкноты о немецком народе.</a:t>
            </a:r>
          </a:p>
          <a:p>
            <a:pPr marL="0" indent="0">
              <a:buNone/>
            </a:pPr>
            <a:r>
              <a:rPr lang="ru-RU" sz="2800" dirty="0" smtClean="0">
                <a:latin typeface="Times New Roman" panose="02020603050405020304" pitchFamily="18" charset="0"/>
                <a:cs typeface="Times New Roman" panose="02020603050405020304" pitchFamily="18" charset="0"/>
              </a:rPr>
              <a:t>Чем отличаются немецкие свадебные традиции от русских.</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769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7240"/>
            <a:ext cx="8784976" cy="6840760"/>
          </a:xfrm>
        </p:spPr>
        <p:txBody>
          <a:bodyPr>
            <a:noAutofit/>
          </a:bodyPr>
          <a:lstStyle/>
          <a:p>
            <a:pPr marL="0" indent="0" algn="just">
              <a:buNone/>
            </a:pPr>
            <a:r>
              <a:rPr lang="de-DE" sz="1400" b="1" dirty="0" smtClean="0">
                <a:latin typeface="Times New Roman" panose="02020603050405020304" pitchFamily="18" charset="0"/>
                <a:cs typeface="Times New Roman" panose="02020603050405020304" pitchFamily="18" charset="0"/>
              </a:rPr>
              <a:t>1. Informationsquellen zum Thema «Die Wiedergabe der Mentalität des deutschen Volkes in den deutschen Sprichwörtern» </a:t>
            </a:r>
          </a:p>
          <a:p>
            <a:pPr marL="0" indent="0">
              <a:buNone/>
            </a:pPr>
            <a:r>
              <a:rPr lang="de-DE" sz="1400" dirty="0" smtClean="0">
                <a:latin typeface="Times New Roman" panose="02020603050405020304" pitchFamily="18" charset="0"/>
                <a:cs typeface="Times New Roman" panose="02020603050405020304" pitchFamily="18" charset="0"/>
              </a:rPr>
              <a:t>Man muss verschiedene Informationsquellen zum Thema «Die Wiedergabe der Mentalität des deutschen Volkes in den deutschen Sprichwörtern» » studieren, um über typische Deutsche, typisch deutsche Charaktereigenschaften, deutsche Mentalität zu  sprechen.</a:t>
            </a:r>
          </a:p>
          <a:p>
            <a:pPr marL="0" indent="0">
              <a:buNone/>
            </a:pPr>
            <a:r>
              <a:rPr lang="de-DE" sz="1400" dirty="0" smtClean="0">
                <a:latin typeface="Times New Roman" panose="02020603050405020304" pitchFamily="18" charset="0"/>
                <a:cs typeface="Times New Roman" panose="02020603050405020304" pitchFamily="18" charset="0"/>
              </a:rPr>
              <a:t>Wir haben folgende deutsche Sprichwörter über typisch deutsche Charaktereigenschaften analysiert:</a:t>
            </a:r>
          </a:p>
          <a:p>
            <a:pPr marL="0" indent="0">
              <a:buNone/>
            </a:pPr>
            <a:r>
              <a:rPr lang="de-DE" sz="1400" dirty="0" smtClean="0">
                <a:latin typeface="Times New Roman" panose="02020603050405020304" pitchFamily="18" charset="0"/>
                <a:cs typeface="Times New Roman" panose="02020603050405020304" pitchFamily="18" charset="0"/>
              </a:rPr>
              <a:t>1.	</a:t>
            </a:r>
            <a:r>
              <a:rPr lang="de-DE" sz="1400" b="1" dirty="0" smtClean="0">
                <a:latin typeface="Times New Roman" panose="02020603050405020304" pitchFamily="18" charset="0"/>
                <a:cs typeface="Times New Roman" panose="02020603050405020304" pitchFamily="18" charset="0"/>
              </a:rPr>
              <a:t>Ordnung </a:t>
            </a:r>
            <a:r>
              <a:rPr lang="de-DE" sz="1400" dirty="0" smtClean="0">
                <a:latin typeface="Times New Roman" panose="02020603050405020304" pitchFamily="18" charset="0"/>
                <a:cs typeface="Times New Roman" panose="02020603050405020304" pitchFamily="18" charset="0"/>
              </a:rPr>
              <a:t>muss sein [1] (</a:t>
            </a:r>
            <a:r>
              <a:rPr lang="ru-RU" sz="1400" dirty="0" smtClean="0">
                <a:latin typeface="Times New Roman" panose="02020603050405020304" pitchFamily="18" charset="0"/>
                <a:cs typeface="Times New Roman" panose="02020603050405020304" pitchFamily="18" charset="0"/>
              </a:rPr>
              <a:t>порядок превыше всего)– великая крылатая фраза, которая, как острое копьё, поражает цель, даёт чёткое представление о немцах. И это соответствует истине!</a:t>
            </a:r>
          </a:p>
          <a:p>
            <a:pPr marL="0" indent="0">
              <a:buNone/>
            </a:pPr>
            <a:r>
              <a:rPr lang="ru-RU" sz="1400" dirty="0" smtClean="0">
                <a:latin typeface="Times New Roman" panose="02020603050405020304" pitchFamily="18" charset="0"/>
                <a:cs typeface="Times New Roman" panose="02020603050405020304" pitchFamily="18" charset="0"/>
              </a:rPr>
              <a:t>2.	</a:t>
            </a:r>
            <a:r>
              <a:rPr lang="de-DE" sz="1400" dirty="0" smtClean="0">
                <a:latin typeface="Times New Roman" panose="02020603050405020304" pitchFamily="18" charset="0"/>
                <a:cs typeface="Times New Roman" panose="02020603050405020304" pitchFamily="18" charset="0"/>
              </a:rPr>
              <a:t>Heilige </a:t>
            </a:r>
            <a:r>
              <a:rPr lang="de-DE" sz="1400" b="1" dirty="0" smtClean="0">
                <a:latin typeface="Times New Roman" panose="02020603050405020304" pitchFamily="18" charset="0"/>
                <a:cs typeface="Times New Roman" panose="02020603050405020304" pitchFamily="18" charset="0"/>
              </a:rPr>
              <a:t>Ordnung, </a:t>
            </a:r>
            <a:r>
              <a:rPr lang="de-DE" sz="1400" dirty="0" smtClean="0">
                <a:latin typeface="Times New Roman" panose="02020603050405020304" pitchFamily="18" charset="0"/>
                <a:cs typeface="Times New Roman" panose="02020603050405020304" pitchFamily="18" charset="0"/>
              </a:rPr>
              <a:t>segensreiche Himmelstochter – </a:t>
            </a:r>
            <a:r>
              <a:rPr lang="ru-RU" sz="1400" dirty="0" smtClean="0">
                <a:latin typeface="Times New Roman" panose="02020603050405020304" pitchFamily="18" charset="0"/>
                <a:cs typeface="Times New Roman" panose="02020603050405020304" pitchFamily="18" charset="0"/>
              </a:rPr>
              <a:t>Святой порядок - благословенный сын небес [3].</a:t>
            </a:r>
          </a:p>
          <a:p>
            <a:pPr marL="0" indent="0">
              <a:buNone/>
            </a:pPr>
            <a:r>
              <a:rPr lang="ru-RU" sz="1400" dirty="0" smtClean="0">
                <a:latin typeface="Times New Roman" panose="02020603050405020304" pitchFamily="18" charset="0"/>
                <a:cs typeface="Times New Roman" panose="02020603050405020304" pitchFamily="18" charset="0"/>
              </a:rPr>
              <a:t>3.	</a:t>
            </a:r>
            <a:r>
              <a:rPr lang="de-DE" sz="1400" b="1" dirty="0" smtClean="0">
                <a:latin typeface="Times New Roman" panose="02020603050405020304" pitchFamily="18" charset="0"/>
                <a:cs typeface="Times New Roman" panose="02020603050405020304" pitchFamily="18" charset="0"/>
              </a:rPr>
              <a:t>Ordnung </a:t>
            </a:r>
            <a:r>
              <a:rPr lang="de-DE" sz="1400" dirty="0" smtClean="0">
                <a:latin typeface="Times New Roman" panose="02020603050405020304" pitchFamily="18" charset="0"/>
                <a:cs typeface="Times New Roman" panose="02020603050405020304" pitchFamily="18" charset="0"/>
              </a:rPr>
              <a:t>ist das halbe Leben – </a:t>
            </a:r>
            <a:r>
              <a:rPr lang="ru-RU" sz="1400" dirty="0" smtClean="0">
                <a:latin typeface="Times New Roman" panose="02020603050405020304" pitchFamily="18" charset="0"/>
                <a:cs typeface="Times New Roman" panose="02020603050405020304" pitchFamily="18" charset="0"/>
              </a:rPr>
              <a:t>Порядок – душа всякого дела. Порядок – основа жизни [4].</a:t>
            </a:r>
          </a:p>
          <a:p>
            <a:pPr marL="0" indent="0">
              <a:buNone/>
            </a:pPr>
            <a:r>
              <a:rPr lang="ru-RU" sz="1400" dirty="0" smtClean="0">
                <a:latin typeface="Times New Roman" panose="02020603050405020304" pitchFamily="18" charset="0"/>
                <a:cs typeface="Times New Roman" panose="02020603050405020304" pitchFamily="18" charset="0"/>
              </a:rPr>
              <a:t>4.	</a:t>
            </a:r>
            <a:r>
              <a:rPr lang="de-DE" sz="1400" dirty="0" smtClean="0">
                <a:latin typeface="Times New Roman" panose="02020603050405020304" pitchFamily="18" charset="0"/>
                <a:cs typeface="Times New Roman" panose="02020603050405020304" pitchFamily="18" charset="0"/>
              </a:rPr>
              <a:t>Deutsch sein heißt, eine Sache um ihrer selbst willen treiben. «</a:t>
            </a:r>
            <a:r>
              <a:rPr lang="ru-RU" sz="1400" dirty="0" smtClean="0">
                <a:latin typeface="Times New Roman" panose="02020603050405020304" pitchFamily="18" charset="0"/>
                <a:cs typeface="Times New Roman" panose="02020603050405020304" pitchFamily="18" charset="0"/>
              </a:rPr>
              <a:t>Быть немцем – значит делать дело ради него самого» [3].</a:t>
            </a:r>
          </a:p>
          <a:p>
            <a:pPr marL="0" indent="0">
              <a:buNone/>
            </a:pPr>
            <a:r>
              <a:rPr lang="ru-RU" sz="1400" dirty="0" smtClean="0">
                <a:latin typeface="Times New Roman" panose="02020603050405020304" pitchFamily="18" charset="0"/>
                <a:cs typeface="Times New Roman" panose="02020603050405020304" pitchFamily="18" charset="0"/>
              </a:rPr>
              <a:t>5.	</a:t>
            </a:r>
            <a:r>
              <a:rPr lang="de-DE" sz="1400" b="1" dirty="0" smtClean="0">
                <a:latin typeface="Times New Roman" panose="02020603050405020304" pitchFamily="18" charset="0"/>
                <a:cs typeface="Times New Roman" panose="02020603050405020304" pitchFamily="18" charset="0"/>
              </a:rPr>
              <a:t>Arbeit</a:t>
            </a:r>
            <a:r>
              <a:rPr lang="de-DE" sz="1400" dirty="0" smtClean="0">
                <a:latin typeface="Times New Roman" panose="02020603050405020304" pitchFamily="18" charset="0"/>
                <a:cs typeface="Times New Roman" panose="02020603050405020304" pitchFamily="18" charset="0"/>
              </a:rPr>
              <a:t> gibt Brot, Faulheit gibt Not [2] - </a:t>
            </a:r>
            <a:r>
              <a:rPr lang="ru-RU" sz="1400" dirty="0" smtClean="0">
                <a:latin typeface="Times New Roman" panose="02020603050405020304" pitchFamily="18" charset="0"/>
                <a:cs typeface="Times New Roman" panose="02020603050405020304" pitchFamily="18" charset="0"/>
              </a:rPr>
              <a:t>Труд приносит хлеб, лень-голод.</a:t>
            </a:r>
          </a:p>
          <a:p>
            <a:pPr marL="0" indent="0">
              <a:buNone/>
            </a:pPr>
            <a:r>
              <a:rPr lang="ru-RU" sz="1400" dirty="0" smtClean="0">
                <a:latin typeface="Times New Roman" panose="02020603050405020304" pitchFamily="18" charset="0"/>
                <a:cs typeface="Times New Roman" panose="02020603050405020304" pitchFamily="18" charset="0"/>
              </a:rPr>
              <a:t>6.	</a:t>
            </a:r>
            <a:r>
              <a:rPr lang="de-DE" sz="1400" dirty="0" smtClean="0">
                <a:latin typeface="Times New Roman" panose="02020603050405020304" pitchFamily="18" charset="0"/>
                <a:cs typeface="Times New Roman" panose="02020603050405020304" pitchFamily="18" charset="0"/>
              </a:rPr>
              <a:t>Guter Anfang ist halbe </a:t>
            </a:r>
            <a:r>
              <a:rPr lang="de-DE" sz="1400" b="1" dirty="0" smtClean="0">
                <a:latin typeface="Times New Roman" panose="02020603050405020304" pitchFamily="18" charset="0"/>
                <a:cs typeface="Times New Roman" panose="02020603050405020304" pitchFamily="18" charset="0"/>
              </a:rPr>
              <a:t>Arbeit</a:t>
            </a:r>
            <a:r>
              <a:rPr lang="de-DE" sz="1400" dirty="0" smtClean="0">
                <a:latin typeface="Times New Roman" panose="02020603050405020304" pitchFamily="18" charset="0"/>
                <a:cs typeface="Times New Roman" panose="02020603050405020304" pitchFamily="18" charset="0"/>
              </a:rPr>
              <a:t>. - </a:t>
            </a:r>
            <a:r>
              <a:rPr lang="ru-RU" sz="1400" dirty="0" smtClean="0">
                <a:latin typeface="Times New Roman" panose="02020603050405020304" pitchFamily="18" charset="0"/>
                <a:cs typeface="Times New Roman" panose="02020603050405020304" pitchFamily="18" charset="0"/>
              </a:rPr>
              <a:t>Хорошее начало пол дела откачало.</a:t>
            </a:r>
          </a:p>
          <a:p>
            <a:pPr marL="0" indent="0">
              <a:buNone/>
            </a:pPr>
            <a:r>
              <a:rPr lang="ru-RU" sz="1400" dirty="0" smtClean="0">
                <a:latin typeface="Times New Roman" panose="02020603050405020304" pitchFamily="18" charset="0"/>
                <a:cs typeface="Times New Roman" panose="02020603050405020304" pitchFamily="18" charset="0"/>
              </a:rPr>
              <a:t>7.	</a:t>
            </a:r>
            <a:r>
              <a:rPr lang="de-DE" sz="1400" b="1" dirty="0" smtClean="0">
                <a:latin typeface="Times New Roman" panose="02020603050405020304" pitchFamily="18" charset="0"/>
                <a:cs typeface="Times New Roman" panose="02020603050405020304" pitchFamily="18" charset="0"/>
              </a:rPr>
              <a:t>Arbeit </a:t>
            </a:r>
            <a:r>
              <a:rPr lang="de-DE" sz="1400" dirty="0" smtClean="0">
                <a:latin typeface="Times New Roman" panose="02020603050405020304" pitchFamily="18" charset="0"/>
                <a:cs typeface="Times New Roman" panose="02020603050405020304" pitchFamily="18" charset="0"/>
              </a:rPr>
              <a:t>veredelt [4].- </a:t>
            </a:r>
            <a:r>
              <a:rPr lang="ru-RU" sz="1400" dirty="0" smtClean="0">
                <a:latin typeface="Times New Roman" panose="02020603050405020304" pitchFamily="18" charset="0"/>
                <a:cs typeface="Times New Roman" panose="02020603050405020304" pitchFamily="18" charset="0"/>
              </a:rPr>
              <a:t>Работа облагораживает.</a:t>
            </a:r>
          </a:p>
          <a:p>
            <a:pPr marL="0" indent="0">
              <a:buNone/>
            </a:pPr>
            <a:r>
              <a:rPr lang="ru-RU" sz="1400" dirty="0" smtClean="0">
                <a:latin typeface="Times New Roman" panose="02020603050405020304" pitchFamily="18" charset="0"/>
                <a:cs typeface="Times New Roman" panose="02020603050405020304" pitchFamily="18" charset="0"/>
              </a:rPr>
              <a:t>8.	</a:t>
            </a:r>
            <a:r>
              <a:rPr lang="de-DE" sz="1400" b="1" dirty="0" smtClean="0">
                <a:latin typeface="Times New Roman" panose="02020603050405020304" pitchFamily="18" charset="0"/>
                <a:cs typeface="Times New Roman" panose="02020603050405020304" pitchFamily="18" charset="0"/>
              </a:rPr>
              <a:t>Arbeit</a:t>
            </a:r>
            <a:r>
              <a:rPr lang="de-DE" sz="1400" dirty="0" smtClean="0">
                <a:latin typeface="Times New Roman" panose="02020603050405020304" pitchFamily="18" charset="0"/>
                <a:cs typeface="Times New Roman" panose="02020603050405020304" pitchFamily="18" charset="0"/>
              </a:rPr>
              <a:t> ist Würze des Lebens. [3]- </a:t>
            </a:r>
            <a:r>
              <a:rPr lang="ru-RU" sz="1400" dirty="0" smtClean="0">
                <a:latin typeface="Times New Roman" panose="02020603050405020304" pitchFamily="18" charset="0"/>
                <a:cs typeface="Times New Roman" panose="02020603050405020304" pitchFamily="18" charset="0"/>
              </a:rPr>
              <a:t>Работа-соль жизни.</a:t>
            </a:r>
          </a:p>
          <a:p>
            <a:pPr marL="0" indent="0">
              <a:buNone/>
            </a:pPr>
            <a:r>
              <a:rPr lang="ru-RU" sz="1400" dirty="0" smtClean="0">
                <a:latin typeface="Times New Roman" panose="02020603050405020304" pitchFamily="18" charset="0"/>
                <a:cs typeface="Times New Roman" panose="02020603050405020304" pitchFamily="18" charset="0"/>
              </a:rPr>
              <a:t>9.	</a:t>
            </a:r>
            <a:r>
              <a:rPr lang="de-DE" sz="1400" b="1" dirty="0" smtClean="0">
                <a:latin typeface="Times New Roman" panose="02020603050405020304" pitchFamily="18" charset="0"/>
                <a:cs typeface="Times New Roman" panose="02020603050405020304" pitchFamily="18" charset="0"/>
              </a:rPr>
              <a:t>Sparen</a:t>
            </a:r>
            <a:r>
              <a:rPr lang="de-DE" sz="1400" dirty="0" smtClean="0">
                <a:latin typeface="Times New Roman" panose="02020603050405020304" pitchFamily="18" charset="0"/>
                <a:cs typeface="Times New Roman" panose="02020603050405020304" pitchFamily="18" charset="0"/>
              </a:rPr>
              <a:t> ist verdienen. – </a:t>
            </a:r>
            <a:r>
              <a:rPr lang="ru-RU" sz="1400" dirty="0" smtClean="0">
                <a:latin typeface="Times New Roman" panose="02020603050405020304" pitchFamily="18" charset="0"/>
                <a:cs typeface="Times New Roman" panose="02020603050405020304" pitchFamily="18" charset="0"/>
              </a:rPr>
              <a:t>Экономить - значит зарабатывать. [4]</a:t>
            </a:r>
          </a:p>
          <a:p>
            <a:pPr marL="0" indent="0">
              <a:buNone/>
            </a:pPr>
            <a:r>
              <a:rPr lang="ru-RU" sz="1400" dirty="0" smtClean="0">
                <a:latin typeface="Times New Roman" panose="02020603050405020304" pitchFamily="18" charset="0"/>
                <a:cs typeface="Times New Roman" panose="02020603050405020304" pitchFamily="18" charset="0"/>
              </a:rPr>
              <a:t>10.	</a:t>
            </a:r>
            <a:r>
              <a:rPr lang="de-DE" sz="1400" dirty="0" smtClean="0">
                <a:latin typeface="Times New Roman" panose="02020603050405020304" pitchFamily="18" charset="0"/>
                <a:cs typeface="Times New Roman" panose="02020603050405020304" pitchFamily="18" charset="0"/>
              </a:rPr>
              <a:t>Wer den Pfennig nicht </a:t>
            </a:r>
            <a:r>
              <a:rPr lang="de-DE" sz="1400" b="1" dirty="0" smtClean="0">
                <a:latin typeface="Times New Roman" panose="02020603050405020304" pitchFamily="18" charset="0"/>
                <a:cs typeface="Times New Roman" panose="02020603050405020304" pitchFamily="18" charset="0"/>
              </a:rPr>
              <a:t>spart,</a:t>
            </a:r>
            <a:r>
              <a:rPr lang="de-DE" sz="1400" dirty="0" smtClean="0">
                <a:latin typeface="Times New Roman" panose="02020603050405020304" pitchFamily="18" charset="0"/>
                <a:cs typeface="Times New Roman" panose="02020603050405020304" pitchFamily="18" charset="0"/>
              </a:rPr>
              <a:t> kommt nicht zum Groschen – </a:t>
            </a:r>
            <a:r>
              <a:rPr lang="ru-RU" sz="1400" dirty="0" smtClean="0">
                <a:latin typeface="Times New Roman" panose="02020603050405020304" pitchFamily="18" charset="0"/>
                <a:cs typeface="Times New Roman" panose="02020603050405020304" pitchFamily="18" charset="0"/>
              </a:rPr>
              <a:t>Более развёрнутая мысль, высказанная несколькими строчками выше. Есть аналогичная пословица на русском «Копейка рубль бережет». [4]</a:t>
            </a:r>
          </a:p>
          <a:p>
            <a:pPr marL="0" indent="0">
              <a:buNone/>
            </a:pPr>
            <a:r>
              <a:rPr lang="ru-RU" sz="1400" dirty="0" smtClean="0">
                <a:latin typeface="Times New Roman" panose="02020603050405020304" pitchFamily="18" charset="0"/>
                <a:cs typeface="Times New Roman" panose="02020603050405020304" pitchFamily="18" charset="0"/>
              </a:rPr>
              <a:t>11.	</a:t>
            </a:r>
            <a:r>
              <a:rPr lang="de-DE" sz="1400" b="1" dirty="0" smtClean="0">
                <a:latin typeface="Times New Roman" panose="02020603050405020304" pitchFamily="18" charset="0"/>
                <a:cs typeface="Times New Roman" panose="02020603050405020304" pitchFamily="18" charset="0"/>
              </a:rPr>
              <a:t>Spare </a:t>
            </a:r>
            <a:r>
              <a:rPr lang="de-DE" sz="1400" dirty="0" smtClean="0">
                <a:latin typeface="Times New Roman" panose="02020603050405020304" pitchFamily="18" charset="0"/>
                <a:cs typeface="Times New Roman" panose="02020603050405020304" pitchFamily="18" charset="0"/>
              </a:rPr>
              <a:t>was, dann hast du was – </a:t>
            </a:r>
            <a:r>
              <a:rPr lang="ru-RU" sz="1400" dirty="0" smtClean="0">
                <a:latin typeface="Times New Roman" panose="02020603050405020304" pitchFamily="18" charset="0"/>
                <a:cs typeface="Times New Roman" panose="02020603050405020304" pitchFamily="18" charset="0"/>
              </a:rPr>
              <a:t>Сэкономишь сначала - поимеешь потом. [3]</a:t>
            </a:r>
          </a:p>
          <a:p>
            <a:pPr>
              <a:buAutoNum type="arabicPeriod" startAt="12"/>
            </a:pPr>
            <a:r>
              <a:rPr lang="de-DE" sz="1400" dirty="0" smtClean="0">
                <a:latin typeface="Times New Roman" panose="02020603050405020304" pitchFamily="18" charset="0"/>
                <a:cs typeface="Times New Roman" panose="02020603050405020304" pitchFamily="18" charset="0"/>
              </a:rPr>
              <a:t>Wer </a:t>
            </a:r>
            <a:r>
              <a:rPr lang="de-DE" sz="1400" b="1" dirty="0" smtClean="0">
                <a:latin typeface="Times New Roman" panose="02020603050405020304" pitchFamily="18" charset="0"/>
                <a:cs typeface="Times New Roman" panose="02020603050405020304" pitchFamily="18" charset="0"/>
              </a:rPr>
              <a:t>spart ,</a:t>
            </a:r>
            <a:r>
              <a:rPr lang="de-DE" sz="1400" dirty="0" smtClean="0">
                <a:latin typeface="Times New Roman" panose="02020603050405020304" pitchFamily="18" charset="0"/>
                <a:cs typeface="Times New Roman" panose="02020603050405020304" pitchFamily="18" charset="0"/>
              </a:rPr>
              <a:t> wenn er hat, der hat, wenn er bedarf . – </a:t>
            </a:r>
            <a:r>
              <a:rPr lang="ru-RU" sz="1400" dirty="0" smtClean="0">
                <a:latin typeface="Times New Roman" panose="02020603050405020304" pitchFamily="18" charset="0"/>
                <a:cs typeface="Times New Roman" panose="02020603050405020304" pitchFamily="18" charset="0"/>
              </a:rPr>
              <a:t>Кто экономит, если он имеет, тот имеет, если он </a:t>
            </a:r>
          </a:p>
          <a:p>
            <a:pPr>
              <a:buAutoNum type="arabicPeriod" startAt="12"/>
            </a:pPr>
            <a:r>
              <a:rPr lang="ru-RU" sz="1400" dirty="0" smtClean="0">
                <a:latin typeface="Times New Roman" panose="02020603050405020304" pitchFamily="18" charset="0"/>
                <a:cs typeface="Times New Roman" panose="02020603050405020304" pitchFamily="18" charset="0"/>
              </a:rPr>
              <a:t>…………………………………………………………………………………………………………………………</a:t>
            </a: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r>
              <a:rPr lang="de-DE" sz="1400" dirty="0" smtClean="0">
                <a:latin typeface="Times New Roman" panose="02020603050405020304" pitchFamily="18" charset="0"/>
                <a:cs typeface="Times New Roman" panose="02020603050405020304" pitchFamily="18" charset="0"/>
              </a:rPr>
              <a:t>In diesen deutschen Sprichwörtern werden solche Charaktereigenschaften des deutschen Volkes genannt: </a:t>
            </a:r>
            <a:r>
              <a:rPr lang="de-DE" sz="1400" dirty="0" err="1" smtClean="0">
                <a:latin typeface="Times New Roman" panose="02020603050405020304" pitchFamily="18" charset="0"/>
                <a:cs typeface="Times New Roman" panose="02020603050405020304" pitchFamily="18" charset="0"/>
              </a:rPr>
              <a:t>Pedantismus</a:t>
            </a:r>
            <a:r>
              <a:rPr lang="de-DE" sz="1400" dirty="0" smtClean="0">
                <a:latin typeface="Times New Roman" panose="02020603050405020304" pitchFamily="18" charset="0"/>
                <a:cs typeface="Times New Roman" panose="02020603050405020304" pitchFamily="18" charset="0"/>
              </a:rPr>
              <a:t>, Ordnungsliebe, </a:t>
            </a:r>
            <a:r>
              <a:rPr lang="de-DE" sz="1400" dirty="0" err="1" smtClean="0">
                <a:latin typeface="Times New Roman" panose="02020603050405020304" pitchFamily="18" charset="0"/>
                <a:cs typeface="Times New Roman" panose="02020603050405020304" pitchFamily="18" charset="0"/>
              </a:rPr>
              <a:t>Arbeitsamkeit</a:t>
            </a:r>
            <a:r>
              <a:rPr lang="de-DE" sz="1400" dirty="0" smtClean="0">
                <a:latin typeface="Times New Roman" panose="02020603050405020304" pitchFamily="18" charset="0"/>
                <a:cs typeface="Times New Roman" panose="02020603050405020304" pitchFamily="18" charset="0"/>
              </a:rPr>
              <a:t>, das hohe Verantwortungsgefühl der Deutschen, Sparsamkeit, Vorsichtigkeit, aber auch  Zielstrebigkeit und Ausdauer der Deutschen. </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9511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640960" cy="6480720"/>
          </a:xfrm>
        </p:spPr>
        <p:txBody>
          <a:bodyPr>
            <a:normAutofit fontScale="55000" lnSpcReduction="20000"/>
          </a:bodyPr>
          <a:lstStyle/>
          <a:p>
            <a:pPr marL="0" indent="0">
              <a:buNone/>
            </a:pPr>
            <a:r>
              <a:rPr lang="de-DE" sz="3300" b="1" dirty="0" smtClean="0">
                <a:latin typeface="Times New Roman" panose="02020603050405020304" pitchFamily="18" charset="0"/>
                <a:cs typeface="Times New Roman" panose="02020603050405020304" pitchFamily="18" charset="0"/>
              </a:rPr>
              <a:t>2.	Porträt der typischen Deutschen </a:t>
            </a:r>
          </a:p>
          <a:p>
            <a:pPr marL="0" indent="0">
              <a:buNone/>
            </a:pPr>
            <a:r>
              <a:rPr lang="de-DE" sz="3300" dirty="0" smtClean="0">
                <a:latin typeface="Times New Roman" panose="02020603050405020304" pitchFamily="18" charset="0"/>
                <a:cs typeface="Times New Roman" panose="02020603050405020304" pitchFamily="18" charset="0"/>
              </a:rPr>
              <a:t>Nachdem man verschiedene Informationsquellen über Deutsche in den deutschen Sprichwörtern studiert hat, kann man sein eigenes Porträt der typischen Deutschen schaffen.</a:t>
            </a:r>
            <a:endParaRPr lang="ru-RU" sz="3300" dirty="0" smtClean="0">
              <a:latin typeface="Times New Roman" panose="02020603050405020304" pitchFamily="18" charset="0"/>
              <a:cs typeface="Times New Roman" panose="02020603050405020304" pitchFamily="18" charset="0"/>
            </a:endParaRPr>
          </a:p>
          <a:p>
            <a:pPr marL="0" indent="0">
              <a:buNone/>
            </a:pPr>
            <a:endParaRPr lang="de-DE" sz="3300" dirty="0" smtClean="0">
              <a:latin typeface="Times New Roman" panose="02020603050405020304" pitchFamily="18" charset="0"/>
              <a:cs typeface="Times New Roman" panose="02020603050405020304" pitchFamily="18" charset="0"/>
            </a:endParaRPr>
          </a:p>
          <a:p>
            <a:pPr marL="0" indent="0">
              <a:buNone/>
            </a:pPr>
            <a:r>
              <a:rPr lang="de-DE" sz="3300" b="1" dirty="0" smtClean="0">
                <a:latin typeface="Times New Roman" panose="02020603050405020304" pitchFamily="18" charset="0"/>
                <a:cs typeface="Times New Roman" panose="02020603050405020304" pitchFamily="18" charset="0"/>
              </a:rPr>
              <a:t>Porträt der typischen Deutschen von </a:t>
            </a:r>
            <a:r>
              <a:rPr lang="de-DE" sz="3300" b="1" dirty="0" err="1" smtClean="0">
                <a:latin typeface="Times New Roman" panose="02020603050405020304" pitchFamily="18" charset="0"/>
                <a:cs typeface="Times New Roman" panose="02020603050405020304" pitchFamily="18" charset="0"/>
              </a:rPr>
              <a:t>Кutanowa</a:t>
            </a:r>
            <a:r>
              <a:rPr lang="de-DE" sz="3300" b="1" dirty="0" smtClean="0">
                <a:latin typeface="Times New Roman" panose="02020603050405020304" pitchFamily="18" charset="0"/>
                <a:cs typeface="Times New Roman" panose="02020603050405020304" pitchFamily="18" charset="0"/>
              </a:rPr>
              <a:t> </a:t>
            </a:r>
            <a:r>
              <a:rPr lang="de-DE" sz="3300" b="1" dirty="0" err="1" smtClean="0">
                <a:latin typeface="Times New Roman" panose="02020603050405020304" pitchFamily="18" charset="0"/>
                <a:cs typeface="Times New Roman" panose="02020603050405020304" pitchFamily="18" charset="0"/>
              </a:rPr>
              <a:t>Anastassija</a:t>
            </a:r>
            <a:endParaRPr lang="ru-RU" sz="3300" b="1" dirty="0" smtClean="0">
              <a:latin typeface="Times New Roman" panose="02020603050405020304" pitchFamily="18" charset="0"/>
              <a:cs typeface="Times New Roman" panose="02020603050405020304" pitchFamily="18" charset="0"/>
            </a:endParaRPr>
          </a:p>
          <a:p>
            <a:pPr marL="0" indent="0">
              <a:buNone/>
            </a:pPr>
            <a:endParaRPr lang="de-DE" sz="3300" b="1" dirty="0" smtClean="0">
              <a:latin typeface="Times New Roman" panose="02020603050405020304" pitchFamily="18" charset="0"/>
              <a:cs typeface="Times New Roman" panose="02020603050405020304" pitchFamily="18" charset="0"/>
            </a:endParaRPr>
          </a:p>
          <a:p>
            <a:pPr marL="0" indent="0" algn="just">
              <a:buNone/>
            </a:pPr>
            <a:r>
              <a:rPr lang="ru-RU" sz="3300" dirty="0" smtClean="0">
                <a:latin typeface="Times New Roman" panose="02020603050405020304" pitchFamily="18" charset="0"/>
                <a:cs typeface="Times New Roman" panose="02020603050405020304" pitchFamily="18" charset="0"/>
              </a:rPr>
              <a:t>	</a:t>
            </a:r>
            <a:r>
              <a:rPr lang="de-DE" sz="3300" dirty="0" smtClean="0">
                <a:latin typeface="Times New Roman" panose="02020603050405020304" pitchFamily="18" charset="0"/>
                <a:cs typeface="Times New Roman" panose="02020603050405020304" pitchFamily="18" charset="0"/>
              </a:rPr>
              <a:t>Die Deutschen sind ein sehr stolzes und pünktliches Volk. Man schätzt die Seriosität in Deutschland. Die Deutschen sind direkt, sehr sparsam und vorsichtig.</a:t>
            </a:r>
          </a:p>
          <a:p>
            <a:pPr marL="0" indent="0" algn="just">
              <a:buNone/>
            </a:pPr>
            <a:r>
              <a:rPr lang="de-DE" sz="3300" dirty="0" smtClean="0">
                <a:latin typeface="Times New Roman" panose="02020603050405020304" pitchFamily="18" charset="0"/>
                <a:cs typeface="Times New Roman" panose="02020603050405020304" pitchFamily="18" charset="0"/>
              </a:rPr>
              <a:t>Man kann sich in einem Restaurant in Deutschland zu Fremden an den Tisch setzen, ohne mit ihnen näher in Kontakt zu kommen.</a:t>
            </a:r>
          </a:p>
          <a:p>
            <a:pPr marL="0" indent="0" algn="just">
              <a:buNone/>
            </a:pPr>
            <a:r>
              <a:rPr lang="ru-RU" sz="3300" dirty="0" smtClean="0">
                <a:latin typeface="Times New Roman" panose="02020603050405020304" pitchFamily="18" charset="0"/>
                <a:cs typeface="Times New Roman" panose="02020603050405020304" pitchFamily="18" charset="0"/>
              </a:rPr>
              <a:t>	</a:t>
            </a:r>
            <a:r>
              <a:rPr lang="de-DE" sz="3300" dirty="0" smtClean="0">
                <a:latin typeface="Times New Roman" panose="02020603050405020304" pitchFamily="18" charset="0"/>
                <a:cs typeface="Times New Roman" panose="02020603050405020304" pitchFamily="18" charset="0"/>
              </a:rPr>
              <a:t>Die Leute sind hier kulturell offen. Das liegt daran, dass die Deutschen sehr viel reisen. Die Deutschen sind korrekt und höflich, aber es ist überhaupt keine Wärme da. </a:t>
            </a:r>
          </a:p>
          <a:p>
            <a:pPr marL="0" indent="0" algn="just">
              <a:buNone/>
            </a:pPr>
            <a:r>
              <a:rPr lang="ru-RU" sz="3300" dirty="0" smtClean="0">
                <a:latin typeface="Times New Roman" panose="02020603050405020304" pitchFamily="18" charset="0"/>
                <a:cs typeface="Times New Roman" panose="02020603050405020304" pitchFamily="18" charset="0"/>
              </a:rPr>
              <a:t>	</a:t>
            </a:r>
            <a:r>
              <a:rPr lang="de-DE" sz="3300" dirty="0" smtClean="0">
                <a:latin typeface="Times New Roman" panose="02020603050405020304" pitchFamily="18" charset="0"/>
                <a:cs typeface="Times New Roman" panose="02020603050405020304" pitchFamily="18" charset="0"/>
              </a:rPr>
              <a:t>In Deutschland diskutiert man gern, und man will sich durchsetzen. Die Deutschen schätzen die Sauberkeit sehr. Die meisten Deutschen achten sehr auf Ordnung.</a:t>
            </a:r>
          </a:p>
          <a:p>
            <a:pPr marL="0" indent="0" algn="just">
              <a:buNone/>
            </a:pPr>
            <a:r>
              <a:rPr lang="ru-RU" sz="3300" dirty="0" smtClean="0">
                <a:latin typeface="Times New Roman" panose="02020603050405020304" pitchFamily="18" charset="0"/>
                <a:cs typeface="Times New Roman" panose="02020603050405020304" pitchFamily="18" charset="0"/>
              </a:rPr>
              <a:t>	</a:t>
            </a:r>
            <a:r>
              <a:rPr lang="de-DE" sz="3300" dirty="0" smtClean="0">
                <a:latin typeface="Times New Roman" panose="02020603050405020304" pitchFamily="18" charset="0"/>
                <a:cs typeface="Times New Roman" panose="02020603050405020304" pitchFamily="18" charset="0"/>
              </a:rPr>
              <a:t>Deutsche Eltern sind sehr streng in Bezug auf ihre Kinder von Kindheit an. Erwachsene impfen Kindern Regeln. Pädagogischer Prozess nicht endet, auch wenn die Kinder wachsen. Die Deutschen sind die produktivsten Mitarbeiter. Die Deutschen sind ideale Arbeiter, sie sind pflichtbewusst. Sie können nicht schlecht arbeiten. Sie sind sicherlich nicht Workaholics wie die Japaner, aber sehr produktiv. In internationalen deutschen Unternehmen sind die Deutschen oft unzufrieden, weil Sie zu schnell die von den Vorgesetzten gestellten Aufgaben entscheiden, und  danach folgen sofort neue Aufgaben.</a:t>
            </a:r>
          </a:p>
          <a:p>
            <a:pPr marL="0" indent="0" algn="just">
              <a:buNone/>
            </a:pPr>
            <a:r>
              <a:rPr lang="de-DE" sz="3300" dirty="0" smtClean="0">
                <a:latin typeface="Times New Roman" panose="02020603050405020304" pitchFamily="18" charset="0"/>
                <a:cs typeface="Times New Roman" panose="02020603050405020304" pitchFamily="18" charset="0"/>
              </a:rPr>
              <a:t> 	Sie sind wirklich stolz auf ihr berühmtes Bier. Deutschland liegt auf Platz zwei nach Tschechien. Hier fallen pro Kopf  rund 130 Liter Bier pro Jahr. In Deutschland gibt es mehr als 1300 verschiedene Brauereien, die produzieren bis zu 5000 Liter Bier in Jahr. In Deutschland gibt es viele Sorten Bier, sie schmecken ganz verschieden. Aber die Deutschen trinken auch sehr gern Kaffee.</a:t>
            </a:r>
          </a:p>
          <a:p>
            <a:pPr marL="0" indent="0">
              <a:buNone/>
            </a:pPr>
            <a:endParaRPr lang="de-DE" dirty="0" smtClean="0"/>
          </a:p>
          <a:p>
            <a:pPr marL="0" indent="0">
              <a:buNone/>
            </a:pPr>
            <a:endParaRPr lang="ru-RU" dirty="0"/>
          </a:p>
        </p:txBody>
      </p:sp>
    </p:spTree>
    <p:extLst>
      <p:ext uri="{BB962C8B-B14F-4D97-AF65-F5344CB8AC3E}">
        <p14:creationId xmlns:p14="http://schemas.microsoft.com/office/powerpoint/2010/main" val="1721827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1210146"/>
          </a:xfrm>
        </p:spPr>
        <p:txBody>
          <a:bodyPr>
            <a:noAutofit/>
          </a:bodyPr>
          <a:lstStyle/>
          <a:p>
            <a:r>
              <a:rPr lang="ru-RU" sz="2400" b="1" dirty="0" smtClean="0">
                <a:latin typeface="Times New Roman" panose="02020603050405020304" pitchFamily="18" charset="0"/>
                <a:cs typeface="Times New Roman" panose="02020603050405020304" pitchFamily="18" charset="0"/>
              </a:rPr>
              <a:t>Планируемые </a:t>
            </a:r>
            <a:r>
              <a:rPr lang="ru-RU" sz="2400" b="1" dirty="0" err="1" smtClean="0">
                <a:latin typeface="Times New Roman" panose="02020603050405020304" pitchFamily="18" charset="0"/>
                <a:cs typeface="Times New Roman" panose="02020603050405020304" pitchFamily="18" charset="0"/>
              </a:rPr>
              <a:t>метапредметные</a:t>
            </a:r>
            <a:r>
              <a:rPr lang="ru-RU" sz="2400" b="1" dirty="0" smtClean="0">
                <a:latin typeface="Times New Roman" panose="02020603050405020304" pitchFamily="18" charset="0"/>
                <a:cs typeface="Times New Roman" panose="02020603050405020304" pitchFamily="18" charset="0"/>
              </a:rPr>
              <a:t> результаты освоения ООП </a:t>
            </a:r>
            <a:br>
              <a:rPr lang="ru-RU" sz="2400" b="1"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Познавательные универсальные учебные действия</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412776"/>
            <a:ext cx="8640960" cy="5256584"/>
          </a:xfrm>
        </p:spPr>
        <p:txBody>
          <a:bodyPr>
            <a:normAutofit fontScale="62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Выпускник научится:</a:t>
            </a:r>
          </a:p>
          <a:p>
            <a:pPr marL="0" indent="0" algn="just">
              <a:buNone/>
            </a:pPr>
            <a:r>
              <a:rPr lang="ru-RU" dirty="0" smtClean="0">
                <a:latin typeface="Times New Roman" panose="02020603050405020304" pitchFamily="18" charset="0"/>
                <a:cs typeface="Times New Roman" panose="02020603050405020304" pitchFamily="18" charset="0"/>
              </a:rPr>
              <a:t>– искать и находить обобщенные способы решения задач, в том числе, осуществлять развернутый информационный поиск и ставить на его основе новые (учебные и познавательные) задачи;</a:t>
            </a:r>
          </a:p>
          <a:p>
            <a:pPr marL="0" indent="0" algn="just">
              <a:buNone/>
            </a:pPr>
            <a:r>
              <a:rPr lang="ru-RU" dirty="0" smtClean="0">
                <a:latin typeface="Times New Roman" panose="02020603050405020304" pitchFamily="18" charset="0"/>
                <a:cs typeface="Times New Roman" panose="02020603050405020304" pitchFamily="18" charset="0"/>
              </a:rPr>
              <a:t>– критически оценивать и интерпретировать информацию с разных позиций, распознавать и фиксировать противоречия в информационных источниках;</a:t>
            </a:r>
          </a:p>
          <a:p>
            <a:pPr marL="0" indent="0" algn="just">
              <a:buNone/>
            </a:pPr>
            <a:r>
              <a:rPr lang="ru-RU" dirty="0" smtClean="0">
                <a:latin typeface="Times New Roman" panose="02020603050405020304" pitchFamily="18" charset="0"/>
                <a:cs typeface="Times New Roman" panose="02020603050405020304" pitchFamily="18" charset="0"/>
              </a:rPr>
              <a:t>– использовать различные модельно-схематические средства для представления существенных связей и отношений, а также противоречий, выявленных в информационных источниках;</a:t>
            </a:r>
          </a:p>
          <a:p>
            <a:pPr marL="0" indent="0" algn="just">
              <a:buNone/>
            </a:pPr>
            <a:r>
              <a:rPr lang="ru-RU" dirty="0" smtClean="0">
                <a:latin typeface="Times New Roman" panose="02020603050405020304" pitchFamily="18" charset="0"/>
                <a:cs typeface="Times New Roman" panose="02020603050405020304" pitchFamily="18" charset="0"/>
              </a:rPr>
              <a:t>– находить и приводить критические аргументы в отношении действий и суждений другого; спокойно и разумно относиться к критическим замечаниям в отношении собственного суждения, рассматривать их как ресурс собственного развития;</a:t>
            </a:r>
          </a:p>
          <a:p>
            <a:pPr marL="0" indent="0" algn="just">
              <a:buNone/>
            </a:pPr>
            <a:r>
              <a:rPr lang="ru-RU" dirty="0" smtClean="0">
                <a:latin typeface="Times New Roman" panose="02020603050405020304" pitchFamily="18" charset="0"/>
                <a:cs typeface="Times New Roman" panose="02020603050405020304" pitchFamily="18" charset="0"/>
              </a:rPr>
              <a:t>– выходить за рамки учебного предмета и осуществлять целенаправленный поиск возможностей для широкого переноса средств и способов действия;</a:t>
            </a:r>
          </a:p>
          <a:p>
            <a:pPr marL="0" indent="0" algn="just">
              <a:buNone/>
            </a:pPr>
            <a:r>
              <a:rPr lang="ru-RU" dirty="0" smtClean="0">
                <a:latin typeface="Times New Roman" panose="02020603050405020304" pitchFamily="18" charset="0"/>
                <a:cs typeface="Times New Roman" panose="02020603050405020304" pitchFamily="18" charset="0"/>
              </a:rPr>
              <a:t>– выстраивать индивидуальную образовательную траекторию, учитывая ограничения со стороны других участников и ресурсные ограничения;</a:t>
            </a:r>
          </a:p>
          <a:p>
            <a:pPr marL="0" indent="0" algn="just">
              <a:buNone/>
            </a:pPr>
            <a:r>
              <a:rPr lang="ru-RU" dirty="0" smtClean="0">
                <a:latin typeface="Times New Roman" panose="02020603050405020304" pitchFamily="18" charset="0"/>
                <a:cs typeface="Times New Roman" panose="02020603050405020304" pitchFamily="18" charset="0"/>
              </a:rPr>
              <a:t>– менять и удерживать разные позиции в познавательной деятельности.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9739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640960" cy="1143000"/>
          </a:xfrm>
        </p:spPr>
        <p:txBody>
          <a:bodyPr>
            <a:noAutofit/>
          </a:bodyPr>
          <a:lstStyle/>
          <a:p>
            <a:r>
              <a:rPr lang="ru-RU" sz="2400" b="1" dirty="0" smtClean="0">
                <a:latin typeface="Times New Roman" panose="02020603050405020304" pitchFamily="18" charset="0"/>
                <a:cs typeface="Times New Roman" panose="02020603050405020304" pitchFamily="18" charset="0"/>
              </a:rPr>
              <a:t>Планируемые </a:t>
            </a:r>
            <a:r>
              <a:rPr lang="ru-RU" sz="2400" b="1" dirty="0" err="1" smtClean="0">
                <a:latin typeface="Times New Roman" panose="02020603050405020304" pitchFamily="18" charset="0"/>
                <a:cs typeface="Times New Roman" panose="02020603050405020304" pitchFamily="18" charset="0"/>
              </a:rPr>
              <a:t>метапредметные</a:t>
            </a:r>
            <a:r>
              <a:rPr lang="ru-RU" sz="2400" b="1" dirty="0" smtClean="0">
                <a:latin typeface="Times New Roman" panose="02020603050405020304" pitchFamily="18" charset="0"/>
                <a:cs typeface="Times New Roman" panose="02020603050405020304" pitchFamily="18" charset="0"/>
              </a:rPr>
              <a:t> результаты освоения ООП </a:t>
            </a:r>
            <a:br>
              <a:rPr lang="ru-RU" sz="2400" b="1"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Коммуникативные универсальные учебные действия</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Выпускник научится:</a:t>
            </a:r>
          </a:p>
          <a:p>
            <a:pPr marL="0" indent="0" algn="just">
              <a:buNone/>
            </a:pPr>
            <a:r>
              <a:rPr lang="ru-RU" dirty="0" smtClean="0">
                <a:latin typeface="Times New Roman" panose="02020603050405020304" pitchFamily="18" charset="0"/>
                <a:cs typeface="Times New Roman" panose="02020603050405020304" pitchFamily="18" charset="0"/>
              </a:rPr>
              <a:t>– осуществлять деловую коммуникацию, подбирать партнеров для деловой коммуникации исходя из соображений результативности взаимодействия, а не личных симпатий;</a:t>
            </a:r>
          </a:p>
          <a:p>
            <a:pPr marL="0" indent="0" algn="just">
              <a:buNone/>
            </a:pPr>
            <a:r>
              <a:rPr lang="ru-RU" dirty="0" smtClean="0">
                <a:latin typeface="Times New Roman" panose="02020603050405020304" pitchFamily="18" charset="0"/>
                <a:cs typeface="Times New Roman" panose="02020603050405020304" pitchFamily="18" charset="0"/>
              </a:rPr>
              <a:t>– при осуществлении групповой работы быть как руководителем, так и членом команды в разных ролях (генератор идей, критик, исполнитель, выступающий, эксперт и т.д.);</a:t>
            </a:r>
          </a:p>
          <a:p>
            <a:pPr marL="0" indent="0" algn="just">
              <a:buNone/>
            </a:pPr>
            <a:r>
              <a:rPr lang="ru-RU" dirty="0" smtClean="0">
                <a:latin typeface="Times New Roman" panose="02020603050405020304" pitchFamily="18" charset="0"/>
                <a:cs typeface="Times New Roman" panose="02020603050405020304" pitchFamily="18" charset="0"/>
              </a:rPr>
              <a:t>– координировать и выполнять работу в условиях реального, виртуального и комбинированного взаимодействия;</a:t>
            </a:r>
          </a:p>
          <a:p>
            <a:pPr marL="0" indent="0" algn="just">
              <a:buNone/>
            </a:pPr>
            <a:r>
              <a:rPr lang="ru-RU" dirty="0" smtClean="0">
                <a:latin typeface="Times New Roman" panose="02020603050405020304" pitchFamily="18" charset="0"/>
                <a:cs typeface="Times New Roman" panose="02020603050405020304" pitchFamily="18" charset="0"/>
              </a:rPr>
              <a:t>– развернуто, логично и точно излагать свою точку зрения с использованием адекватных (устных и письменных) языковых средств;</a:t>
            </a:r>
          </a:p>
          <a:p>
            <a:pPr marL="0" indent="0" algn="just">
              <a:buNone/>
            </a:pPr>
            <a:r>
              <a:rPr lang="ru-RU" dirty="0" smtClean="0">
                <a:latin typeface="Times New Roman" panose="02020603050405020304" pitchFamily="18" charset="0"/>
                <a:cs typeface="Times New Roman" panose="02020603050405020304" pitchFamily="18" charset="0"/>
              </a:rPr>
              <a:t>– выстраивать деловую и образовательную коммуникацию, избегая личностных оценочных суждений.</a:t>
            </a:r>
          </a:p>
          <a:p>
            <a:pPr marL="0" indent="0">
              <a:buNone/>
            </a:pPr>
            <a:endParaRPr lang="ru-RU" dirty="0"/>
          </a:p>
        </p:txBody>
      </p:sp>
    </p:spTree>
    <p:extLst>
      <p:ext uri="{BB962C8B-B14F-4D97-AF65-F5344CB8AC3E}">
        <p14:creationId xmlns:p14="http://schemas.microsoft.com/office/powerpoint/2010/main" val="2665380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1354162"/>
          </a:xfrm>
        </p:spPr>
        <p:txBody>
          <a:bodyPr>
            <a:noAutofit/>
          </a:bodyPr>
          <a:lstStyle/>
          <a:p>
            <a:r>
              <a:rPr lang="ru-RU" sz="2400" b="1" dirty="0" smtClean="0">
                <a:latin typeface="Times New Roman" panose="02020603050405020304" pitchFamily="18" charset="0"/>
                <a:cs typeface="Times New Roman" panose="02020603050405020304" pitchFamily="18" charset="0"/>
              </a:rPr>
              <a:t>Типовые задачи по формированию универсальных учебных действий </a:t>
            </a:r>
            <a:br>
              <a:rPr lang="ru-RU" sz="2400" b="1" dirty="0" smtClean="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Формирование познавательных универсальных учебных действий</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r>
              <a:rPr lang="ru-RU" sz="2000" dirty="0">
                <a:latin typeface="Times New Roman" panose="02020603050405020304" pitchFamily="18" charset="0"/>
                <a:cs typeface="Times New Roman" panose="02020603050405020304" pitchFamily="18" charset="0"/>
              </a:rPr>
              <a:t>Задачи должны быть сконструированы таким образом, чтобы формировать у обучающихся умения:</a:t>
            </a:r>
          </a:p>
          <a:p>
            <a:pPr marL="0" indent="0" algn="just">
              <a:buNone/>
            </a:pPr>
            <a:r>
              <a:rPr lang="ru-RU" sz="2000" dirty="0">
                <a:latin typeface="Times New Roman" panose="02020603050405020304" pitchFamily="18" charset="0"/>
                <a:cs typeface="Times New Roman" panose="02020603050405020304" pitchFamily="18" charset="0"/>
              </a:rPr>
              <a:t>а) объяснять явления с научной точки зрения;</a:t>
            </a:r>
          </a:p>
          <a:p>
            <a:pPr marL="0" indent="0" algn="just">
              <a:buNone/>
            </a:pPr>
            <a:r>
              <a:rPr lang="ru-RU" sz="2000" dirty="0">
                <a:latin typeface="Times New Roman" panose="02020603050405020304" pitchFamily="18" charset="0"/>
                <a:cs typeface="Times New Roman" panose="02020603050405020304" pitchFamily="18" charset="0"/>
              </a:rPr>
              <a:t>б) разрабатывать дизайн научного исследования;</a:t>
            </a:r>
          </a:p>
          <a:p>
            <a:pPr marL="0" indent="0" algn="just">
              <a:buNone/>
            </a:pPr>
            <a:r>
              <a:rPr lang="ru-RU" sz="2000" dirty="0">
                <a:latin typeface="Times New Roman" panose="02020603050405020304" pitchFamily="18" charset="0"/>
                <a:cs typeface="Times New Roman" panose="02020603050405020304" pitchFamily="18" charset="0"/>
              </a:rPr>
              <a:t>в) интерпретировать полученные данные и доказательства с разных позиций и формулировать соответствующие </a:t>
            </a:r>
            <a:r>
              <a:rPr lang="ru-RU" sz="2000" dirty="0" smtClean="0">
                <a:latin typeface="Times New Roman" panose="02020603050405020304" pitchFamily="18" charset="0"/>
                <a:cs typeface="Times New Roman" panose="02020603050405020304" pitchFamily="18" charset="0"/>
              </a:rPr>
              <a:t>выводы.</a:t>
            </a:r>
          </a:p>
          <a:p>
            <a:pPr marL="0" indent="0" algn="just">
              <a:buNone/>
            </a:pPr>
            <a:endParaRPr lang="ru-RU" sz="2000" dirty="0" smtClean="0">
              <a:latin typeface="Times New Roman" panose="02020603050405020304" pitchFamily="18" charset="0"/>
              <a:cs typeface="Times New Roman" panose="02020603050405020304" pitchFamily="18" charset="0"/>
            </a:endParaRPr>
          </a:p>
          <a:p>
            <a:pPr marL="0" indent="0" algn="just">
              <a:buNone/>
            </a:pPr>
            <a:r>
              <a:rPr lang="ru-RU" sz="2000" dirty="0" smtClean="0">
                <a:latin typeface="Times New Roman" panose="02020603050405020304" pitchFamily="18" charset="0"/>
                <a:cs typeface="Times New Roman" panose="02020603050405020304" pitchFamily="18" charset="0"/>
              </a:rPr>
              <a:t>На уровне среднего общего образования формирование познавательных УУД обеспечивается созданием условий для восстановления </a:t>
            </a:r>
            <a:r>
              <a:rPr lang="ru-RU" sz="2000" dirty="0" err="1" smtClean="0">
                <a:latin typeface="Times New Roman" panose="02020603050405020304" pitchFamily="18" charset="0"/>
                <a:cs typeface="Times New Roman" panose="02020603050405020304" pitchFamily="18" charset="0"/>
              </a:rPr>
              <a:t>полидисциплинарных</a:t>
            </a:r>
            <a:r>
              <a:rPr lang="ru-RU" sz="2000" dirty="0" smtClean="0">
                <a:latin typeface="Times New Roman" panose="02020603050405020304" pitchFamily="18" charset="0"/>
                <a:cs typeface="Times New Roman" panose="02020603050405020304" pitchFamily="18" charset="0"/>
              </a:rPr>
              <a:t> связей, формирования рефлексии обучающегося и формирования </a:t>
            </a:r>
            <a:r>
              <a:rPr lang="ru-RU" sz="2000" dirty="0" err="1" smtClean="0">
                <a:latin typeface="Times New Roman" panose="02020603050405020304" pitchFamily="18" charset="0"/>
                <a:cs typeface="Times New Roman" panose="02020603050405020304" pitchFamily="18" charset="0"/>
              </a:rPr>
              <a:t>метапредметных</a:t>
            </a:r>
            <a:r>
              <a:rPr lang="ru-RU" sz="2000" dirty="0" smtClean="0">
                <a:latin typeface="Times New Roman" panose="02020603050405020304" pitchFamily="18" charset="0"/>
                <a:cs typeface="Times New Roman" panose="02020603050405020304" pitchFamily="18" charset="0"/>
              </a:rPr>
              <a:t> понятий и представлений.</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7513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1728192"/>
          </a:xfrm>
        </p:spPr>
        <p:txBody>
          <a:bodyPr>
            <a:normAutofit fontScale="90000"/>
          </a:bodyPr>
          <a:lstStyle/>
          <a:p>
            <a:r>
              <a:rPr lang="ru-RU" sz="2700" b="1" dirty="0" smtClean="0">
                <a:latin typeface="Times New Roman" panose="02020603050405020304" pitchFamily="18" charset="0"/>
                <a:cs typeface="Times New Roman" panose="02020603050405020304" pitchFamily="18" charset="0"/>
              </a:rPr>
              <a:t>Типовые задачи по формированию универсальных учебных действий </a:t>
            </a:r>
            <a:br>
              <a:rPr lang="ru-RU" sz="2700" b="1" dirty="0" smtClean="0">
                <a:latin typeface="Times New Roman" panose="02020603050405020304" pitchFamily="18" charset="0"/>
                <a:cs typeface="Times New Roman" panose="02020603050405020304" pitchFamily="18" charset="0"/>
              </a:rPr>
            </a:br>
            <a:r>
              <a:rPr lang="ru-RU" sz="2700" b="1" dirty="0" smtClean="0">
                <a:latin typeface="Times New Roman" panose="02020603050405020304" pitchFamily="18" charset="0"/>
                <a:cs typeface="Times New Roman" panose="02020603050405020304" pitchFamily="18" charset="0"/>
              </a:rPr>
              <a:t>Формирование познавательных универсальных учебных действий</a:t>
            </a:r>
            <a:r>
              <a:rPr lang="ru-RU" dirty="0" smtClean="0"/>
              <a:t/>
            </a:r>
            <a:br>
              <a:rPr lang="ru-RU" dirty="0" smtClean="0"/>
            </a:br>
            <a:endParaRPr lang="ru-RU" dirty="0"/>
          </a:p>
        </p:txBody>
      </p:sp>
      <p:sp>
        <p:nvSpPr>
          <p:cNvPr id="3" name="Объект 2"/>
          <p:cNvSpPr>
            <a:spLocks noGrp="1"/>
          </p:cNvSpPr>
          <p:nvPr>
            <p:ph idx="1"/>
          </p:nvPr>
        </p:nvSpPr>
        <p:spPr>
          <a:xfrm>
            <a:off x="457200" y="2060848"/>
            <a:ext cx="8229600" cy="4392488"/>
          </a:xfrm>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Для обеспечения формирования познавательных УУД на уровне среднего общего образования рекомендуется организовывать </a:t>
            </a:r>
            <a:r>
              <a:rPr lang="ru-RU" b="1" dirty="0" smtClean="0">
                <a:latin typeface="Times New Roman" panose="02020603050405020304" pitchFamily="18" charset="0"/>
                <a:cs typeface="Times New Roman" panose="02020603050405020304" pitchFamily="18" charset="0"/>
              </a:rPr>
              <a:t>образовательные события, выводящие обучающихся на восстановление </a:t>
            </a:r>
            <a:r>
              <a:rPr lang="ru-RU" b="1" dirty="0" err="1" smtClean="0">
                <a:latin typeface="Times New Roman" panose="02020603050405020304" pitchFamily="18" charset="0"/>
                <a:cs typeface="Times New Roman" panose="02020603050405020304" pitchFamily="18" charset="0"/>
              </a:rPr>
              <a:t>межпредметных</a:t>
            </a:r>
            <a:r>
              <a:rPr lang="ru-RU" b="1" dirty="0" smtClean="0">
                <a:latin typeface="Times New Roman" panose="02020603050405020304" pitchFamily="18" charset="0"/>
                <a:cs typeface="Times New Roman" panose="02020603050405020304" pitchFamily="18" charset="0"/>
              </a:rPr>
              <a:t> связей, целостной картины мира. </a:t>
            </a:r>
            <a:r>
              <a:rPr lang="ru-RU" dirty="0" smtClean="0">
                <a:latin typeface="Times New Roman" panose="02020603050405020304" pitchFamily="18" charset="0"/>
                <a:cs typeface="Times New Roman" panose="02020603050405020304" pitchFamily="18" charset="0"/>
              </a:rPr>
              <a:t>Например:</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полидисциплинарные</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метапредметные</a:t>
            </a:r>
            <a:r>
              <a:rPr lang="ru-RU" dirty="0" smtClean="0">
                <a:latin typeface="Times New Roman" panose="02020603050405020304" pitchFamily="18" charset="0"/>
                <a:cs typeface="Times New Roman" panose="02020603050405020304" pitchFamily="18" charset="0"/>
              </a:rPr>
              <a:t> погружения и </a:t>
            </a:r>
            <a:r>
              <a:rPr lang="ru-RU" dirty="0" err="1" smtClean="0">
                <a:latin typeface="Times New Roman" panose="02020603050405020304" pitchFamily="18" charset="0"/>
                <a:cs typeface="Times New Roman" panose="02020603050405020304" pitchFamily="18" charset="0"/>
              </a:rPr>
              <a:t>интенсивы</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учебно-исследовательская работа обучающихся, которая предполагает:</a:t>
            </a:r>
          </a:p>
          <a:p>
            <a:pPr marL="0" indent="0" algn="just">
              <a:buNone/>
            </a:pPr>
            <a:r>
              <a:rPr lang="ru-RU" dirty="0" smtClean="0">
                <a:latin typeface="Times New Roman" panose="02020603050405020304" pitchFamily="18" charset="0"/>
                <a:cs typeface="Times New Roman" panose="02020603050405020304" pitchFamily="18" charset="0"/>
              </a:rPr>
              <a:t>– выбор тематики исследования, связанной с новейшими достижениями в области науки и технологий;</a:t>
            </a:r>
          </a:p>
          <a:p>
            <a:pPr marL="0" indent="0" algn="just">
              <a:buNone/>
            </a:pPr>
            <a:r>
              <a:rPr lang="ru-RU" dirty="0" smtClean="0">
                <a:latin typeface="Times New Roman" panose="02020603050405020304" pitchFamily="18" charset="0"/>
                <a:cs typeface="Times New Roman" panose="02020603050405020304" pitchFamily="18" charset="0"/>
              </a:rPr>
              <a:t>– выбор тематики исследований, направленных на изучение проблем местного сообщества, региона, мира в целом.</a:t>
            </a:r>
          </a:p>
          <a:p>
            <a:pPr marL="0" indent="0">
              <a:buNone/>
            </a:pPr>
            <a:endParaRPr lang="ru-RU" dirty="0"/>
          </a:p>
        </p:txBody>
      </p:sp>
    </p:spTree>
    <p:extLst>
      <p:ext uri="{BB962C8B-B14F-4D97-AF65-F5344CB8AC3E}">
        <p14:creationId xmlns:p14="http://schemas.microsoft.com/office/powerpoint/2010/main" val="3370579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latin typeface="Times New Roman" panose="02020603050405020304" pitchFamily="18" charset="0"/>
                <a:cs typeface="Times New Roman" panose="02020603050405020304" pitchFamily="18" charset="0"/>
              </a:rPr>
              <a:t>Типовые задачи по формированию универсальных учебных действий. Формирование коммуникативных универсальных учебных действий</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marL="0" indent="0" algn="just">
              <a:buNone/>
            </a:pPr>
            <a:r>
              <a:rPr lang="ru-RU" sz="2800" dirty="0" smtClean="0">
                <a:latin typeface="Times New Roman" panose="02020603050405020304" pitchFamily="18" charset="0"/>
                <a:cs typeface="Times New Roman" panose="02020603050405020304" pitchFamily="18" charset="0"/>
              </a:rPr>
              <a:t>Принципиальное отличие образовательной среды на уровне среднего общего образования — </a:t>
            </a:r>
            <a:r>
              <a:rPr lang="ru-RU" sz="2800" b="1" dirty="0" smtClean="0">
                <a:latin typeface="Times New Roman" panose="02020603050405020304" pitchFamily="18" charset="0"/>
                <a:cs typeface="Times New Roman" panose="02020603050405020304" pitchFamily="18" charset="0"/>
              </a:rPr>
              <a:t>открытость.</a:t>
            </a:r>
            <a:r>
              <a:rPr lang="ru-RU" sz="2800" dirty="0" smtClean="0">
                <a:latin typeface="Times New Roman" panose="02020603050405020304" pitchFamily="18" charset="0"/>
                <a:cs typeface="Times New Roman" panose="02020603050405020304" pitchFamily="18" charset="0"/>
              </a:rPr>
              <a:t> Это предоставляет дополнительные возможности для организации и обеспечения ситуаций, в которых обучающийся сможет самостоятельно ставить цель продуктивного взаимодействия с другими людьми, сообществами и организациями и достигать ее.</a:t>
            </a:r>
          </a:p>
          <a:p>
            <a:pPr marL="0" indent="0" algn="just">
              <a:buNone/>
            </a:pPr>
            <a:r>
              <a:rPr lang="ru-RU" sz="2800" dirty="0" smtClean="0">
                <a:latin typeface="Times New Roman" panose="02020603050405020304" pitchFamily="18" charset="0"/>
                <a:cs typeface="Times New Roman" panose="02020603050405020304" pitchFamily="18" charset="0"/>
              </a:rPr>
              <a:t>Такое разнообразие выстраиваемых связей позволяет обучающимся самостоятельно ставить цели коммуникации, выбирать партнеров и способ поведения во время коммуникации, освоение культурных и социальных норм общения с представителями различных сообществ.</a:t>
            </a:r>
          </a:p>
          <a:p>
            <a:pPr marL="0" indent="0">
              <a:buNone/>
            </a:pPr>
            <a:endParaRPr lang="ru-RU" dirty="0"/>
          </a:p>
        </p:txBody>
      </p:sp>
    </p:spTree>
    <p:extLst>
      <p:ext uri="{BB962C8B-B14F-4D97-AF65-F5344CB8AC3E}">
        <p14:creationId xmlns:p14="http://schemas.microsoft.com/office/powerpoint/2010/main" val="620194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1066130"/>
          </a:xfrm>
        </p:spPr>
        <p:txBody>
          <a:bodyPr>
            <a:noAutofit/>
          </a:bodyPr>
          <a:lstStyle/>
          <a:p>
            <a:pPr algn="just"/>
            <a:r>
              <a:rPr lang="ru-RU" sz="2000" b="1" dirty="0" smtClean="0">
                <a:latin typeface="Times New Roman" panose="02020603050405020304" pitchFamily="18" charset="0"/>
                <a:cs typeface="Times New Roman" panose="02020603050405020304" pitchFamily="18" charset="0"/>
              </a:rPr>
              <a:t>Примерная программа общеобразовательного учебного предмета «Иностранный язык» для профессиональных образовательных организаций Ярославской области</a:t>
            </a:r>
            <a:endParaRPr lang="ru-RU" sz="2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1340768"/>
            <a:ext cx="8784976" cy="5256584"/>
          </a:xfrm>
        </p:spPr>
        <p:txBody>
          <a:bodyPr>
            <a:normAutofit/>
          </a:bodyPr>
          <a:lstStyle/>
          <a:p>
            <a:pPr marL="0" indent="0">
              <a:buNone/>
            </a:pPr>
            <a:r>
              <a:rPr lang="ru-RU" sz="2000" b="1" dirty="0" err="1" smtClean="0">
                <a:latin typeface="Times New Roman" panose="02020603050405020304" pitchFamily="18" charset="0"/>
                <a:cs typeface="Times New Roman" panose="02020603050405020304" pitchFamily="18" charset="0"/>
              </a:rPr>
              <a:t>Метапредметные</a:t>
            </a:r>
            <a:r>
              <a:rPr lang="ru-RU" sz="2000" b="1" dirty="0" smtClean="0">
                <a:latin typeface="Times New Roman" panose="02020603050405020304" pitchFamily="18" charset="0"/>
                <a:cs typeface="Times New Roman" panose="02020603050405020304" pitchFamily="18" charset="0"/>
              </a:rPr>
              <a:t> результаты </a:t>
            </a:r>
            <a:r>
              <a:rPr lang="ru-RU" sz="2000" dirty="0" smtClean="0">
                <a:latin typeface="Times New Roman" panose="02020603050405020304" pitchFamily="18" charset="0"/>
                <a:cs typeface="Times New Roman" panose="02020603050405020304" pitchFamily="18" charset="0"/>
              </a:rPr>
              <a:t>освоения учебного предмета «Английский язык, Немецкий язык» должны отражать:</a:t>
            </a:r>
          </a:p>
          <a:p>
            <a:pPr marL="0" indent="0">
              <a:buNone/>
            </a:pPr>
            <a:endParaRPr lang="ru-RU" sz="2000"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034017466"/>
              </p:ext>
            </p:extLst>
          </p:nvPr>
        </p:nvGraphicFramePr>
        <p:xfrm>
          <a:off x="179512" y="2060848"/>
          <a:ext cx="8727424" cy="4680520"/>
        </p:xfrm>
        <a:graphic>
          <a:graphicData uri="http://schemas.openxmlformats.org/drawingml/2006/table">
            <a:tbl>
              <a:tblPr firstRow="1" bandRow="1">
                <a:tableStyleId>{00A15C55-8517-42AA-B614-E9B94910E393}</a:tableStyleId>
              </a:tblPr>
              <a:tblGrid>
                <a:gridCol w="4399264"/>
                <a:gridCol w="4328160"/>
              </a:tblGrid>
              <a:tr h="281263">
                <a:tc gridSpan="2">
                  <a:txBody>
                    <a:bodyPr/>
                    <a:lstStyle/>
                    <a:p>
                      <a:pPr algn="ctr">
                        <a:lnSpc>
                          <a:spcPct val="115000"/>
                        </a:lnSpc>
                        <a:spcAft>
                          <a:spcPts val="0"/>
                        </a:spcAft>
                      </a:pPr>
                      <a:r>
                        <a:rPr lang="ru-RU" sz="1200" b="1" dirty="0">
                          <a:effectLst/>
                        </a:rPr>
                        <a:t>Требования к результатам ФГОС СОО</a:t>
                      </a:r>
                      <a:endParaRPr lang="ru-RU" sz="1100" b="1" dirty="0">
                        <a:effectLst/>
                        <a:latin typeface="Calibri"/>
                        <a:ea typeface="Calibri"/>
                        <a:cs typeface="Times New Roman"/>
                      </a:endParaRPr>
                    </a:p>
                  </a:txBody>
                  <a:tcPr marL="68580" marR="68580" marT="0" marB="0"/>
                </a:tc>
                <a:tc hMerge="1">
                  <a:txBody>
                    <a:bodyPr/>
                    <a:lstStyle/>
                    <a:p>
                      <a:endParaRPr lang="ru-RU"/>
                    </a:p>
                  </a:txBody>
                  <a:tcPr/>
                </a:tc>
              </a:tr>
              <a:tr h="562530">
                <a:tc>
                  <a:txBody>
                    <a:bodyPr/>
                    <a:lstStyle/>
                    <a:p>
                      <a:pPr algn="ctr">
                        <a:lnSpc>
                          <a:spcPct val="115000"/>
                        </a:lnSpc>
                        <a:spcAft>
                          <a:spcPts val="1000"/>
                        </a:spcAft>
                      </a:pPr>
                      <a:r>
                        <a:rPr lang="ru-RU" sz="1400" b="1" dirty="0">
                          <a:effectLst/>
                        </a:rPr>
                        <a:t>Планируемые результаты освоения учебной дисциплины</a:t>
                      </a:r>
                      <a:endParaRPr lang="ru-RU" sz="1400" b="1"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ru-RU" sz="1400" b="1" dirty="0">
                          <a:effectLst/>
                        </a:rPr>
                        <a:t>Пути (способ) достижения планируемых результатов</a:t>
                      </a:r>
                      <a:endParaRPr lang="ru-RU" sz="1400" b="1" dirty="0">
                        <a:effectLst/>
                        <a:latin typeface="Times New Roman" panose="02020603050405020304" pitchFamily="18" charset="0"/>
                        <a:ea typeface="Calibri"/>
                        <a:cs typeface="Times New Roman" panose="02020603050405020304" pitchFamily="18" charset="0"/>
                      </a:endParaRPr>
                    </a:p>
                  </a:txBody>
                  <a:tcPr marL="68580" marR="68580" marT="0" marB="0"/>
                </a:tc>
              </a:tr>
              <a:tr h="709414">
                <a:tc gridSpan="2">
                  <a:txBody>
                    <a:bodyPr/>
                    <a:lstStyle/>
                    <a:p>
                      <a:pPr algn="just">
                        <a:lnSpc>
                          <a:spcPct val="115000"/>
                        </a:lnSpc>
                        <a:spcAft>
                          <a:spcPts val="0"/>
                        </a:spcAft>
                      </a:pPr>
                      <a:r>
                        <a:rPr lang="ru-RU" sz="1400" b="1" dirty="0">
                          <a:effectLst/>
                        </a:rPr>
                        <a:t>2) умение продуктивно общаться и взаимодействовать в процессе совместной деятельности, учитывать позиции других участников деятельности, эффективно разрешать конфликты</a:t>
                      </a:r>
                      <a:endParaRPr lang="ru-RU" sz="1400" b="1" dirty="0">
                        <a:effectLst/>
                        <a:latin typeface="Times New Roman" panose="02020603050405020304" pitchFamily="18" charset="0"/>
                        <a:ea typeface="Times New Roman"/>
                        <a:cs typeface="Times New Roman" panose="02020603050405020304" pitchFamily="18" charset="0"/>
                      </a:endParaRPr>
                    </a:p>
                  </a:txBody>
                  <a:tcPr marL="68580" marR="68580" marT="0" marB="0"/>
                </a:tc>
                <a:tc hMerge="1">
                  <a:txBody>
                    <a:bodyPr/>
                    <a:lstStyle/>
                    <a:p>
                      <a:endParaRPr lang="ru-RU"/>
                    </a:p>
                  </a:txBody>
                  <a:tcPr/>
                </a:tc>
              </a:tr>
              <a:tr h="3127313">
                <a:tc>
                  <a:txBody>
                    <a:bodyPr/>
                    <a:lstStyle/>
                    <a:p>
                      <a:pPr>
                        <a:lnSpc>
                          <a:spcPct val="115000"/>
                        </a:lnSpc>
                        <a:spcAft>
                          <a:spcPts val="0"/>
                        </a:spcAft>
                      </a:pPr>
                      <a:r>
                        <a:rPr lang="ru-RU" sz="1400" dirty="0">
                          <a:effectLst/>
                        </a:rPr>
                        <a:t> - через развитие умения самостоятельно выбирать успешные коммуникативные стратегии в различных ситуациях общения, планировать свое речевое и неречевое поведение;</a:t>
                      </a:r>
                    </a:p>
                    <a:p>
                      <a:pPr>
                        <a:lnSpc>
                          <a:spcPct val="115000"/>
                        </a:lnSpc>
                        <a:spcAft>
                          <a:spcPts val="0"/>
                        </a:spcAft>
                      </a:pPr>
                      <a:r>
                        <a:rPr lang="ru-RU" sz="1400" dirty="0">
                          <a:effectLst/>
                        </a:rPr>
                        <a:t> </a:t>
                      </a:r>
                    </a:p>
                    <a:p>
                      <a:pPr>
                        <a:lnSpc>
                          <a:spcPct val="115000"/>
                        </a:lnSpc>
                        <a:spcAft>
                          <a:spcPts val="0"/>
                        </a:spcAft>
                      </a:pPr>
                      <a:r>
                        <a:rPr lang="ru-RU" sz="1400" dirty="0">
                          <a:effectLst/>
                        </a:rPr>
                        <a:t>- умение организовать коммуникативную деятельность, продуктивно общаться и взаимодействовать с ее участниками, учитывать их позиции </a:t>
                      </a:r>
                      <a:endParaRPr lang="ru-RU" sz="14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lnSpc>
                          <a:spcPct val="115000"/>
                        </a:lnSpc>
                        <a:spcAft>
                          <a:spcPts val="0"/>
                        </a:spcAft>
                      </a:pPr>
                      <a:r>
                        <a:rPr lang="ru-RU" sz="1400" dirty="0">
                          <a:effectLst/>
                        </a:rPr>
                        <a:t>Участие в диалогах, </a:t>
                      </a:r>
                      <a:r>
                        <a:rPr lang="ru-RU" sz="1400" dirty="0" err="1">
                          <a:effectLst/>
                        </a:rPr>
                        <a:t>полилогах</a:t>
                      </a:r>
                      <a:r>
                        <a:rPr lang="ru-RU" sz="1400" dirty="0">
                          <a:effectLst/>
                        </a:rPr>
                        <a:t>, ролевых играх, учебных дискуссиях на иностранном языке</a:t>
                      </a:r>
                    </a:p>
                    <a:p>
                      <a:pPr algn="just">
                        <a:lnSpc>
                          <a:spcPct val="115000"/>
                        </a:lnSpc>
                        <a:spcAft>
                          <a:spcPts val="0"/>
                        </a:spcAft>
                      </a:pPr>
                      <a:r>
                        <a:rPr lang="ru-RU" sz="1400" dirty="0">
                          <a:effectLst/>
                        </a:rPr>
                        <a:t> </a:t>
                      </a:r>
                    </a:p>
                    <a:p>
                      <a:pPr algn="just">
                        <a:lnSpc>
                          <a:spcPct val="115000"/>
                        </a:lnSpc>
                        <a:spcAft>
                          <a:spcPts val="0"/>
                        </a:spcAft>
                      </a:pPr>
                      <a:r>
                        <a:rPr lang="ru-RU" sz="1400" dirty="0">
                          <a:effectLst/>
                        </a:rPr>
                        <a:t>Инициирование, поддержание беседы, запрос и обмен информацией, уточнение информации с целью решения коммуникативной задачи</a:t>
                      </a:r>
                    </a:p>
                    <a:p>
                      <a:pPr algn="just">
                        <a:lnSpc>
                          <a:spcPct val="115000"/>
                        </a:lnSpc>
                        <a:spcAft>
                          <a:spcPts val="0"/>
                        </a:spcAft>
                      </a:pPr>
                      <a:r>
                        <a:rPr lang="ru-RU" sz="1400" dirty="0">
                          <a:effectLst/>
                        </a:rPr>
                        <a:t> </a:t>
                      </a:r>
                    </a:p>
                    <a:p>
                      <a:pPr algn="just">
                        <a:lnSpc>
                          <a:spcPct val="115000"/>
                        </a:lnSpc>
                        <a:spcAft>
                          <a:spcPts val="0"/>
                        </a:spcAft>
                      </a:pPr>
                      <a:r>
                        <a:rPr lang="ru-RU" sz="1400" dirty="0">
                          <a:effectLst/>
                        </a:rPr>
                        <a:t>Аргументированное изложение собственной точки зрения по различным проблемным вопросам</a:t>
                      </a:r>
                    </a:p>
                    <a:p>
                      <a:pPr algn="ctr">
                        <a:lnSpc>
                          <a:spcPct val="115000"/>
                        </a:lnSpc>
                        <a:spcAft>
                          <a:spcPts val="0"/>
                        </a:spcAft>
                      </a:pPr>
                      <a:r>
                        <a:rPr lang="ru-RU" sz="1400" dirty="0">
                          <a:effectLst/>
                        </a:rPr>
                        <a:t> </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72965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59309363"/>
              </p:ext>
            </p:extLst>
          </p:nvPr>
        </p:nvGraphicFramePr>
        <p:xfrm>
          <a:off x="251520" y="95064"/>
          <a:ext cx="8712968" cy="6617389"/>
        </p:xfrm>
        <a:graphic>
          <a:graphicData uri="http://schemas.openxmlformats.org/drawingml/2006/table">
            <a:tbl>
              <a:tblPr firstRow="1" bandRow="1">
                <a:tableStyleId>{00A15C55-8517-42AA-B614-E9B94910E393}</a:tableStyleId>
              </a:tblPr>
              <a:tblGrid>
                <a:gridCol w="4356028"/>
                <a:gridCol w="4356940"/>
              </a:tblGrid>
              <a:tr h="1215031">
                <a:tc gridSpan="2">
                  <a:txBody>
                    <a:bodyPr/>
                    <a:lstStyle/>
                    <a:p>
                      <a:pPr algn="just">
                        <a:lnSpc>
                          <a:spcPct val="115000"/>
                        </a:lnSpc>
                        <a:spcAft>
                          <a:spcPts val="0"/>
                        </a:spcAft>
                      </a:pPr>
                      <a:r>
                        <a:rPr lang="ru-RU" sz="1800" dirty="0">
                          <a:effectLst/>
                          <a:latin typeface="Times New Roman" panose="02020603050405020304" pitchFamily="18" charset="0"/>
                          <a:cs typeface="Times New Roman" panose="02020603050405020304" pitchFamily="18" charset="0"/>
                        </a:rPr>
                        <a:t>3) владение навыками познавательной, учебно-исследовательской и проектной деятельности, навыками разрешения проблем; способность и готовность к самостоятельному поиску методов решения практических задач, применению различных методов познания;</a:t>
                      </a:r>
                      <a:endParaRPr lang="ru-RU" sz="1800" dirty="0">
                        <a:effectLst/>
                        <a:latin typeface="Times New Roman" panose="02020603050405020304" pitchFamily="18" charset="0"/>
                        <a:ea typeface="Times New Roman"/>
                        <a:cs typeface="Times New Roman" panose="02020603050405020304" pitchFamily="18" charset="0"/>
                      </a:endParaRPr>
                    </a:p>
                  </a:txBody>
                  <a:tcPr marL="58643" marR="58643" marT="0" marB="0"/>
                </a:tc>
                <a:tc hMerge="1">
                  <a:txBody>
                    <a:bodyPr/>
                    <a:lstStyle/>
                    <a:p>
                      <a:endParaRPr lang="ru-RU"/>
                    </a:p>
                  </a:txBody>
                  <a:tcPr/>
                </a:tc>
              </a:tr>
              <a:tr h="5355517">
                <a:tc>
                  <a:txBody>
                    <a:bodyPr/>
                    <a:lstStyle/>
                    <a:p>
                      <a:pPr>
                        <a:lnSpc>
                          <a:spcPct val="115000"/>
                        </a:lnSpc>
                        <a:spcAft>
                          <a:spcPts val="0"/>
                        </a:spcAft>
                      </a:pPr>
                      <a:r>
                        <a:rPr lang="ru-RU" sz="1800" dirty="0">
                          <a:effectLst/>
                          <a:latin typeface="Times New Roman" panose="02020603050405020304" pitchFamily="18" charset="0"/>
                          <a:cs typeface="Times New Roman" panose="02020603050405020304" pitchFamily="18" charset="0"/>
                        </a:rPr>
                        <a:t>- через формирование умений и навыков проектной деятельности, моделирующей реальные ситуации межкультурной коммуникации;</a:t>
                      </a:r>
                    </a:p>
                    <a:p>
                      <a:pPr>
                        <a:lnSpc>
                          <a:spcPct val="115000"/>
                        </a:lnSpc>
                        <a:spcAft>
                          <a:spcPts val="0"/>
                        </a:spcAft>
                      </a:pPr>
                      <a:r>
                        <a:rPr lang="ru-RU" sz="1800" dirty="0">
                          <a:effectLst/>
                          <a:latin typeface="Times New Roman" panose="02020603050405020304" pitchFamily="18" charset="0"/>
                          <a:cs typeface="Times New Roman" panose="02020603050405020304" pitchFamily="18" charset="0"/>
                        </a:rPr>
                        <a:t>- умение осуществлять индивидуальную и совместную проектную работу, в том числе с выходом в социум; </a:t>
                      </a:r>
                    </a:p>
                    <a:p>
                      <a:pPr>
                        <a:lnSpc>
                          <a:spcPct val="115000"/>
                        </a:lnSpc>
                        <a:spcAft>
                          <a:spcPts val="0"/>
                        </a:spcAft>
                      </a:pPr>
                      <a:r>
                        <a:rPr lang="ru-RU" sz="1800" dirty="0">
                          <a:effectLst/>
                          <a:latin typeface="Times New Roman" panose="02020603050405020304" pitchFamily="18" charset="0"/>
                          <a:cs typeface="Times New Roman" panose="02020603050405020304" pitchFamily="18" charset="0"/>
                        </a:rPr>
                        <a:t>- совершенствование умений работы с информацией: поиск и выделение нужной информации с использованием разных её источников, в том числе Интернета; обобщение информации; умение определять тему, прогнозировать содержание текста по заголовку/по ключевым </a:t>
                      </a:r>
                      <a:r>
                        <a:rPr lang="ru-RU" sz="1800" dirty="0" smtClean="0">
                          <a:effectLst/>
                          <a:latin typeface="Times New Roman" panose="02020603050405020304" pitchFamily="18" charset="0"/>
                          <a:cs typeface="Times New Roman" panose="02020603050405020304" pitchFamily="18" charset="0"/>
                        </a:rPr>
                        <a:t>словам</a:t>
                      </a:r>
                      <a:r>
                        <a:rPr lang="ru-RU" sz="1800" baseline="0" dirty="0" smtClean="0">
                          <a:effectLst/>
                          <a:latin typeface="Times New Roman" panose="02020603050405020304" pitchFamily="18" charset="0"/>
                          <a:cs typeface="Times New Roman" panose="02020603050405020304" pitchFamily="18" charset="0"/>
                        </a:rPr>
                        <a:t> и т. п.</a:t>
                      </a:r>
                      <a:endParaRPr lang="ru-RU" sz="1800" dirty="0">
                        <a:effectLst/>
                        <a:latin typeface="Times New Roman" panose="02020603050405020304" pitchFamily="18" charset="0"/>
                        <a:ea typeface="Times New Roman"/>
                        <a:cs typeface="Times New Roman" panose="02020603050405020304" pitchFamily="18" charset="0"/>
                      </a:endParaRPr>
                    </a:p>
                  </a:txBody>
                  <a:tcPr marL="58643" marR="58643" marT="0" marB="0"/>
                </a:tc>
                <a:tc>
                  <a:txBody>
                    <a:bodyPr/>
                    <a:lstStyle/>
                    <a:p>
                      <a:pPr algn="just">
                        <a:lnSpc>
                          <a:spcPct val="115000"/>
                        </a:lnSpc>
                        <a:spcAft>
                          <a:spcPts val="0"/>
                        </a:spcAft>
                      </a:pPr>
                      <a:r>
                        <a:rPr lang="ru-RU" sz="1800" dirty="0">
                          <a:effectLst/>
                          <a:latin typeface="Times New Roman" panose="02020603050405020304" pitchFamily="18" charset="0"/>
                          <a:cs typeface="Times New Roman" panose="02020603050405020304" pitchFamily="18" charset="0"/>
                        </a:rPr>
                        <a:t>Выполнение индивидуальных проектов</a:t>
                      </a:r>
                    </a:p>
                    <a:p>
                      <a:pPr algn="just">
                        <a:lnSpc>
                          <a:spcPct val="115000"/>
                        </a:lnSpc>
                        <a:spcAft>
                          <a:spcPts val="0"/>
                        </a:spcAft>
                      </a:pPr>
                      <a:r>
                        <a:rPr lang="ru-RU" sz="1800" dirty="0">
                          <a:effectLst/>
                          <a:latin typeface="Times New Roman" panose="02020603050405020304" pitchFamily="18" charset="0"/>
                          <a:cs typeface="Times New Roman" panose="02020603050405020304" pitchFamily="18" charset="0"/>
                        </a:rPr>
                        <a:t> </a:t>
                      </a:r>
                    </a:p>
                    <a:p>
                      <a:pPr algn="just">
                        <a:lnSpc>
                          <a:spcPct val="115000"/>
                        </a:lnSpc>
                        <a:spcAft>
                          <a:spcPts val="0"/>
                        </a:spcAft>
                      </a:pPr>
                      <a:r>
                        <a:rPr lang="ru-RU" sz="1800" dirty="0">
                          <a:effectLst/>
                          <a:latin typeface="Times New Roman" panose="02020603050405020304" pitchFamily="18" charset="0"/>
                          <a:cs typeface="Times New Roman" panose="02020603050405020304" pitchFamily="18" charset="0"/>
                        </a:rPr>
                        <a:t>Выполнение групповых и индивидуальных проектных заданий</a:t>
                      </a:r>
                    </a:p>
                    <a:p>
                      <a:pPr algn="just">
                        <a:lnSpc>
                          <a:spcPct val="115000"/>
                        </a:lnSpc>
                        <a:spcAft>
                          <a:spcPts val="0"/>
                        </a:spcAft>
                      </a:pPr>
                      <a:r>
                        <a:rPr lang="ru-RU" sz="1800" dirty="0">
                          <a:effectLst/>
                          <a:latin typeface="Times New Roman" panose="02020603050405020304" pitchFamily="18" charset="0"/>
                          <a:cs typeface="Times New Roman" panose="02020603050405020304" pitchFamily="18" charset="0"/>
                        </a:rPr>
                        <a:t> </a:t>
                      </a:r>
                    </a:p>
                    <a:p>
                      <a:pPr algn="just">
                        <a:lnSpc>
                          <a:spcPct val="115000"/>
                        </a:lnSpc>
                        <a:spcAft>
                          <a:spcPts val="0"/>
                        </a:spcAft>
                      </a:pPr>
                      <a:r>
                        <a:rPr lang="ru-RU" sz="1800" dirty="0">
                          <a:effectLst/>
                          <a:latin typeface="Times New Roman" panose="02020603050405020304" pitchFamily="18" charset="0"/>
                          <a:cs typeface="Times New Roman" panose="02020603050405020304" pitchFamily="18" charset="0"/>
                        </a:rPr>
                        <a:t>Решение кейсов по межкультурной коммуникации</a:t>
                      </a:r>
                      <a:endParaRPr lang="ru-RU" sz="1800" dirty="0">
                        <a:effectLst/>
                        <a:latin typeface="Times New Roman" panose="02020603050405020304" pitchFamily="18" charset="0"/>
                        <a:ea typeface="Times New Roman"/>
                        <a:cs typeface="Times New Roman" panose="02020603050405020304" pitchFamily="18" charset="0"/>
                      </a:endParaRPr>
                    </a:p>
                  </a:txBody>
                  <a:tcPr marL="58643" marR="58643" marT="0" marB="0"/>
                </a:tc>
              </a:tr>
            </a:tbl>
          </a:graphicData>
        </a:graphic>
      </p:graphicFrame>
    </p:spTree>
    <p:extLst>
      <p:ext uri="{BB962C8B-B14F-4D97-AF65-F5344CB8AC3E}">
        <p14:creationId xmlns:p14="http://schemas.microsoft.com/office/powerpoint/2010/main" val="1635344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04011370"/>
              </p:ext>
            </p:extLst>
          </p:nvPr>
        </p:nvGraphicFramePr>
        <p:xfrm>
          <a:off x="467544" y="404664"/>
          <a:ext cx="8295376" cy="5257800"/>
        </p:xfrm>
        <a:graphic>
          <a:graphicData uri="http://schemas.openxmlformats.org/drawingml/2006/table">
            <a:tbl>
              <a:tblPr firstRow="1" bandRow="1">
                <a:tableStyleId>{00A15C55-8517-42AA-B614-E9B94910E393}</a:tableStyleId>
              </a:tblPr>
              <a:tblGrid>
                <a:gridCol w="4147255"/>
                <a:gridCol w="4148121"/>
              </a:tblGrid>
              <a:tr h="638571">
                <a:tc gridSpan="2">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8) владение языковыми средствами - умение ясно, логично и точно излагать свою точку зрения, использовать адекватные языковые средства;</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hMerge="1">
                  <a:txBody>
                    <a:bodyPr/>
                    <a:lstStyle/>
                    <a:p>
                      <a:endParaRPr lang="ru-RU"/>
                    </a:p>
                  </a:txBody>
                  <a:tcPr/>
                </a:tc>
              </a:tr>
              <a:tr h="3939394">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 через формирование иноязычной коммуникативной компетенции </a:t>
                      </a:r>
                    </a:p>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Развитие и совершенствование всех составляющих языковых навыков: словарного запаса, грамматической стороны речи, основ произношения, орфографии и пунктуации английского языка;</a:t>
                      </a:r>
                    </a:p>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Совершенствование всех видов речевой деятельности на иностранном языке: говорения (диалогическая и монологическая речь), чтения, </a:t>
                      </a:r>
                      <a:r>
                        <a:rPr lang="ru-RU" sz="2000" dirty="0" err="1">
                          <a:effectLst/>
                          <a:latin typeface="Times New Roman" panose="02020603050405020304" pitchFamily="18" charset="0"/>
                          <a:cs typeface="Times New Roman" panose="02020603050405020304" pitchFamily="18" charset="0"/>
                        </a:rPr>
                        <a:t>аудирования</a:t>
                      </a:r>
                      <a:r>
                        <a:rPr lang="ru-RU" sz="2000" dirty="0">
                          <a:effectLst/>
                          <a:latin typeface="Times New Roman" panose="02020603050405020304" pitchFamily="18" charset="0"/>
                          <a:cs typeface="Times New Roman" panose="02020603050405020304" pitchFamily="18" charset="0"/>
                        </a:rPr>
                        <a:t>, письма.</a:t>
                      </a:r>
                      <a:endParaRPr lang="ru-RU" sz="20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12699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1575</Words>
  <Application>Microsoft Office PowerPoint</Application>
  <PresentationFormat>Экран (4:3)</PresentationFormat>
  <Paragraphs>139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Возможности предмета «Иностранный язык» для развития и совершенствования познавательных и коммуникативных УУД студентов колледжа </vt:lpstr>
      <vt:lpstr>Планируемые метапредметные результаты освоения ООП  Познавательные универсальные учебные действия</vt:lpstr>
      <vt:lpstr>Планируемые метапредметные результаты освоения ООП  Коммуникативные универсальные учебные действия</vt:lpstr>
      <vt:lpstr>Типовые задачи по формированию универсальных учебных действий  Формирование познавательных универсальных учебных действий </vt:lpstr>
      <vt:lpstr>Типовые задачи по формированию универсальных учебных действий  Формирование познавательных универсальных учебных действий </vt:lpstr>
      <vt:lpstr>Типовые задачи по формированию универсальных учебных действий. Формирование коммуникативных универсальных учебных действий</vt:lpstr>
      <vt:lpstr>Примерная программа общеобразовательного учебного предмета «Иностранный язык» для профессиональных образовательных организаций Ярославской области</vt:lpstr>
      <vt:lpstr>Презентация PowerPoint</vt:lpstr>
      <vt:lpstr>Презентация PowerPoint</vt:lpstr>
      <vt:lpstr>Тематический план программы</vt:lpstr>
      <vt:lpstr>Презентация PowerPoint</vt:lpstr>
      <vt:lpstr>Задания по теме «Немецкоговорящие страны», направленные на формирование познавательных и коммуникативных УУД</vt:lpstr>
      <vt:lpstr>Проектная деятельность по иностранному языку</vt:lpstr>
      <vt:lpstr>Индивидуальные проекты по теме «Немецкоговорящие страны»</vt:lpstr>
      <vt:lpstr>Презентация PowerPoint</vt:lpstr>
      <vt:lpstr>Презентация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Возможности предмета «Иностранный язык» для развития и совершенствования познавательных и коммуникативных УУД студентов колледжа</dc:title>
  <dc:creator>12</dc:creator>
  <cp:lastModifiedBy>12</cp:lastModifiedBy>
  <cp:revision>8</cp:revision>
  <dcterms:created xsi:type="dcterms:W3CDTF">2020-06-19T09:49:01Z</dcterms:created>
  <dcterms:modified xsi:type="dcterms:W3CDTF">2020-06-21T07:56:22Z</dcterms:modified>
</cp:coreProperties>
</file>