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1" r:id="rId3"/>
    <p:sldId id="333" r:id="rId4"/>
    <p:sldId id="329" r:id="rId5"/>
    <p:sldId id="320" r:id="rId6"/>
    <p:sldId id="292" r:id="rId7"/>
    <p:sldId id="322" r:id="rId8"/>
    <p:sldId id="316" r:id="rId9"/>
    <p:sldId id="334" r:id="rId10"/>
    <p:sldId id="335" r:id="rId11"/>
    <p:sldId id="336" r:id="rId12"/>
    <p:sldId id="337" r:id="rId13"/>
    <p:sldId id="330" r:id="rId14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8" autoAdjust="0"/>
    <p:restoredTop sz="94660"/>
  </p:normalViewPr>
  <p:slideViewPr>
    <p:cSldViewPr snapToGrid="0">
      <p:cViewPr>
        <p:scale>
          <a:sx n="79" d="100"/>
          <a:sy n="79" d="100"/>
        </p:scale>
        <p:origin x="-90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1E926-D638-4434-9C6D-F29F97DD41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118A9-A673-424A-823F-7406A10F1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6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DC513-5D0F-49CF-A828-74893E40A4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F642-34C2-4744-BE15-FF8535791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1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36D1-2DCD-438B-ACF5-0A88C9BB870F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38C4-47BE-4B1E-97CE-ABD2325754C0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196A-EED6-42AA-BB64-4A237B367121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D11B-DBD6-47B0-B445-4C935818B031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2521-349D-47DA-9B60-7FEEFFC1E37D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B6D-5E3E-49B6-8A8C-84531E8D6F01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3870-F280-4A45-8C97-0325B6D4A5DA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BA77-376F-4F6A-9517-355854438DF3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4E993-5AEB-4E02-8E33-F52514883DF0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DE22-A9EE-4201-8B40-C7AFACE93065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1D61-4FD9-4861-BA35-572EEE5CBAB8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4428-232E-4621-9708-C91018CD39AE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D1FA-0A2A-4587-A2FC-47DAD8E89069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6B2D-13DB-49E3-AF8F-07484BC8085F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E832-634E-468D-A856-5BE9337D4AE9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2EE1-6B06-4C2E-8978-CAA9C85D7057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4B63D-1FE8-41DB-BD09-D4DFC1A3B420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271955-38B4-4570-8D01-5DFE365338B6}" type="datetime1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52" y="220718"/>
            <a:ext cx="10935664" cy="2606053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профессиональное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Ярославской области Рыбинский транспортно-технологический колледж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ОБРАЗОВАНИИ </a:t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ПЕДАГОГ-ПЕДАГОГ</a:t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mages.ua.prom.st/205478849_w200_h200_obuchenie_obucheni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31" y="3545659"/>
            <a:ext cx="4327569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5298" y="3268927"/>
            <a:ext cx="613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251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наставничества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2029690"/>
            <a:ext cx="10018713" cy="312420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1-­й этап – адаптационный</a:t>
            </a:r>
            <a:endParaRPr lang="ru-RU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Самый сложный период, как для новичка, так и для помогающих ему адаптироваться коллег.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dirty="0" smtClean="0">
                <a:solidFill>
                  <a:srgbClr val="002060"/>
                </a:solidFill>
              </a:rPr>
              <a:t>: предупредить разочарование и конфликты, поддержать педагога эмоционально, укрепить веру в себя.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29" y="4422901"/>
            <a:ext cx="21574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наставничества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2015835"/>
            <a:ext cx="10018713" cy="312420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 этап -основной (проектировочный)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Процесс развития профессиональных умений, накопления опыта, поиска лучших методов и приемов работы с детьми, формирования своего стиля в работе, авторитета среди детей, родителей, коллег.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561" y="4312452"/>
            <a:ext cx="2545548" cy="254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наставничества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8165" y="2182089"/>
            <a:ext cx="10018713" cy="312420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3 этап -контрольно-оценочный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Складывается система работы, имеются собственные разработки.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Педагог  внедряет в свою работу новые технологии, самостоятельно участвует в конкурсах  и олимпиадах, разрабатывает проекты….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85" y="4315624"/>
            <a:ext cx="4096693" cy="25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52" y="220718"/>
            <a:ext cx="10935664" cy="2606053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ОБРАЗОВАНИИ </a:t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ПЕДАГОГ-ПЕДАГОГ</a:t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1600" y="4627418"/>
            <a:ext cx="6121347" cy="163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Спасибо за внимание !</a:t>
            </a:r>
            <a:endParaRPr lang="ru-RU" sz="40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images.ua.prom.st/205478849_w200_h200_obuchenie_obucheni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31" y="3545659"/>
            <a:ext cx="4327569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25139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938" y="567558"/>
            <a:ext cx="7204841" cy="616431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Президент Российской Федерации В. В. Путин считает </a:t>
            </a:r>
            <a:r>
              <a:rPr lang="ru-RU" sz="2800" i="1" dirty="0">
                <a:solidFill>
                  <a:srgbClr val="002060"/>
                </a:solidFill>
              </a:rPr>
              <a:t>«Место наставничеству, верности традициям есть в любом деле. Люди, прогрессивно мыслящие, духовно и нравственно сильные, это хорошо понимают и делают всё, чтобы их начинания имели развитие, чтобы на смену им приходили те, кто сохранит и преумножит достигнутое</a:t>
            </a:r>
            <a:r>
              <a:rPr lang="ru-RU" sz="2800" i="1" dirty="0" smtClean="0">
                <a:solidFill>
                  <a:srgbClr val="002060"/>
                </a:solidFill>
              </a:rPr>
              <a:t>. </a:t>
            </a:r>
            <a:r>
              <a:rPr lang="ru-RU" sz="2800" i="1" dirty="0" smtClean="0">
                <a:solidFill>
                  <a:srgbClr val="FF0000"/>
                </a:solidFill>
              </a:rPr>
              <a:t>Эффективная система мотивации для наставников должна быть создана, и это должно быть эффективное современное наставничество, передача опыта, конкретных навыков»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4" name="Picture 2" descr="http://www.viewstorm.com/wp-content/uploads/2015/07/Vladimir-Pu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37" y="2019840"/>
            <a:ext cx="3326524" cy="378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ацпроект «Образование»: как организовать наставничество в школ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42" y="206189"/>
            <a:ext cx="1893039" cy="14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478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53583" y="221673"/>
            <a:ext cx="10018713" cy="335280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ru-RU" altLang="ru-RU" sz="2400" dirty="0" smtClean="0"/>
          </a:p>
          <a:p>
            <a:pPr eaLnBrk="1" hangingPunct="1"/>
            <a:r>
              <a:rPr lang="ru-RU" altLang="ru-RU" sz="2800" dirty="0" smtClean="0"/>
              <a:t>«Со мной работали десятки молодых педагогов. Я убедился, что как бы человек успешно не кончил педагогический вуз, как бы он не был талантлив, а если не будет учится на опыте, никогда не будет хорошим педагогом, я сам учился у более мудрых  педагогов…»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sz="2800" dirty="0" smtClean="0"/>
              <a:t>А.С.Макаренко</a:t>
            </a:r>
          </a:p>
        </p:txBody>
      </p:sp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8939" t="25858" r="2896" b="9293"/>
          <a:stretch>
            <a:fillRect/>
          </a:stretch>
        </p:blipFill>
        <p:spPr>
          <a:xfrm>
            <a:off x="2121150" y="3186545"/>
            <a:ext cx="3635847" cy="367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206" y="237566"/>
            <a:ext cx="10018713" cy="1044388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наставничества в рамках педагог - педагог</a:t>
            </a:r>
            <a:endParaRPr lang="ru-RU" sz="3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1488141"/>
            <a:ext cx="10018713" cy="4303059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профессиональной адаптации молодых педагогов в коллективе</a:t>
            </a:r>
          </a:p>
          <a:p>
            <a:pPr marL="0" inden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затруднения в профессиональной практике и принять меры по их предупреждению в дальнейшей работе</a:t>
            </a:r>
          </a:p>
          <a:p>
            <a:pPr marL="0" inden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постепенное вовлечение молодых педагогов  во все сферы жизни</a:t>
            </a:r>
          </a:p>
          <a:p>
            <a:pPr marL="0" inden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Включить молодых педагогов  в исследовательскую деятельность.</a:t>
            </a:r>
          </a:p>
          <a:p>
            <a:pPr marL="0" inden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творческой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дивидуальности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молодого педагога</a:t>
            </a:r>
          </a:p>
          <a:p>
            <a:pPr marL="0" indent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профессиональное мышление и готовность к инновационным преобразованиям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711" y="283780"/>
            <a:ext cx="10499834" cy="13243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Наставничество - </a:t>
            </a:r>
            <a:r>
              <a:rPr lang="ru-RU" b="1" dirty="0" smtClean="0">
                <a:solidFill>
                  <a:srgbClr val="002060"/>
                </a:solidFill>
              </a:rPr>
              <a:t>возрождение </a:t>
            </a:r>
            <a:r>
              <a:rPr lang="ru-RU" b="1" dirty="0">
                <a:solidFill>
                  <a:srgbClr val="002060"/>
                </a:solidFill>
              </a:rPr>
              <a:t>старой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55379"/>
            <a:ext cx="10018713" cy="472965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Под </a:t>
            </a:r>
            <a:r>
              <a:rPr lang="ru-RU" b="1" dirty="0">
                <a:solidFill>
                  <a:srgbClr val="002060"/>
                </a:solidFill>
              </a:rPr>
              <a:t>наставничеством</a:t>
            </a:r>
            <a:r>
              <a:rPr lang="ru-RU" dirty="0">
                <a:solidFill>
                  <a:srgbClr val="002060"/>
                </a:solidFill>
              </a:rPr>
              <a:t> понимается поддержка молодого человека (учащегося, студента, молодого специалиста), способствующая более эффективному распределению личностных ресурсов, </a:t>
            </a:r>
            <a:r>
              <a:rPr lang="ru-RU" dirty="0" smtClean="0">
                <a:solidFill>
                  <a:srgbClr val="002060"/>
                </a:solidFill>
              </a:rPr>
              <a:t>самореализации, </a:t>
            </a:r>
            <a:r>
              <a:rPr lang="ru-RU" dirty="0">
                <a:solidFill>
                  <a:srgbClr val="002060"/>
                </a:solidFill>
              </a:rPr>
              <a:t>формированию </a:t>
            </a:r>
            <a:r>
              <a:rPr lang="ru-RU" dirty="0" smtClean="0">
                <a:solidFill>
                  <a:srgbClr val="002060"/>
                </a:solidFill>
              </a:rPr>
              <a:t> активной  профессиональной  </a:t>
            </a:r>
            <a:r>
              <a:rPr lang="ru-RU" dirty="0">
                <a:solidFill>
                  <a:srgbClr val="002060"/>
                </a:solidFill>
              </a:rPr>
              <a:t>позиции. </a:t>
            </a:r>
          </a:p>
          <a:p>
            <a:r>
              <a:rPr lang="ru-RU" b="1" dirty="0">
                <a:solidFill>
                  <a:srgbClr val="002060"/>
                </a:solidFill>
              </a:rPr>
              <a:t>Технология наставничества </a:t>
            </a:r>
            <a:r>
              <a:rPr lang="ru-RU" dirty="0">
                <a:solidFill>
                  <a:srgbClr val="002060"/>
                </a:solidFill>
              </a:rPr>
              <a:t>подразумевает постановку реальных задач, путей их достижения, методологическое, информационное и технологическое обеспечение этого процесса, взаимную заинтересованность сторон, административный контроль за процессом и наличие методики оценки </a:t>
            </a:r>
            <a:r>
              <a:rPr lang="ru-RU" dirty="0" smtClean="0">
                <a:solidFill>
                  <a:srgbClr val="002060"/>
                </a:solidFill>
              </a:rPr>
              <a:t>результатов.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03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875" y="554182"/>
            <a:ext cx="10018713" cy="110358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Суть наставничества 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991" y="1745673"/>
            <a:ext cx="9926158" cy="188469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0" dirty="0" smtClean="0">
                <a:solidFill>
                  <a:srgbClr val="002060"/>
                </a:solidFill>
              </a:rPr>
              <a:t>передача </a:t>
            </a:r>
            <a:r>
              <a:rPr lang="ru-RU" sz="2400" b="0" dirty="0">
                <a:solidFill>
                  <a:srgbClr val="002060"/>
                </a:solidFill>
              </a:rPr>
              <a:t>богатого личного опыта профессиональной деятельности молодому человеку, в ускорении его адаптации к профессиональной деятельности, оказание помощи и поддержки</a:t>
            </a:r>
            <a:r>
              <a:rPr lang="ru-RU" sz="2400" b="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Термин "наставлять" имеет значение "давая советы, учить чему-то; приводить, направлять, нацеливать и т. д.  в нужном направлении; направлять"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09" y="3831498"/>
            <a:ext cx="6325891" cy="2461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59" y="3548902"/>
            <a:ext cx="3742019" cy="30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077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25669"/>
            <a:ext cx="10018713" cy="520262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  <a:latin typeface="Sylfaen" pitchFamily="18" charset="0"/>
              </a:rPr>
              <a:t>Каким должен быть наставник?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7731" y="1056291"/>
            <a:ext cx="10182172" cy="5617780"/>
          </a:xfrm>
        </p:spPr>
        <p:txBody>
          <a:bodyPr>
            <a:normAutofit fontScale="92500" lnSpcReduction="10000"/>
          </a:bodyPr>
          <a:lstStyle/>
          <a:p>
            <a:pPr marL="468312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>
                <a:solidFill>
                  <a:srgbClr val="002060"/>
                </a:solidFill>
                <a:latin typeface="Sylfaen" pitchFamily="18" charset="0"/>
              </a:rPr>
              <a:t>Быть наставником, значит обладать рядом качеств, таких как: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Уверенность в себе;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Стрессоустойчивость;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Коммуникабельность;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Толерантность;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Ответственность;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C00000"/>
                </a:solidFill>
                <a:latin typeface="Sylfaen" pitchFamily="18" charset="0"/>
              </a:rPr>
              <a:t>Гибкость мышления;</a:t>
            </a:r>
            <a:endParaRPr lang="ru-RU" sz="2400" dirty="0">
              <a:solidFill>
                <a:srgbClr val="C00000"/>
              </a:solidFill>
              <a:latin typeface="Sylfaen" pitchFamily="18" charset="0"/>
            </a:endParaRP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Пунктуальность;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Лидерство</a:t>
            </a:r>
            <a:r>
              <a:rPr lang="ru-RU" sz="2400" dirty="0" smtClean="0">
                <a:solidFill>
                  <a:srgbClr val="C00000"/>
                </a:solidFill>
                <a:latin typeface="Sylfaen" pitchFamily="18" charset="0"/>
              </a:rPr>
              <a:t>;</a:t>
            </a: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solidFill>
                  <a:srgbClr val="C00000"/>
                </a:solidFill>
                <a:latin typeface="Sylfaen" pitchFamily="18" charset="0"/>
              </a:rPr>
              <a:t>Уметь слушать и слышать собеседника;</a:t>
            </a:r>
            <a:endParaRPr lang="ru-RU" sz="2400" dirty="0">
              <a:solidFill>
                <a:srgbClr val="C00000"/>
              </a:solidFill>
              <a:latin typeface="Sylfaen" pitchFamily="18" charset="0"/>
            </a:endParaRPr>
          </a:p>
          <a:p>
            <a:pPr marL="925512" lvl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rgbClr val="C00000"/>
                </a:solidFill>
                <a:latin typeface="Sylfaen" pitchFamily="18" charset="0"/>
              </a:rPr>
              <a:t>Компетентность(знание нормативно-правовой базы образовательной организации, традиций и неформальных правил</a:t>
            </a:r>
            <a:r>
              <a:rPr lang="ru-RU" sz="2400" dirty="0" smtClean="0">
                <a:solidFill>
                  <a:srgbClr val="C00000"/>
                </a:solidFill>
                <a:latin typeface="Sylfaen" pitchFamily="18" charset="0"/>
              </a:rPr>
              <a:t>)</a:t>
            </a:r>
          </a:p>
          <a:p>
            <a:pPr marL="182562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defRPr/>
            </a:pPr>
            <a:endParaRPr lang="ru-RU" dirty="0">
              <a:solidFill>
                <a:schemeClr val="tx2"/>
              </a:solidFill>
              <a:latin typeface="Sylfaen" pitchFamily="18" charset="0"/>
            </a:endParaRPr>
          </a:p>
          <a:p>
            <a:pPr marL="468312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v"/>
              <a:defRPr/>
            </a:pPr>
            <a:r>
              <a:rPr lang="ru-RU" sz="1900" b="1" dirty="0">
                <a:solidFill>
                  <a:srgbClr val="C00000"/>
                </a:solidFill>
                <a:latin typeface="Sylfaen" pitchFamily="18" charset="0"/>
              </a:rPr>
              <a:t>Важно!</a:t>
            </a:r>
            <a:r>
              <a:rPr lang="ru-RU" sz="1800" b="1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Sylfaen" pitchFamily="18" charset="0"/>
              </a:rPr>
              <a:t>Работа </a:t>
            </a:r>
            <a:r>
              <a:rPr lang="ru-RU" b="1" dirty="0" smtClean="0">
                <a:solidFill>
                  <a:schemeClr val="tx2"/>
                </a:solidFill>
                <a:latin typeface="Sylfaen" pitchFamily="18" charset="0"/>
              </a:rPr>
              <a:t>наставника может проводиться как группой так и индивидуально, нужно </a:t>
            </a:r>
            <a:r>
              <a:rPr lang="ru-RU" b="1" dirty="0">
                <a:solidFill>
                  <a:schemeClr val="tx2"/>
                </a:solidFill>
                <a:latin typeface="Sylfaen" pitchFamily="18" charset="0"/>
              </a:rPr>
              <a:t>быть готовым к нестандартным ситуациям и обладать способностью найти положительный выход из них.</a:t>
            </a:r>
          </a:p>
          <a:p>
            <a:pPr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ru-RU" dirty="0">
              <a:latin typeface="Sylfae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052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8014"/>
            <a:ext cx="10018713" cy="10089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Какие проблемы решит наставничество в общеобразовательной организации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55835"/>
            <a:ext cx="10018713" cy="4729656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002060"/>
                </a:solidFill>
              </a:rPr>
              <a:t>Решит  проблемы с  успеваемостью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Позволит «молодому»  педагогу безболезненно  влиться в  коллективе , м.п. необходимо  комфортное </a:t>
            </a:r>
            <a:r>
              <a:rPr lang="ru-RU" sz="2600" dirty="0">
                <a:solidFill>
                  <a:srgbClr val="002060"/>
                </a:solidFill>
              </a:rPr>
              <a:t>самоощущение. </a:t>
            </a:r>
          </a:p>
          <a:p>
            <a:r>
              <a:rPr lang="ru-RU" sz="2600" dirty="0" smtClean="0">
                <a:solidFill>
                  <a:srgbClr val="002060"/>
                </a:solidFill>
              </a:rPr>
              <a:t>Наставник  (Это </a:t>
            </a:r>
            <a:r>
              <a:rPr lang="ru-RU" sz="2600" dirty="0">
                <a:solidFill>
                  <a:srgbClr val="002060"/>
                </a:solidFill>
              </a:rPr>
              <a:t>и клуб по интересам, и друг с определенной субординацией, и </a:t>
            </a:r>
            <a:r>
              <a:rPr lang="ru-RU" sz="2600" dirty="0" err="1">
                <a:solidFill>
                  <a:srgbClr val="002060"/>
                </a:solidFill>
              </a:rPr>
              <a:t>мотиватор</a:t>
            </a:r>
            <a:r>
              <a:rPr lang="ru-RU" sz="2600" dirty="0">
                <a:solidFill>
                  <a:srgbClr val="002060"/>
                </a:solidFill>
              </a:rPr>
              <a:t> и человек, в чей реальный опыт успеха веришь (в отличие от </a:t>
            </a:r>
            <a:r>
              <a:rPr lang="ru-RU" sz="2600" dirty="0" err="1">
                <a:solidFill>
                  <a:srgbClr val="002060"/>
                </a:solidFill>
              </a:rPr>
              <a:t>блогеров</a:t>
            </a:r>
            <a:r>
              <a:rPr lang="ru-RU" sz="2600" dirty="0">
                <a:solidFill>
                  <a:srgbClr val="002060"/>
                </a:solidFill>
              </a:rPr>
              <a:t> на </a:t>
            </a:r>
            <a:r>
              <a:rPr lang="ru-RU" sz="2600" dirty="0" err="1">
                <a:solidFill>
                  <a:srgbClr val="002060"/>
                </a:solidFill>
              </a:rPr>
              <a:t>YouTube</a:t>
            </a:r>
            <a:r>
              <a:rPr lang="ru-RU" sz="2600" dirty="0">
                <a:solidFill>
                  <a:srgbClr val="002060"/>
                </a:solidFill>
              </a:rPr>
              <a:t>, которые никак не могут доказать свой успех).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56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080655" y="200891"/>
            <a:ext cx="10908146" cy="5892368"/>
            <a:chOff x="1080655" y="200891"/>
            <a:chExt cx="10908146" cy="5892368"/>
          </a:xfrm>
        </p:grpSpPr>
        <p:cxnSp>
          <p:nvCxnSpPr>
            <p:cNvPr id="15373" name="AutoShape 15"/>
            <p:cNvCxnSpPr>
              <a:cxnSpLocks noChangeShapeType="1"/>
            </p:cNvCxnSpPr>
            <p:nvPr/>
          </p:nvCxnSpPr>
          <p:spPr bwMode="auto">
            <a:xfrm>
              <a:off x="6825672" y="2874818"/>
              <a:ext cx="0" cy="273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17" name="Группа 16"/>
            <p:cNvGrpSpPr/>
            <p:nvPr/>
          </p:nvGrpSpPr>
          <p:grpSpPr>
            <a:xfrm>
              <a:off x="1080655" y="200891"/>
              <a:ext cx="10908146" cy="5892368"/>
              <a:chOff x="1080655" y="200891"/>
              <a:chExt cx="10908146" cy="5892368"/>
            </a:xfrm>
          </p:grpSpPr>
          <p:sp>
            <p:nvSpPr>
              <p:cNvPr id="15362" name="AutoShape 4"/>
              <p:cNvSpPr>
                <a:spLocks noChangeArrowheads="1"/>
              </p:cNvSpPr>
              <p:nvPr/>
            </p:nvSpPr>
            <p:spPr bwMode="auto">
              <a:xfrm>
                <a:off x="1080655" y="3110347"/>
                <a:ext cx="3149600" cy="283051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r>
                  <a:rPr lang="ru-RU" altLang="ru-RU" sz="1600" b="1" dirty="0">
                    <a:latin typeface="Times New Roman" pitchFamily="18" charset="0"/>
                  </a:rPr>
                  <a:t>-    развивает свои               деловые качества,</a:t>
                </a:r>
              </a:p>
              <a:p>
                <a:pPr>
                  <a:defRPr/>
                </a:pPr>
                <a:r>
                  <a:rPr lang="ru-RU" altLang="ru-RU" sz="1600" b="1" dirty="0">
                    <a:latin typeface="Times New Roman" pitchFamily="18" charset="0"/>
                  </a:rPr>
                  <a:t>-    повышает свой профессиональный уровень в процессе </a:t>
                </a:r>
                <a:r>
                  <a:rPr lang="ru-RU" altLang="ru-RU" sz="1600" b="1" dirty="0" err="1" smtClean="0">
                    <a:latin typeface="Times New Roman" pitchFamily="18" charset="0"/>
                  </a:rPr>
                  <a:t>взаимообучения</a:t>
                </a:r>
                <a:endParaRPr lang="ru-RU" altLang="ru-RU" sz="1000" dirty="0">
                  <a:latin typeface="Times New Roman" pitchFamily="18" charset="0"/>
                </a:endParaRPr>
              </a:p>
              <a:p>
                <a:pPr>
                  <a:defRPr/>
                </a:pPr>
                <a:endParaRPr lang="ru-RU" altLang="ru-RU" dirty="0"/>
              </a:p>
            </p:txBody>
          </p:sp>
          <p:sp>
            <p:nvSpPr>
              <p:cNvPr id="14339" name="AutoShape 5"/>
              <p:cNvSpPr>
                <a:spLocks noChangeArrowheads="1"/>
              </p:cNvSpPr>
              <p:nvPr/>
            </p:nvSpPr>
            <p:spPr bwMode="auto">
              <a:xfrm>
                <a:off x="4416330" y="3186546"/>
                <a:ext cx="4159634" cy="290671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r>
                  <a:rPr lang="ru-RU" altLang="ru-RU" sz="1600" b="1" dirty="0">
                    <a:latin typeface="Times New Roman" pitchFamily="18" charset="0"/>
                  </a:rPr>
                  <a:t>-     получает знания,</a:t>
                </a:r>
              </a:p>
              <a:p>
                <a:pPr marL="285750" indent="-285750">
                  <a:buFontTx/>
                  <a:buChar char="-"/>
                  <a:defRPr/>
                </a:pPr>
                <a:r>
                  <a:rPr lang="ru-RU" altLang="ru-RU" sz="1600" b="1" dirty="0">
                    <a:latin typeface="Times New Roman" pitchFamily="18" charset="0"/>
                  </a:rPr>
                  <a:t>развивает навыки и умения, полученные в ВУЗе, </a:t>
                </a:r>
                <a:endParaRPr lang="ru-RU" altLang="ru-RU" sz="1600" b="1" dirty="0" smtClean="0">
                  <a:latin typeface="Times New Roman" pitchFamily="18" charset="0"/>
                </a:endParaRPr>
              </a:p>
              <a:p>
                <a:pPr marL="285750" indent="-285750">
                  <a:buFontTx/>
                  <a:buChar char="-"/>
                  <a:defRPr/>
                </a:pPr>
                <a:r>
                  <a:rPr lang="ru-RU" altLang="ru-RU" sz="1600" b="1" dirty="0" smtClean="0">
                    <a:latin typeface="Times New Roman" pitchFamily="18" charset="0"/>
                  </a:rPr>
                  <a:t>повышает </a:t>
                </a:r>
                <a:r>
                  <a:rPr lang="ru-RU" altLang="ru-RU" sz="1600" b="1" dirty="0">
                    <a:latin typeface="Times New Roman" pitchFamily="18" charset="0"/>
                  </a:rPr>
                  <a:t>свой профессиональный уровень и способности;</a:t>
                </a:r>
              </a:p>
              <a:p>
                <a:pPr marL="285750" indent="-285750">
                  <a:buFontTx/>
                  <a:buChar char="-"/>
                  <a:defRPr/>
                </a:pPr>
                <a:r>
                  <a:rPr lang="ru-RU" altLang="ru-RU" sz="1600" b="1" dirty="0">
                    <a:latin typeface="Times New Roman" pitchFamily="18" charset="0"/>
                  </a:rPr>
                  <a:t> развивает собственную профессиональную</a:t>
                </a:r>
                <a:r>
                  <a:rPr lang="ru-RU" altLang="ru-RU" sz="1600" b="1" dirty="0">
                    <a:latin typeface="Calibri" pitchFamily="34" charset="0"/>
                  </a:rPr>
                  <a:t> </a:t>
                </a:r>
                <a:r>
                  <a:rPr lang="ru-RU" altLang="ru-RU" sz="1600" b="1" dirty="0">
                    <a:latin typeface="Times New Roman" pitchFamily="18" charset="0"/>
                  </a:rPr>
                  <a:t>карьеру; </a:t>
                </a:r>
              </a:p>
              <a:p>
                <a:pPr marL="285750" indent="-285750">
                  <a:buFontTx/>
                  <a:buChar char="-"/>
                  <a:defRPr/>
                </a:pPr>
                <a:r>
                  <a:rPr lang="ru-RU" altLang="ru-RU" sz="1600" b="1" dirty="0">
                    <a:latin typeface="Times New Roman" pitchFamily="18" charset="0"/>
                  </a:rPr>
                  <a:t>учится выстраивать конструктивные отношения </a:t>
                </a:r>
                <a:r>
                  <a:rPr lang="ru-RU" altLang="ru-RU" sz="1600" b="1" dirty="0" smtClean="0">
                    <a:latin typeface="Times New Roman" pitchFamily="18" charset="0"/>
                  </a:rPr>
                  <a:t>как с наставником так и со студентами и в коллективе в целом…</a:t>
                </a:r>
                <a:endParaRPr lang="ru-RU" altLang="ru-RU" sz="1600" dirty="0">
                  <a:latin typeface="Times New Roman" pitchFamily="18" charset="0"/>
                </a:endParaRPr>
              </a:p>
              <a:p>
                <a:pPr>
                  <a:defRPr/>
                </a:pPr>
                <a:endParaRPr lang="ru-RU" altLang="ru-RU" dirty="0"/>
              </a:p>
            </p:txBody>
          </p:sp>
          <p:sp>
            <p:nvSpPr>
              <p:cNvPr id="15364" name="AutoShape 6"/>
              <p:cNvSpPr>
                <a:spLocks noChangeArrowheads="1"/>
              </p:cNvSpPr>
              <p:nvPr/>
            </p:nvSpPr>
            <p:spPr bwMode="auto">
              <a:xfrm>
                <a:off x="8710085" y="2930236"/>
                <a:ext cx="3278716" cy="259080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spcBef>
                    <a:spcPts val="500"/>
                  </a:spcBef>
                  <a:spcAft>
                    <a:spcPts val="500"/>
                  </a:spcAft>
                  <a:defRPr/>
                </a:pPr>
                <a:r>
                  <a:rPr lang="ru-RU" altLang="ru-RU" sz="1600" b="1" dirty="0">
                    <a:latin typeface="Times New Roman" pitchFamily="18" charset="0"/>
                  </a:rPr>
                  <a:t>повышает культурный и профессиональный уровень </a:t>
                </a:r>
                <a:r>
                  <a:rPr lang="ru-RU" altLang="ru-RU" sz="1600" b="1" dirty="0" smtClean="0">
                    <a:latin typeface="Times New Roman" pitchFamily="18" charset="0"/>
                  </a:rPr>
                  <a:t>педагогических кадров</a:t>
                </a:r>
                <a:r>
                  <a:rPr lang="ru-RU" altLang="ru-RU" sz="1600" b="1" dirty="0">
                    <a:latin typeface="Times New Roman" pitchFamily="18" charset="0"/>
                  </a:rPr>
                  <a:t>;</a:t>
                </a:r>
              </a:p>
              <a:p>
                <a:pPr>
                  <a:spcBef>
                    <a:spcPts val="500"/>
                  </a:spcBef>
                  <a:spcAft>
                    <a:spcPts val="500"/>
                  </a:spcAft>
                  <a:defRPr/>
                </a:pPr>
                <a:r>
                  <a:rPr lang="ru-RU" altLang="ru-RU" sz="1600" b="1" dirty="0">
                    <a:latin typeface="Times New Roman" pitchFamily="18" charset="0"/>
                  </a:rPr>
                  <a:t> улучшаются взаимоотношения между сотрудниками.</a:t>
                </a:r>
                <a:r>
                  <a:rPr lang="ru-RU" altLang="ru-RU" sz="1200" dirty="0">
                    <a:latin typeface="Times New Roman" pitchFamily="18" charset="0"/>
                  </a:rPr>
                  <a:t> </a:t>
                </a:r>
              </a:p>
              <a:p>
                <a:pPr>
                  <a:defRPr/>
                </a:pPr>
                <a:r>
                  <a:rPr lang="ru-RU" altLang="ru-RU" sz="1100" dirty="0">
                    <a:latin typeface="Calibri" pitchFamily="34" charset="0"/>
                  </a:rPr>
                  <a:t>	</a:t>
                </a:r>
                <a:endParaRPr lang="ru-RU" altLang="ru-RU" sz="1000" dirty="0">
                  <a:latin typeface="Times New Roman" pitchFamily="18" charset="0"/>
                </a:endParaRPr>
              </a:p>
              <a:p>
                <a:pPr>
                  <a:defRPr/>
                </a:pPr>
                <a:endParaRPr lang="ru-RU" altLang="ru-RU" dirty="0"/>
              </a:p>
            </p:txBody>
          </p:sp>
          <p:sp>
            <p:nvSpPr>
              <p:cNvPr id="15365" name="AutoShape 7"/>
              <p:cNvSpPr>
                <a:spLocks noChangeArrowheads="1"/>
              </p:cNvSpPr>
              <p:nvPr/>
            </p:nvSpPr>
            <p:spPr bwMode="auto">
              <a:xfrm>
                <a:off x="1773382" y="1934441"/>
                <a:ext cx="2601384" cy="51435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ru-RU" altLang="ru-RU" b="1">
                    <a:latin typeface="Times New Roman" pitchFamily="18" charset="0"/>
                  </a:rPr>
                  <a:t>Наставник</a:t>
                </a:r>
                <a:r>
                  <a:rPr lang="ru-RU" altLang="ru-RU" b="1">
                    <a:latin typeface="Calibri" pitchFamily="34" charset="0"/>
                  </a:rPr>
                  <a:t>	</a:t>
                </a:r>
                <a:endParaRPr lang="ru-RU" altLang="ru-RU" b="1">
                  <a:latin typeface="Times New Roman" pitchFamily="18" charset="0"/>
                </a:endParaRPr>
              </a:p>
              <a:p>
                <a:pPr>
                  <a:defRPr/>
                </a:pPr>
                <a:endParaRPr lang="ru-RU" altLang="ru-RU"/>
              </a:p>
            </p:txBody>
          </p:sp>
          <p:sp>
            <p:nvSpPr>
              <p:cNvPr id="15366" name="AutoShape 8"/>
              <p:cNvSpPr>
                <a:spLocks noChangeArrowheads="1"/>
              </p:cNvSpPr>
              <p:nvPr/>
            </p:nvSpPr>
            <p:spPr bwMode="auto">
              <a:xfrm>
                <a:off x="5518727" y="2119745"/>
                <a:ext cx="2641600" cy="68580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ru-RU" altLang="ru-RU" b="1">
                    <a:latin typeface="Times New Roman" pitchFamily="18" charset="0"/>
                  </a:rPr>
                  <a:t>Молодой специалист</a:t>
                </a:r>
                <a:r>
                  <a:rPr lang="ru-RU" altLang="ru-RU" sz="1200">
                    <a:latin typeface="Calibri" pitchFamily="34" charset="0"/>
                  </a:rPr>
                  <a:t>	</a:t>
                </a:r>
                <a:endParaRPr lang="ru-RU" altLang="ru-RU" sz="1000">
                  <a:latin typeface="Times New Roman" pitchFamily="18" charset="0"/>
                </a:endParaRPr>
              </a:p>
              <a:p>
                <a:pPr>
                  <a:defRPr/>
                </a:pPr>
                <a:endParaRPr lang="ru-RU" altLang="ru-RU"/>
              </a:p>
            </p:txBody>
          </p:sp>
          <p:sp>
            <p:nvSpPr>
              <p:cNvPr id="15367" name="AutoShape 9"/>
              <p:cNvSpPr>
                <a:spLocks noChangeArrowheads="1"/>
              </p:cNvSpPr>
              <p:nvPr/>
            </p:nvSpPr>
            <p:spPr bwMode="auto">
              <a:xfrm>
                <a:off x="8640619" y="1796473"/>
                <a:ext cx="2844800" cy="44450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ru-RU" altLang="ru-RU" b="1">
                    <a:latin typeface="Times New Roman" pitchFamily="18" charset="0"/>
                  </a:rPr>
                  <a:t>Администрация</a:t>
                </a:r>
                <a:r>
                  <a:rPr lang="ru-RU" altLang="ru-RU" sz="1200">
                    <a:latin typeface="Calibri" pitchFamily="34" charset="0"/>
                  </a:rPr>
                  <a:t>	</a:t>
                </a:r>
                <a:endParaRPr lang="ru-RU" altLang="ru-RU" sz="1000">
                  <a:latin typeface="Times New Roman" pitchFamily="18" charset="0"/>
                </a:endParaRPr>
              </a:p>
              <a:p>
                <a:pPr>
                  <a:defRPr/>
                </a:pPr>
                <a:endParaRPr lang="ru-RU" altLang="ru-RU"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4348212" y="200891"/>
                <a:ext cx="4859288" cy="1803400"/>
                <a:chOff x="4348212" y="200891"/>
                <a:chExt cx="4859288" cy="1803400"/>
              </a:xfrm>
            </p:grpSpPr>
            <p:sp>
              <p:nvSpPr>
                <p:cNvPr id="15368" name="AutoShape 10"/>
                <p:cNvSpPr>
                  <a:spLocks noChangeArrowheads="1"/>
                </p:cNvSpPr>
                <p:nvPr/>
              </p:nvSpPr>
              <p:spPr bwMode="auto">
                <a:xfrm>
                  <a:off x="5310910" y="200891"/>
                  <a:ext cx="2857500" cy="73025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D6E3BC"/>
                    </a:gs>
                  </a:gsLst>
                  <a:lin ang="5400000" scaled="1"/>
                </a:gradFill>
                <a:ln w="12700">
                  <a:solidFill>
                    <a:srgbClr val="C2D69B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r">
                    <a:defRPr/>
                  </a:pPr>
                  <a:r>
                    <a:rPr lang="ru-RU" altLang="ru-RU" b="1">
                      <a:latin typeface="Calibri" pitchFamily="34" charset="0"/>
                    </a:rPr>
                    <a:t>Наставничество</a:t>
                  </a:r>
                  <a:r>
                    <a:rPr lang="ru-RU" altLang="ru-RU" sz="1200">
                      <a:latin typeface="Calibri" pitchFamily="34" charset="0"/>
                    </a:rPr>
                    <a:t>	</a:t>
                  </a:r>
                  <a:endParaRPr lang="ru-RU" altLang="ru-RU" sz="1000">
                    <a:latin typeface="Times New Roman" pitchFamily="18" charset="0"/>
                  </a:endParaRPr>
                </a:p>
                <a:p>
                  <a:pPr>
                    <a:defRPr/>
                  </a:pPr>
                  <a:endParaRPr lang="ru-RU" altLang="ru-RU"/>
                </a:p>
              </p:txBody>
            </p:sp>
            <p:cxnSp>
              <p:nvCxnSpPr>
                <p:cNvPr id="15369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6779491" y="1039091"/>
                  <a:ext cx="0" cy="9652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5370" name="AutoShape 1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348212" y="1011382"/>
                  <a:ext cx="1068916" cy="89535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5371" name="AutoShape 13"/>
                <p:cNvCxnSpPr>
                  <a:cxnSpLocks noChangeShapeType="1"/>
                </p:cNvCxnSpPr>
                <p:nvPr/>
              </p:nvCxnSpPr>
              <p:spPr bwMode="auto">
                <a:xfrm>
                  <a:off x="8159751" y="928254"/>
                  <a:ext cx="1047749" cy="76200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15372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2558473" y="2583873"/>
                <a:ext cx="488951" cy="4254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5374" name="AutoShape 16"/>
              <p:cNvCxnSpPr>
                <a:cxnSpLocks noChangeShapeType="1"/>
              </p:cNvCxnSpPr>
              <p:nvPr/>
            </p:nvCxnSpPr>
            <p:spPr bwMode="auto">
              <a:xfrm rot="16200000" flipH="1">
                <a:off x="9745518" y="2582718"/>
                <a:ext cx="658091" cy="2309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1164</TotalTime>
  <Words>658</Words>
  <Application>Microsoft Office PowerPoint</Application>
  <PresentationFormat>Произвольный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Параллакс</vt:lpstr>
      <vt:lpstr>        Государственное профессиональное образовательное учреждение  Ярославской области Рыбинский транспортно-технологический колледж      НАСТАВНИЧЕСТВО В ОБРАЗОВАНИИ  В РАМКАХ ПЕДАГОГ-ПЕДАГОГ  </vt:lpstr>
      <vt:lpstr>Презентация PowerPoint</vt:lpstr>
      <vt:lpstr>Презентация PowerPoint</vt:lpstr>
      <vt:lpstr>Задачи наставничества в рамках педагог - педагог</vt:lpstr>
      <vt:lpstr>Наставничество - возрождение старой практики</vt:lpstr>
      <vt:lpstr>Суть наставничества </vt:lpstr>
      <vt:lpstr>Каким должен быть наставник?</vt:lpstr>
      <vt:lpstr>Какие проблемы решит наставничество в общеобразовательной организации ?</vt:lpstr>
      <vt:lpstr>Презентация PowerPoint</vt:lpstr>
      <vt:lpstr>Этапы наставничества</vt:lpstr>
      <vt:lpstr>Этапы наставничества</vt:lpstr>
      <vt:lpstr>Этапы наставничества</vt:lpstr>
      <vt:lpstr>             НАСТАВНИЧЕСТВО В ОБРАЗОВАНИИ  В РАМКАХ ПЕДАГОГ-ПЕДАГОГ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методы и средства повышения эффективности и качества обучения в современных условиях</dc:title>
  <dc:creator>Светлана</dc:creator>
  <cp:lastModifiedBy>Dmitrii</cp:lastModifiedBy>
  <cp:revision>75</cp:revision>
  <cp:lastPrinted>2016-10-18T02:47:47Z</cp:lastPrinted>
  <dcterms:created xsi:type="dcterms:W3CDTF">2016-10-16T06:14:20Z</dcterms:created>
  <dcterms:modified xsi:type="dcterms:W3CDTF">2021-01-21T09:38:07Z</dcterms:modified>
</cp:coreProperties>
</file>