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  <p:sldMasterId id="2147484188" r:id="rId2"/>
    <p:sldMasterId id="2147484368" r:id="rId3"/>
    <p:sldMasterId id="2147484380" r:id="rId4"/>
    <p:sldMasterId id="2147484392" r:id="rId5"/>
  </p:sldMasterIdLst>
  <p:notesMasterIdLst>
    <p:notesMasterId r:id="rId32"/>
  </p:notesMasterIdLst>
  <p:sldIdLst>
    <p:sldId id="399" r:id="rId6"/>
    <p:sldId id="438" r:id="rId7"/>
    <p:sldId id="422" r:id="rId8"/>
    <p:sldId id="465" r:id="rId9"/>
    <p:sldId id="463" r:id="rId10"/>
    <p:sldId id="464" r:id="rId11"/>
    <p:sldId id="433" r:id="rId12"/>
    <p:sldId id="454" r:id="rId13"/>
    <p:sldId id="448" r:id="rId14"/>
    <p:sldId id="452" r:id="rId15"/>
    <p:sldId id="453" r:id="rId16"/>
    <p:sldId id="423" r:id="rId17"/>
    <p:sldId id="425" r:id="rId18"/>
    <p:sldId id="439" r:id="rId19"/>
    <p:sldId id="445" r:id="rId20"/>
    <p:sldId id="451" r:id="rId21"/>
    <p:sldId id="446" r:id="rId22"/>
    <p:sldId id="455" r:id="rId23"/>
    <p:sldId id="456" r:id="rId24"/>
    <p:sldId id="457" r:id="rId25"/>
    <p:sldId id="458" r:id="rId26"/>
    <p:sldId id="459" r:id="rId27"/>
    <p:sldId id="460" r:id="rId28"/>
    <p:sldId id="461" r:id="rId29"/>
    <p:sldId id="447" r:id="rId30"/>
    <p:sldId id="352" r:id="rId31"/>
  </p:sldIdLst>
  <p:sldSz cx="12192000" cy="6858000"/>
  <p:notesSz cx="6858000" cy="9144000"/>
  <p:defaultTextStyle>
    <a:defPPr>
      <a:defRPr lang="ru-RU"/>
    </a:defPPr>
    <a:lvl1pPr marL="0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519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108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9662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6216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2806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9322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5840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2359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1E74141D-A846-44EA-A90B-D13EB699EF08}">
          <p14:sldIdLst>
            <p14:sldId id="399"/>
            <p14:sldId id="438"/>
            <p14:sldId id="422"/>
            <p14:sldId id="465"/>
            <p14:sldId id="463"/>
            <p14:sldId id="464"/>
            <p14:sldId id="433"/>
            <p14:sldId id="454"/>
            <p14:sldId id="448"/>
            <p14:sldId id="452"/>
            <p14:sldId id="453"/>
            <p14:sldId id="423"/>
            <p14:sldId id="425"/>
            <p14:sldId id="439"/>
            <p14:sldId id="445"/>
            <p14:sldId id="451"/>
            <p14:sldId id="446"/>
            <p14:sldId id="455"/>
            <p14:sldId id="456"/>
            <p14:sldId id="457"/>
            <p14:sldId id="458"/>
            <p14:sldId id="459"/>
            <p14:sldId id="460"/>
            <p14:sldId id="461"/>
            <p14:sldId id="447"/>
            <p14:sldId id="352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4ED"/>
    <a:srgbClr val="FFCCCC"/>
    <a:srgbClr val="A32D35"/>
    <a:srgbClr val="A52C36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86400" autoAdjust="0"/>
  </p:normalViewPr>
  <p:slideViewPr>
    <p:cSldViewPr snapToGrid="0">
      <p:cViewPr>
        <p:scale>
          <a:sx n="62" d="100"/>
          <a:sy n="62" d="100"/>
        </p:scale>
        <p:origin x="-2418" y="-12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95A77-F620-4864-8B77-D6B39480A155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0C6A6-2B29-43D8-8D5B-0B2DE57D3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187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19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08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662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216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806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322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840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359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229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51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183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19" indent="0" algn="ctr">
              <a:buNone/>
              <a:defRPr sz="2000"/>
            </a:lvl2pPr>
            <a:lvl3pPr marL="913108" indent="0" algn="ctr">
              <a:buNone/>
              <a:defRPr sz="1900"/>
            </a:lvl3pPr>
            <a:lvl4pPr marL="1369662" indent="0" algn="ctr">
              <a:buNone/>
              <a:defRPr sz="1600"/>
            </a:lvl4pPr>
            <a:lvl5pPr marL="1826216" indent="0" algn="ctr">
              <a:buNone/>
              <a:defRPr sz="1600"/>
            </a:lvl5pPr>
            <a:lvl6pPr marL="2282806" indent="0" algn="ctr">
              <a:buNone/>
              <a:defRPr sz="1600"/>
            </a:lvl6pPr>
            <a:lvl7pPr marL="2739322" indent="0" algn="ctr">
              <a:buNone/>
              <a:defRPr sz="1600"/>
            </a:lvl7pPr>
            <a:lvl8pPr marL="3195840" indent="0" algn="ctr">
              <a:buNone/>
              <a:defRPr sz="1600"/>
            </a:lvl8pPr>
            <a:lvl9pPr marL="365235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37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6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1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3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95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165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855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851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565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68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68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19" indent="0">
              <a:buNone/>
              <a:defRPr sz="2800"/>
            </a:lvl2pPr>
            <a:lvl3pPr marL="913108" indent="0">
              <a:buNone/>
              <a:defRPr sz="2400"/>
            </a:lvl3pPr>
            <a:lvl4pPr marL="1369662" indent="0">
              <a:buNone/>
              <a:defRPr sz="2000"/>
            </a:lvl4pPr>
            <a:lvl5pPr marL="1826216" indent="0">
              <a:buNone/>
              <a:defRPr sz="2000"/>
            </a:lvl5pPr>
            <a:lvl6pPr marL="2282806" indent="0">
              <a:buNone/>
              <a:defRPr sz="2000"/>
            </a:lvl6pPr>
            <a:lvl7pPr marL="2739322" indent="0">
              <a:buNone/>
              <a:defRPr sz="2000"/>
            </a:lvl7pPr>
            <a:lvl8pPr marL="3195840" indent="0">
              <a:buNone/>
              <a:defRPr sz="2000"/>
            </a:lvl8pPr>
            <a:lvl9pPr marL="365235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423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678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201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201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50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19" indent="0" algn="ctr">
              <a:buNone/>
              <a:defRPr sz="2000"/>
            </a:lvl2pPr>
            <a:lvl3pPr marL="913108" indent="0" algn="ctr">
              <a:buNone/>
              <a:defRPr sz="1900"/>
            </a:lvl3pPr>
            <a:lvl4pPr marL="1369662" indent="0" algn="ctr">
              <a:buNone/>
              <a:defRPr sz="1600"/>
            </a:lvl4pPr>
            <a:lvl5pPr marL="1826216" indent="0" algn="ctr">
              <a:buNone/>
              <a:defRPr sz="1600"/>
            </a:lvl5pPr>
            <a:lvl6pPr marL="2282806" indent="0" algn="ctr">
              <a:buNone/>
              <a:defRPr sz="1600"/>
            </a:lvl6pPr>
            <a:lvl7pPr marL="2739322" indent="0" algn="ctr">
              <a:buNone/>
              <a:defRPr sz="1600"/>
            </a:lvl7pPr>
            <a:lvl8pPr marL="3195840" indent="0" algn="ctr">
              <a:buNone/>
              <a:defRPr sz="1600"/>
            </a:lvl8pPr>
            <a:lvl9pPr marL="365235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9895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07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1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69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3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533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33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54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3587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5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388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0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494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0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19" indent="0">
              <a:buNone/>
              <a:defRPr sz="2800"/>
            </a:lvl2pPr>
            <a:lvl3pPr marL="913108" indent="0">
              <a:buNone/>
              <a:defRPr sz="2400"/>
            </a:lvl3pPr>
            <a:lvl4pPr marL="1369662" indent="0">
              <a:buNone/>
              <a:defRPr sz="2000"/>
            </a:lvl4pPr>
            <a:lvl5pPr marL="1826216" indent="0">
              <a:buNone/>
              <a:defRPr sz="2000"/>
            </a:lvl5pPr>
            <a:lvl6pPr marL="2282806" indent="0">
              <a:buNone/>
              <a:defRPr sz="2000"/>
            </a:lvl6pPr>
            <a:lvl7pPr marL="2739322" indent="0">
              <a:buNone/>
              <a:defRPr sz="2000"/>
            </a:lvl7pPr>
            <a:lvl8pPr marL="3195840" indent="0">
              <a:buNone/>
              <a:defRPr sz="2000"/>
            </a:lvl8pPr>
            <a:lvl9pPr marL="365235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9648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99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202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202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2651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9311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2631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141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524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3252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27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512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6385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0989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218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6161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8384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19" indent="0" algn="ctr">
              <a:buNone/>
              <a:defRPr sz="2000"/>
            </a:lvl2pPr>
            <a:lvl3pPr marL="913108" indent="0" algn="ctr">
              <a:buNone/>
              <a:defRPr sz="1900"/>
            </a:lvl3pPr>
            <a:lvl4pPr marL="1369662" indent="0" algn="ctr">
              <a:buNone/>
              <a:defRPr sz="1600"/>
            </a:lvl4pPr>
            <a:lvl5pPr marL="1826216" indent="0" algn="ctr">
              <a:buNone/>
              <a:defRPr sz="1600"/>
            </a:lvl5pPr>
            <a:lvl6pPr marL="2282806" indent="0" algn="ctr">
              <a:buNone/>
              <a:defRPr sz="1600"/>
            </a:lvl6pPr>
            <a:lvl7pPr marL="2739322" indent="0" algn="ctr">
              <a:buNone/>
              <a:defRPr sz="1600"/>
            </a:lvl7pPr>
            <a:lvl8pPr marL="3195840" indent="0" algn="ctr">
              <a:buNone/>
              <a:defRPr sz="1600"/>
            </a:lvl8pPr>
            <a:lvl9pPr marL="365235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5715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7175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1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3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6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1400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1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537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2333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993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768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19" indent="0">
              <a:buNone/>
              <a:defRPr sz="2800"/>
            </a:lvl2pPr>
            <a:lvl3pPr marL="913108" indent="0">
              <a:buNone/>
              <a:defRPr sz="2400"/>
            </a:lvl3pPr>
            <a:lvl4pPr marL="1369662" indent="0">
              <a:buNone/>
              <a:defRPr sz="2000"/>
            </a:lvl4pPr>
            <a:lvl5pPr marL="1826216" indent="0">
              <a:buNone/>
              <a:defRPr sz="2000"/>
            </a:lvl5pPr>
            <a:lvl6pPr marL="2282806" indent="0">
              <a:buNone/>
              <a:defRPr sz="2000"/>
            </a:lvl6pPr>
            <a:lvl7pPr marL="2739322" indent="0">
              <a:buNone/>
              <a:defRPr sz="2000"/>
            </a:lvl7pPr>
            <a:lvl8pPr marL="3195840" indent="0">
              <a:buNone/>
              <a:defRPr sz="2000"/>
            </a:lvl8pPr>
            <a:lvl9pPr marL="365235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1875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6618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201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201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1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87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70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2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60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85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26" tIns="45718" rIns="9132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26" tIns="45718" rIns="9132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2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l" defTabSz="91310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96" indent="-228296" algn="l" defTabSz="91310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88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0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20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39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28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8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3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2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4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5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326" tIns="45718" rIns="9132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26" tIns="45718" rIns="9132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586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586"/>
            <a:ext cx="41148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586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8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xStyles>
    <p:titleStyle>
      <a:lvl1pPr algn="l" defTabSz="91310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96" indent="-228296" algn="l" defTabSz="91310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88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0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20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39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28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8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3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2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4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5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9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26" tIns="45718" rIns="9132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26" tIns="45718" rIns="9132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65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txStyles>
    <p:titleStyle>
      <a:lvl1pPr algn="l" defTabSz="91310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96" indent="-228296" algn="l" defTabSz="91310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88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0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20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39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28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8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3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2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4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5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061" y="76"/>
            <a:ext cx="10238483" cy="1348353"/>
          </a:xfrm>
          <a:gradFill>
            <a:gsLst>
              <a:gs pos="0">
                <a:schemeClr val="bg1"/>
              </a:gs>
              <a:gs pos="62000">
                <a:schemeClr val="bg2"/>
              </a:gs>
              <a:gs pos="92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sz="2100" dirty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учреждение дополнительного профессионального образования Ярославской области</a:t>
            </a:r>
            <a:r>
              <a:rPr lang="ru-RU" sz="2400" dirty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A52C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</a:t>
            </a:r>
            <a:r>
              <a:rPr lang="ru-RU" sz="2800" b="1" dirty="0">
                <a:solidFill>
                  <a:srgbClr val="A52C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образования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" y="77"/>
            <a:ext cx="1857081" cy="1857081"/>
          </a:xfrm>
        </p:spPr>
      </p:pic>
      <p:sp>
        <p:nvSpPr>
          <p:cNvPr id="7" name="Прямоугольник 6"/>
          <p:cNvSpPr/>
          <p:nvPr/>
        </p:nvSpPr>
        <p:spPr>
          <a:xfrm>
            <a:off x="604176" y="3520861"/>
            <a:ext cx="6669034" cy="461661"/>
          </a:xfrm>
          <a:prstGeom prst="rect">
            <a:avLst/>
          </a:prstGeom>
        </p:spPr>
        <p:txBody>
          <a:bodyPr wrap="square" lIns="91326" tIns="45718" rIns="91326" bIns="45718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Обновленный ФГОС и предмет ОБЖ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3512" y="5786670"/>
            <a:ext cx="5103866" cy="923326"/>
          </a:xfrm>
          <a:prstGeom prst="rect">
            <a:avLst/>
          </a:prstGeom>
        </p:spPr>
        <p:txBody>
          <a:bodyPr wrap="square" lIns="91326" tIns="45718" rIns="91326" bIns="45718">
            <a:sp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преподаватель</a:t>
            </a:r>
          </a:p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сопровождения воспитательной работы</a:t>
            </a:r>
          </a:p>
          <a:p>
            <a:pPr algn="ctr"/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Перфилов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В.П.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perfilov\Downloads\ОБЖ 2023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880" y="1971264"/>
            <a:ext cx="3560856" cy="356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4176" y="4086914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Федеральный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учебников, допущенных к использованию при реализации обновленного ФГОС по предмету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ОБЖ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072" y="1603088"/>
            <a:ext cx="8453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«Особенности перехода на обновленный  </a:t>
            </a:r>
          </a:p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предмету ОБЖ»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62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7" y="132235"/>
            <a:ext cx="1064029" cy="1064029"/>
          </a:xfrm>
        </p:spPr>
      </p:pic>
      <p:sp>
        <p:nvSpPr>
          <p:cNvPr id="4" name="Прямоугольник 3"/>
          <p:cNvSpPr/>
          <p:nvPr/>
        </p:nvSpPr>
        <p:spPr>
          <a:xfrm>
            <a:off x="1004886" y="264058"/>
            <a:ext cx="109251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Новый (обновленный)</a:t>
            </a:r>
            <a:r>
              <a:rPr lang="ru-RU" sz="2200" b="1" spc="-25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Федеральный</a:t>
            </a:r>
            <a:r>
              <a:rPr lang="ru-RU" sz="2200" b="1" spc="10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государственный</a:t>
            </a:r>
            <a:r>
              <a:rPr lang="ru-RU" sz="2200" b="1" spc="-15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образовательный</a:t>
            </a:r>
            <a:r>
              <a:rPr lang="ru-RU" sz="2200" b="1" spc="-20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стандарт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14550" y="942975"/>
            <a:ext cx="9686925" cy="457200"/>
          </a:xfrm>
          <a:prstGeom prst="rect">
            <a:avLst/>
          </a:prstGeom>
          <a:solidFill>
            <a:srgbClr val="B9D4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ФГОС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свод правил для всех ОО России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1" y="1757363"/>
            <a:ext cx="5514974" cy="1657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Единые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учебно- методические материалы</a:t>
            </a:r>
          </a:p>
          <a:p>
            <a:pPr algn="ctr"/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Прописаны обязательства ОУ перед учениками и родителями</a:t>
            </a:r>
          </a:p>
          <a:p>
            <a:pPr algn="ctr"/>
            <a:endParaRPr lang="ru-RU" sz="1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57887" y="1757363"/>
            <a:ext cx="5972174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статья 3 ФЗ «Об образовании в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РФ»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№273-ФЗ, в которой перечислены принципы государственной политики и правового регулирования отношений в сфере образования, в том числе принцип единства образовательного пространства на территории РФ, защита и развитие этнокультурных особенностей и традиций народов РФ в условиях многонационального государства.</a:t>
            </a:r>
            <a:endParaRPr lang="ru-RU" sz="1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601" y="3983354"/>
            <a:ext cx="5514974" cy="2319338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Конкретизация требований к 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обучающимся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детализация процесса обучения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31694" y="3976687"/>
            <a:ext cx="6024560" cy="2552700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четкие требования к предметным результатам по каждой учебной дисциплине;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указан перечень предметных и </a:t>
            </a:r>
            <a:r>
              <a:rPr lang="ru-RU" sz="1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межпредметных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навыков;</a:t>
            </a:r>
          </a:p>
          <a:p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расписан формат работы в рамках каждого предмета для развития этих навыков;</a:t>
            </a:r>
          </a:p>
          <a:p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строго обозначено, какие темы должны освоить дети в определенный год обучения;</a:t>
            </a:r>
          </a:p>
          <a:p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учитываются возрастные и психологические особенности учеников всех классов,  чтобы дети не были перегружены.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986088" y="1400175"/>
            <a:ext cx="2971799" cy="3571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9" idx="0"/>
          </p:cNvCxnSpPr>
          <p:nvPr/>
        </p:nvCxnSpPr>
        <p:spPr>
          <a:xfrm>
            <a:off x="5957887" y="1400175"/>
            <a:ext cx="2986087" cy="3571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42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7" y="132235"/>
            <a:ext cx="1064029" cy="1064029"/>
          </a:xfrm>
        </p:spPr>
      </p:pic>
      <p:sp>
        <p:nvSpPr>
          <p:cNvPr id="4" name="Прямоугольник 3"/>
          <p:cNvSpPr/>
          <p:nvPr/>
        </p:nvSpPr>
        <p:spPr>
          <a:xfrm>
            <a:off x="1004886" y="264058"/>
            <a:ext cx="109251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Новый (обновленный)</a:t>
            </a:r>
            <a:r>
              <a:rPr lang="ru-RU" sz="2200" b="1" spc="-25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Федеральный</a:t>
            </a:r>
            <a:r>
              <a:rPr lang="ru-RU" sz="2200" b="1" spc="10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государственный</a:t>
            </a:r>
            <a:r>
              <a:rPr lang="ru-RU" sz="2200" b="1" spc="-15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образовательный</a:t>
            </a:r>
            <a:r>
              <a:rPr lang="ru-RU" sz="2200" b="1" spc="-20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стандарт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1632" y="727710"/>
            <a:ext cx="9686925" cy="457200"/>
          </a:xfrm>
          <a:prstGeom prst="rect">
            <a:avLst/>
          </a:prstGeom>
          <a:solidFill>
            <a:srgbClr val="B9D4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Вариативность ФГОС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содержание ООП НОО и ООО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7644" y="1184910"/>
            <a:ext cx="11702416" cy="828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школы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все больше должны ориентироваться на потребности учеников и предлагать им различные варианты программ в рамках одного уровня образования. Школа может обеспечить вариативность ООП тремя способами. </a:t>
            </a:r>
            <a:endParaRPr lang="ru-RU" sz="1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7139" y="4070738"/>
            <a:ext cx="5141125" cy="2787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культуры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БЖ;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образ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жизни,;</a:t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активная жизненная позиция,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понимание и признание особой роли России в обеспечении государственной и международной безопасности, обороны страны, </a:t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чувства гордости за свою Родину, ответственного отношения к выполнению конституционного долга - защите Отечества;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3355" y="2013585"/>
            <a:ext cx="3567116" cy="1574959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Первый – в структуре программ НОО и ООО школа может предусмотреть учебные предметы, учебные курсы и учебные модули.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>
            <a:stCxn id="6" idx="2"/>
            <a:endCxn id="7" idx="0"/>
          </p:cNvCxnSpPr>
          <p:nvPr/>
        </p:nvCxnSpPr>
        <p:spPr>
          <a:xfrm flipH="1">
            <a:off x="6078852" y="1184910"/>
            <a:ext cx="406243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962400" y="2025967"/>
            <a:ext cx="3676651" cy="1618298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Второй – школа может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разрабатывать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реализовывать программы углубленного изучения отдельных предметов. 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787640" y="2025967"/>
            <a:ext cx="4142421" cy="1618298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Третий способ – школа может разрабатывать и реализовывать индивидуальные учебные планы в соответствии с образовательными потребностями и интересами учеников. 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7644" y="3644265"/>
            <a:ext cx="1169812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5.11.2. По учебному предмету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«ОБЖ»  конкретизированы предметные результаты: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425440" y="4028986"/>
            <a:ext cx="6766560" cy="2829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знание и понимание роли государства в обеспечении безопасности и защиты населения от опасных и чрезвычайных ситуаций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понимание причин, механизмов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последствий опасных и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ЧС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меры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СИЗ,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безопасного поведения;</a:t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9) освоение основ медицинских знаний;</a:t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10) умение оценивать и прогнозировать неблагоприятные факторы обстановки</a:t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11) освоение основ экологической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12) овладение знаниями и умениями предупреждения опасных и чрезвычайных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 </a:t>
            </a:r>
            <a:endParaRPr lang="ru-RU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45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473" y="962355"/>
            <a:ext cx="11515725" cy="5612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spcAft>
                <a:spcPts val="0"/>
              </a:spcAft>
              <a:buSzPts val="2400"/>
              <a:buFont typeface="Wingdings"/>
              <a:buChar char=""/>
              <a:tabLst>
                <a:tab pos="713740" algn="l"/>
                <a:tab pos="714375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Предметные результаты обучения </a:t>
            </a:r>
            <a:r>
              <a:rPr lang="ru-RU" sz="2400" b="1" dirty="0" smtClean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конкретизированы</a:t>
            </a:r>
            <a:r>
              <a:rPr lang="ru-RU" sz="2400" dirty="0" smtClean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 по направлениям:</a:t>
            </a:r>
          </a:p>
          <a:p>
            <a:pPr lvl="0" indent="-342900">
              <a:spcAft>
                <a:spcPts val="0"/>
              </a:spcAft>
              <a:buSzPts val="2400"/>
              <a:buFontTx/>
              <a:buChar char="-"/>
              <a:tabLst>
                <a:tab pos="713740" algn="l"/>
                <a:tab pos="714375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культура безопасности жизнедеятельности</a:t>
            </a:r>
          </a:p>
          <a:p>
            <a:pPr lvl="0" indent="-342900">
              <a:spcAft>
                <a:spcPts val="0"/>
              </a:spcAft>
              <a:buSzPts val="2400"/>
              <a:buFontTx/>
              <a:buChar char="-"/>
              <a:tabLst>
                <a:tab pos="713740" algn="l"/>
                <a:tab pos="714375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ведение здорового образа жизни</a:t>
            </a:r>
          </a:p>
          <a:p>
            <a:pPr lvl="0" indent="-342900">
              <a:spcAft>
                <a:spcPts val="0"/>
              </a:spcAft>
              <a:buSzPts val="2400"/>
              <a:buFontTx/>
              <a:buChar char="-"/>
              <a:tabLst>
                <a:tab pos="713740" algn="l"/>
                <a:tab pos="714375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активная жизненная позиция</a:t>
            </a:r>
          </a:p>
          <a:p>
            <a:pPr lvl="0" indent="-342900">
              <a:spcAft>
                <a:spcPts val="0"/>
              </a:spcAft>
              <a:buSzPts val="2400"/>
              <a:buFontTx/>
              <a:buChar char="-"/>
              <a:tabLst>
                <a:tab pos="713740" algn="l"/>
                <a:tab pos="714375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понимания </a:t>
            </a:r>
            <a:r>
              <a:rPr lang="ru-RU" sz="240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признания </a:t>
            </a:r>
            <a:r>
              <a:rPr lang="ru-RU" sz="240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особой роли </a:t>
            </a:r>
            <a:r>
              <a:rPr lang="ru-RU" sz="2400" dirty="0" smtClean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России</a:t>
            </a:r>
          </a:p>
          <a:p>
            <a:pPr lvl="0" indent="-342900">
              <a:spcAft>
                <a:spcPts val="0"/>
              </a:spcAft>
              <a:buSzPts val="2400"/>
              <a:buFontTx/>
              <a:buChar char="-"/>
              <a:tabLst>
                <a:tab pos="713740" algn="l"/>
                <a:tab pos="714375" algn="l"/>
              </a:tabLst>
            </a:pPr>
            <a:r>
              <a:rPr lang="ru-RU" sz="240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 чувства гордости за свою </a:t>
            </a:r>
            <a:r>
              <a:rPr lang="ru-RU" sz="2400" dirty="0" smtClean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Родину, готовность к воинскому долгу</a:t>
            </a:r>
          </a:p>
          <a:p>
            <a:pPr lvl="0" indent="-342900">
              <a:spcAft>
                <a:spcPts val="0"/>
              </a:spcAft>
              <a:buSzPts val="2400"/>
              <a:buFontTx/>
              <a:buChar char="-"/>
              <a:tabLst>
                <a:tab pos="713740" algn="l"/>
                <a:tab pos="714375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понимания ситуаций </a:t>
            </a:r>
            <a:r>
              <a:rPr lang="ru-RU" sz="240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природного, техногенного и </a:t>
            </a:r>
            <a:r>
              <a:rPr lang="ru-RU" sz="2400" dirty="0" smtClean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социального характера, ЧС</a:t>
            </a:r>
          </a:p>
          <a:p>
            <a:pPr lvl="0" indent="-342900">
              <a:spcAft>
                <a:spcPts val="0"/>
              </a:spcAft>
              <a:buSzPts val="2400"/>
              <a:buFontTx/>
              <a:buChar char="-"/>
              <a:tabLst>
                <a:tab pos="713740" algn="l"/>
                <a:tab pos="714375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индивидуальная защита, поведение в ЧС</a:t>
            </a:r>
          </a:p>
          <a:p>
            <a:pPr lvl="0" indent="-342900">
              <a:spcAft>
                <a:spcPts val="0"/>
              </a:spcAft>
              <a:buSzPts val="2400"/>
              <a:buFontTx/>
              <a:buChar char="-"/>
              <a:tabLst>
                <a:tab pos="713740" algn="l"/>
                <a:tab pos="714375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оказания первой помощи в конкретных ситуациях</a:t>
            </a:r>
          </a:p>
          <a:p>
            <a:pPr lvl="0" indent="-342900">
              <a:spcAft>
                <a:spcPts val="0"/>
              </a:spcAft>
              <a:buSzPts val="2400"/>
              <a:buFontTx/>
              <a:buChar char="-"/>
              <a:tabLst>
                <a:tab pos="713740" algn="l"/>
                <a:tab pos="714375" algn="l"/>
              </a:tabLst>
            </a:pPr>
            <a:r>
              <a:rPr lang="ru-RU" sz="240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 освоение основ экологической </a:t>
            </a:r>
            <a:r>
              <a:rPr lang="ru-RU" sz="2400" dirty="0" smtClean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культуры</a:t>
            </a:r>
          </a:p>
          <a:p>
            <a:pPr lvl="0" indent="-342900">
              <a:spcAft>
                <a:spcPts val="0"/>
              </a:spcAft>
              <a:buSzPts val="2400"/>
              <a:buFontTx/>
              <a:buChar char="-"/>
              <a:tabLst>
                <a:tab pos="713740" algn="l"/>
                <a:tab pos="714375" algn="l"/>
              </a:tabLst>
            </a:pPr>
            <a:r>
              <a:rPr lang="ru-RU" sz="240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овладение знаниями и умениями предупреждения опасных и чрезвычайных ситуаций</a:t>
            </a:r>
          </a:p>
          <a:p>
            <a:pPr marL="342900" lvl="0" indent="-342900">
              <a:lnSpc>
                <a:spcPts val="2880"/>
              </a:lnSpc>
              <a:spcAft>
                <a:spcPts val="0"/>
              </a:spcAft>
              <a:buSzPts val="2400"/>
              <a:buFont typeface="Wingdings"/>
              <a:buChar char=""/>
              <a:tabLst>
                <a:tab pos="782320" algn="l"/>
                <a:tab pos="782955" algn="l"/>
              </a:tabLst>
            </a:pPr>
            <a:r>
              <a:rPr lang="ru-RU" sz="240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Определен</a:t>
            </a:r>
            <a:r>
              <a:rPr lang="ru-RU" sz="2400" spc="-15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 </a:t>
            </a:r>
            <a:r>
              <a:rPr lang="ru-RU" sz="2400" u="heavy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минимум</a:t>
            </a:r>
            <a:r>
              <a:rPr lang="ru-RU" sz="2400" spc="5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содержания</a:t>
            </a:r>
            <a:r>
              <a:rPr lang="ru-RU" sz="2400" spc="-1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основного</a:t>
            </a:r>
            <a:r>
              <a:rPr lang="ru-RU" sz="2400" spc="-5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общего</a:t>
            </a:r>
            <a:r>
              <a:rPr lang="ru-RU" sz="2400" spc="-2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образования,</a:t>
            </a:r>
            <a:r>
              <a:rPr lang="ru-RU" sz="2400" spc="-2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изучение</a:t>
            </a:r>
          </a:p>
          <a:p>
            <a:pPr marL="713740">
              <a:lnSpc>
                <a:spcPct val="97000"/>
              </a:lnSpc>
              <a:spcBef>
                <a:spcPts val="20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которого гарантирует государство, 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обеспечение</a:t>
            </a:r>
            <a:r>
              <a:rPr lang="ru-RU" sz="2400" spc="-4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единства</a:t>
            </a:r>
            <a:r>
              <a:rPr lang="ru-RU" sz="2400" spc="-5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образовательного</a:t>
            </a:r>
            <a:r>
              <a:rPr lang="ru-RU" sz="2400" spc="-2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пространства</a:t>
            </a:r>
            <a:r>
              <a:rPr lang="ru-RU" sz="2400" spc="-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России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5" y="236190"/>
            <a:ext cx="11387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Особенности обновленного ФГОС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40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474" y="748043"/>
            <a:ext cx="11515725" cy="3384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629920" lvl="0" indent="-342900">
              <a:lnSpc>
                <a:spcPct val="97000"/>
              </a:lnSpc>
              <a:spcBef>
                <a:spcPts val="20"/>
              </a:spcBef>
              <a:spcAft>
                <a:spcPts val="0"/>
              </a:spcAft>
              <a:buSzPts val="2400"/>
              <a:buFont typeface="Wingdings"/>
              <a:buChar char=""/>
              <a:tabLst>
                <a:tab pos="713740" algn="l"/>
                <a:tab pos="714375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Объем </a:t>
            </a:r>
            <a:r>
              <a:rPr lang="ru-RU" sz="240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обязательной части программы основного общего образования составляет</a:t>
            </a:r>
            <a:r>
              <a:rPr lang="ru-RU" sz="2400" spc="-53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70%,</a:t>
            </a:r>
            <a:r>
              <a:rPr lang="ru-RU" sz="2400" spc="-1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а</a:t>
            </a:r>
            <a:r>
              <a:rPr lang="ru-RU" sz="2400" spc="-2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объем</a:t>
            </a:r>
            <a:r>
              <a:rPr lang="ru-RU" sz="2400" spc="-1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части,</a:t>
            </a:r>
            <a:r>
              <a:rPr lang="ru-RU" sz="2400" spc="-2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формируемой</a:t>
            </a:r>
            <a:r>
              <a:rPr lang="ru-RU" sz="2400" spc="2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участниками</a:t>
            </a:r>
            <a:r>
              <a:rPr lang="ru-RU" sz="2400" spc="-25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образовательных</a:t>
            </a:r>
            <a:r>
              <a:rPr lang="ru-RU" sz="2400" spc="-1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отношений </a:t>
            </a:r>
            <a:r>
              <a:rPr lang="ru-RU" sz="2400" dirty="0" smtClean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из 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перечня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предлагаемого Организацией, - 30% от общего объема программы</a:t>
            </a:r>
            <a:r>
              <a:rPr lang="ru-RU" sz="2400" spc="-53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spc="-53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основного</a:t>
            </a:r>
            <a:r>
              <a:rPr lang="ru-RU" sz="2400" spc="-1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общего</a:t>
            </a:r>
            <a:r>
              <a:rPr lang="ru-RU" sz="2400" spc="-4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образования.</a:t>
            </a:r>
          </a:p>
          <a:p>
            <a:pPr marL="342900" lvl="0" indent="-342900">
              <a:lnSpc>
                <a:spcPts val="2880"/>
              </a:lnSpc>
              <a:spcAft>
                <a:spcPts val="0"/>
              </a:spcAft>
              <a:buSzPts val="2400"/>
              <a:buFont typeface="Wingdings"/>
              <a:buChar char=""/>
              <a:tabLst>
                <a:tab pos="713740" algn="l"/>
                <a:tab pos="714375" algn="l"/>
              </a:tabLst>
            </a:pPr>
            <a:r>
              <a:rPr lang="ru-RU" sz="240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Включено</a:t>
            </a:r>
            <a:r>
              <a:rPr lang="ru-RU" sz="2400" spc="-2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патриотическое</a:t>
            </a:r>
            <a:r>
              <a:rPr lang="ru-RU" sz="2400" spc="-1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воспитание (</a:t>
            </a:r>
            <a:r>
              <a:rPr lang="ru-RU" sz="2400" i="1" dirty="0" smtClean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пункт 42.1.2</a:t>
            </a:r>
            <a:r>
              <a:rPr lang="ru-RU" sz="2400" i="1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. </a:t>
            </a:r>
            <a:r>
              <a:rPr lang="ru-RU" sz="2400" i="1" dirty="0" smtClean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Патриотическое воспитание)</a:t>
            </a:r>
            <a:endParaRPr lang="ru-RU" sz="2400" dirty="0">
              <a:latin typeface="Times New Roman" panose="02020603050405020304" pitchFamily="18" charset="0"/>
              <a:ea typeface="Wingdings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880"/>
              </a:lnSpc>
              <a:spcAft>
                <a:spcPts val="0"/>
              </a:spcAft>
              <a:buSzPts val="2400"/>
              <a:buFont typeface="Wingdings"/>
              <a:buChar char=""/>
              <a:tabLst>
                <a:tab pos="713740" algn="l"/>
                <a:tab pos="714375" algn="l"/>
              </a:tabLst>
            </a:pPr>
            <a:r>
              <a:rPr lang="ru-RU" sz="240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Общий</a:t>
            </a:r>
            <a:r>
              <a:rPr lang="ru-RU" sz="2400" spc="-5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объем</a:t>
            </a:r>
            <a:r>
              <a:rPr lang="ru-RU" sz="2400" spc="-5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аудиторной работы</a:t>
            </a:r>
            <a:r>
              <a:rPr lang="ru-RU" sz="2400" spc="-5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обучающихся</a:t>
            </a:r>
            <a:r>
              <a:rPr lang="ru-RU" sz="2400" spc="-2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за</a:t>
            </a:r>
            <a:r>
              <a:rPr lang="ru-RU" sz="2400" spc="-1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пять учебных</a:t>
            </a:r>
            <a:r>
              <a:rPr lang="ru-RU" sz="2400" spc="-2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лет</a:t>
            </a:r>
            <a:r>
              <a:rPr lang="ru-RU" sz="2400" spc="-5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не может</a:t>
            </a:r>
          </a:p>
          <a:p>
            <a:pPr marL="713740">
              <a:lnSpc>
                <a:spcPts val="288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составлять</a:t>
            </a:r>
            <a:r>
              <a:rPr lang="ru-RU" sz="2400" spc="-3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менее</a:t>
            </a:r>
            <a:r>
              <a:rPr lang="ru-RU" sz="2400" spc="2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5058</a:t>
            </a:r>
            <a:r>
              <a:rPr lang="ru-RU" sz="2400" spc="5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академических</a:t>
            </a:r>
            <a:r>
              <a:rPr lang="ru-RU" sz="2400" spc="-2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часов</a:t>
            </a:r>
            <a:r>
              <a:rPr lang="ru-RU" sz="2400" spc="-2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</a:t>
            </a:r>
            <a:r>
              <a:rPr lang="ru-RU" sz="2400" spc="1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более</a:t>
            </a:r>
            <a:r>
              <a:rPr lang="ru-RU" sz="2400" spc="-1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5549 академических</a:t>
            </a:r>
            <a:r>
              <a:rPr lang="ru-RU" sz="2400" spc="-15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часов</a:t>
            </a:r>
            <a:r>
              <a:rPr lang="ru-RU" sz="2400" spc="-1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</a:t>
            </a:r>
          </a:p>
          <a:p>
            <a:pPr marL="713740">
              <a:lnSpc>
                <a:spcPts val="288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соответствии</a:t>
            </a:r>
            <a:r>
              <a:rPr lang="ru-RU" sz="2400" spc="-1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</a:t>
            </a:r>
            <a:r>
              <a:rPr lang="ru-RU" sz="2400" spc="-2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требованиями</a:t>
            </a:r>
            <a:r>
              <a:rPr lang="ru-RU" sz="2400" spc="-5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</a:t>
            </a:r>
            <a:r>
              <a:rPr lang="ru-RU" sz="2400" spc="-5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организации</a:t>
            </a:r>
            <a:r>
              <a:rPr lang="ru-RU" sz="2400" spc="-5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образовательного</a:t>
            </a:r>
            <a:r>
              <a:rPr lang="ru-RU" sz="2400" spc="-2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процесса</a:t>
            </a:r>
            <a:r>
              <a:rPr lang="ru-RU" sz="2400" spc="-15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 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учебной нагрузке</a:t>
            </a:r>
            <a:r>
              <a:rPr lang="ru-RU" sz="2400" spc="-15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</a:t>
            </a:r>
            <a:r>
              <a:rPr lang="ru-RU" sz="2400" spc="-5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5-дневной (или</a:t>
            </a:r>
            <a:r>
              <a:rPr lang="ru-RU" sz="2400" spc="-1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6-дневной)</a:t>
            </a:r>
            <a:r>
              <a:rPr lang="ru-RU" sz="2400" spc="-5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учебной</a:t>
            </a:r>
            <a:r>
              <a:rPr lang="ru-RU" sz="2400" spc="-2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неделе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1475" y="236190"/>
            <a:ext cx="11387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Особенности обновленного ФГОС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8149" y="4087313"/>
            <a:ext cx="112537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/>
                <a:ea typeface="Times New Roman"/>
              </a:rPr>
              <a:t>Организация вправе самостоятельно определять последовательность модулей для освоения обучающимися модулей учебного предмета «Основы безопасности жизнедеятельности».</a:t>
            </a:r>
            <a:endParaRPr lang="ru-RU" sz="2400" dirty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474" y="5264114"/>
            <a:ext cx="1165288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педагогов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Исключена норма повышения квалификации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реже, чем раз в три года. В Законе об образовании ФЗ-273 эта норма по-прежнему закреплена, что педагог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проходить дополнительное профессиональное образование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 в три года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обязан систематически повышать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Но теперь нет указания, как часто он должен это делать (п. 38.2 ФГОС НОО, п. 39.2 ФГОС ООО) </a:t>
            </a:r>
          </a:p>
        </p:txBody>
      </p:sp>
    </p:spTree>
    <p:extLst>
      <p:ext uri="{BB962C8B-B14F-4D97-AF65-F5344CB8AC3E}">
        <p14:creationId xmlns:p14="http://schemas.microsoft.com/office/powerpoint/2010/main" val="84991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4886" y="236613"/>
            <a:ext cx="109251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Федеральная основная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образовательная программа основного общего образования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7" y="963728"/>
            <a:ext cx="7545704" cy="308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514" y="3118485"/>
            <a:ext cx="88773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0018" y="5934670"/>
            <a:ext cx="119348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Приказ </a:t>
            </a:r>
            <a:r>
              <a:rPr lang="ru-RU" sz="2400" b="1" dirty="0" err="1">
                <a:solidFill>
                  <a:srgbClr val="C00000"/>
                </a:solidFill>
              </a:rPr>
              <a:t>Минпросвещения</a:t>
            </a:r>
            <a:r>
              <a:rPr lang="ru-RU" sz="2400" b="1" dirty="0">
                <a:solidFill>
                  <a:srgbClr val="C00000"/>
                </a:solidFill>
              </a:rPr>
              <a:t> России от 16.11.2022 N 993 "Об утверждении федеральной образовательной программы основного общего образования</a:t>
            </a:r>
            <a:r>
              <a:rPr lang="ru-RU" sz="2400" b="1" dirty="0" smtClean="0">
                <a:solidFill>
                  <a:srgbClr val="C00000"/>
                </a:solidFill>
              </a:rPr>
              <a:t>"</a:t>
            </a:r>
            <a:endParaRPr lang="ru-RU" sz="2400" b="1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41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520" y="236613"/>
            <a:ext cx="115795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Федеральная основная образовательная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программа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основного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общего образования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0520" y="1205261"/>
            <a:ext cx="1149000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23850">
              <a:lnSpc>
                <a:spcPct val="115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 соответствии с системно-</a:t>
            </a:r>
            <a:r>
              <a:rPr lang="ru-RU" sz="2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деятельностным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подходом в процессе обучения обучающийся должен достичь трёх групп результатов:</a:t>
            </a:r>
            <a:endParaRPr lang="ru-RU" sz="1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0520" y="2164080"/>
            <a:ext cx="3642360" cy="822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Личностные результаты (ценности и мотивация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)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0520" y="3114900"/>
            <a:ext cx="3642360" cy="3590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23850"/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Формулировки личностных результатов:</a:t>
            </a:r>
            <a:endParaRPr lang="ru-RU" sz="1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«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ценностное отношение к»</a:t>
            </a:r>
            <a:endParaRPr lang="ru-RU" sz="1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«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уважительное отношение к»</a:t>
            </a:r>
            <a:endParaRPr lang="ru-RU" sz="1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«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интерес к»</a:t>
            </a:r>
            <a:endParaRPr lang="ru-RU" sz="1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73855" y="2164080"/>
            <a:ext cx="3642360" cy="822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Метапредметные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результаты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87701" y="2176493"/>
            <a:ext cx="3642360" cy="822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Предметные результаты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73855" y="3114900"/>
            <a:ext cx="3642360" cy="3590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tabLst>
                <a:tab pos="457200" algn="l"/>
              </a:tabLst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Предполагают развитие трёх групп УУД:</a:t>
            </a:r>
            <a:endParaRPr lang="ru-RU" sz="1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познавательные действия,</a:t>
            </a:r>
            <a:endParaRPr lang="ru-RU" sz="1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коммуникативные действия,</a:t>
            </a:r>
            <a:endParaRPr lang="ru-RU" sz="1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регулятивные действия.</a:t>
            </a:r>
            <a:endParaRPr lang="ru-RU" sz="1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indent="323850">
              <a:lnSpc>
                <a:spcPct val="115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Формулировки </a:t>
            </a:r>
            <a:r>
              <a:rPr lang="ru-RU" sz="2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метапредметных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результатов:</a:t>
            </a:r>
            <a:endParaRPr lang="ru-RU" sz="1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SzPts val="1000"/>
              <a:tabLst>
                <a:tab pos="457200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«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находить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» «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выявлять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» «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устанавливать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» «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выбирать»</a:t>
            </a:r>
            <a:endParaRPr lang="ru-RU" sz="1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87700" y="3246120"/>
            <a:ext cx="3626169" cy="3459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23850">
              <a:lnSpc>
                <a:spcPct val="115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Формулировки предметных результатов:</a:t>
            </a:r>
          </a:p>
          <a:p>
            <a:pPr lvl="0" indent="323850">
              <a:lnSpc>
                <a:spcPct val="115000"/>
              </a:lnSpc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«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осознавать»</a:t>
            </a:r>
          </a:p>
          <a:p>
            <a:pPr lvl="0" indent="323850">
              <a:lnSpc>
                <a:spcPct val="115000"/>
              </a:lnSpc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«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понимать»</a:t>
            </a:r>
          </a:p>
          <a:p>
            <a:pPr lvl="0" indent="323850">
              <a:lnSpc>
                <a:spcPct val="115000"/>
              </a:lnSpc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«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владеть»</a:t>
            </a:r>
          </a:p>
          <a:p>
            <a:pPr lvl="0" indent="323850">
              <a:lnSpc>
                <a:spcPct val="115000"/>
              </a:lnSpc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«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использовать»</a:t>
            </a:r>
          </a:p>
          <a:p>
            <a:pPr lvl="0" indent="323850">
              <a:lnSpc>
                <a:spcPct val="115000"/>
              </a:lnSpc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«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приобретение опыта»</a:t>
            </a:r>
          </a:p>
        </p:txBody>
      </p:sp>
    </p:spTree>
    <p:extLst>
      <p:ext uri="{BB962C8B-B14F-4D97-AF65-F5344CB8AC3E}">
        <p14:creationId xmlns:p14="http://schemas.microsoft.com/office/powerpoint/2010/main" val="277815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280" y="236613"/>
            <a:ext cx="115947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Федеральная основная образовательная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программа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основного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общего образования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8592" y="1067610"/>
            <a:ext cx="1134808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включает три раздела - целевой, содержательный и организационный.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раздел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общее назначение, цели, задачи и планируемые результаты реализации программы, а также способы определения достижения этих целей и результатов. Содержательный раздел включает федеральные рабочие программы учебных предметов, программу формирования универсальных учебных действий у обучающихся и федеральную рабочую программу воспитания.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федеральные рабочие программы учебных предметов, программу формирования универсальных учебных действий у обучающихся и федеральную рабочую программу воспитания.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федеральный учебный план, федеральный план внеурочной деятельности, календарный учебный график и календарный план воспитательной работы, содержащий перечень событий и мероприятий воспитательной направленности, которые организуются и проводятся образовательной организацией.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38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7" y="4146"/>
            <a:ext cx="12199377" cy="6853854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519" y="608647"/>
            <a:ext cx="1566862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45280" y="2400021"/>
            <a:ext cx="76681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«Федеральный перечень учебников, допущенных к использованию при реализации обновленного ФГОС по предмету ОБЖ»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97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4886" y="236613"/>
            <a:ext cx="10925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Федеральный перечень учебников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3431" y="3114675"/>
            <a:ext cx="1101804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0805">
              <a:tabLst>
                <a:tab pos="822325" algn="l"/>
              </a:tabLs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Признать</a:t>
            </a:r>
            <a:r>
              <a:rPr lang="ru-RU" sz="2000" b="1" spc="5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утратившими</a:t>
            </a:r>
            <a:r>
              <a:rPr lang="ru-RU" sz="2000" b="1" spc="5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силу</a:t>
            </a:r>
            <a:r>
              <a:rPr lang="ru-RU" sz="2000" b="1" spc="5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приказы</a:t>
            </a:r>
            <a:r>
              <a:rPr lang="ru-RU" sz="2000" b="1" spc="5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Министерства</a:t>
            </a:r>
            <a:r>
              <a:rPr lang="ru-RU" sz="2000" b="1" spc="5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просвещения</a:t>
            </a:r>
            <a:r>
              <a:rPr lang="ru-RU" sz="2000" b="1" spc="5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Российской</a:t>
            </a:r>
            <a:r>
              <a:rPr lang="ru-RU" sz="2000" b="1" spc="115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Федерации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: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</a:endParaRPr>
          </a:p>
          <a:p>
            <a:pPr marL="180000" marR="71755" indent="445135"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от 20 мая 2020 г.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№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254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«Об утверждении федерального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перечня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учебников,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допущенных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к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использованию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при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реализации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имеющих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государственную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аккредитацию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образовательных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программ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начального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общего,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основного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общего,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среднего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общего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образования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организациями,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осуществляющими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образовательную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деятельность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»;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</a:endParaRPr>
          </a:p>
          <a:p>
            <a:pPr marL="180000" marR="63500" indent="448945" algn="just"/>
            <a:r>
              <a:rPr lang="ru-RU" sz="2000" spc="-1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от 23 декабря 2021 г.</a:t>
            </a:r>
            <a:r>
              <a:rPr lang="ru-RU" sz="2400" b="1" i="1" spc="-1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№</a:t>
            </a:r>
            <a:r>
              <a:rPr lang="ru-RU" sz="2400" b="1" i="1" spc="-5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  <a:r>
              <a:rPr lang="ru-RU" sz="24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766 </a:t>
            </a:r>
            <a:r>
              <a:rPr lang="ru-RU" sz="2000" spc="-5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«О внесении изменений в федеральный перечень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учебников,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допущенных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к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использованию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при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реализации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имеющих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государственную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аккредитацию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образовательных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программ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начального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общего,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основного общего,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среднего общего образования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организациями, осуществляющими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образовательную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деятельность,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утвержденный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приказом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Министерства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просвещения Российской Федерации от 20 мая 2020 г. №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254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931"/>
            <a:ext cx="1566862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17" y="871537"/>
            <a:ext cx="9561512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71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7" y="132235"/>
            <a:ext cx="1064029" cy="1064029"/>
          </a:xfr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285875"/>
            <a:ext cx="3830637" cy="4963168"/>
            <a:chOff x="1346" y="1920"/>
            <a:chExt cx="5326" cy="7332"/>
          </a:xfrm>
        </p:grpSpPr>
        <p:pic>
          <p:nvPicPr>
            <p:cNvPr id="5123" name="Picture 3" descr="https://a2b2.ru/storage/images/person/146236/section/63159/64762_1205882.jpe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" y="1920"/>
              <a:ext cx="5326" cy="7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" name="Picture 4" descr="https://a2b2.ru/storage/images/person/146236/section/63159/64762_1205882.jpe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7" y="2111"/>
              <a:ext cx="4860" cy="6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1404937" y="201213"/>
            <a:ext cx="10625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Обеспечение ОО учебными пособиями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830637" y="999706"/>
            <a:ext cx="8199437" cy="5858294"/>
            <a:chOff x="0" y="0"/>
            <a:chExt cx="9857" cy="7385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857" cy="7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" y="191"/>
              <a:ext cx="9393" cy="6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28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4886" y="236613"/>
            <a:ext cx="10925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 нужен ли предмет ОБЖ?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6" y="1067610"/>
            <a:ext cx="11099744" cy="570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71" y="326131"/>
            <a:ext cx="1568892" cy="156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0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4886" y="107231"/>
            <a:ext cx="10925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Приказ МИНПРОСВЕЩЕНИЯ РОССИИ № 858 от 21 сентября 2022 года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931"/>
            <a:ext cx="1566862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2" y="871537"/>
            <a:ext cx="6546850" cy="582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162" y="1104898"/>
            <a:ext cx="1516441" cy="563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809622"/>
            <a:ext cx="2447925" cy="1552575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33350" y="206064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1. Учебники обязательной части ООП</a:t>
            </a:r>
          </a:p>
          <a:p>
            <a:r>
              <a:rPr lang="ru-RU" sz="1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1.1. 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Учебники, используемые 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при реализации ООП</a:t>
            </a:r>
          </a:p>
          <a:p>
            <a:r>
              <a:rPr lang="ru-RU" sz="1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1.1.2. Уровень образования (ООО)</a:t>
            </a:r>
          </a:p>
          <a:p>
            <a:r>
              <a:rPr lang="ru-RU" sz="1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1.1.2.9. Предметная область (ФК и ОБЖ)</a:t>
            </a:r>
          </a:p>
          <a:p>
            <a:r>
              <a:rPr lang="ru-RU" sz="1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1.1.2.9.2. Учебный предмет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(ОБЖ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)</a:t>
            </a:r>
            <a:endParaRPr lang="ru-RU" sz="18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629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4886" y="107231"/>
            <a:ext cx="10925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Приказ МИНПРОСВЕЩЕНИЯ РОССИИ № 858 от 21 сентября 2022 года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931"/>
            <a:ext cx="1566862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574" y="2433638"/>
            <a:ext cx="15368588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1" y="1014412"/>
            <a:ext cx="8195253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404" y="1366839"/>
            <a:ext cx="2648959" cy="12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71838" y="568896"/>
            <a:ext cx="3874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1.1.3.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Уровень образования 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(базовый)</a:t>
            </a:r>
            <a:endParaRPr lang="ru-RU" sz="18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94" y="2697276"/>
            <a:ext cx="8390518" cy="147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404" y="2801492"/>
            <a:ext cx="2675240" cy="13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46553" y="4424363"/>
            <a:ext cx="66835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«Курс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начальной военной подготовки (НВП) снова появится в школах со следующего года. Такой курс мы подготовим до 1 января 2023 года, затем пройдет апробация, и школы со следующего учебного года смогут его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использовать»</a:t>
            </a:r>
          </a:p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 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просвещения России Сергей Кравцов </a:t>
            </a:r>
          </a:p>
        </p:txBody>
      </p:sp>
      <p:pic>
        <p:nvPicPr>
          <p:cNvPr id="1032" name="Picture 8" descr="Школьники изучат оружие и правила обращения с ним, научатся оказывать первую помощь. / Валерий Матыцин / ТАСС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36" y="4058976"/>
            <a:ext cx="4141077" cy="276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65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4886" y="107231"/>
            <a:ext cx="10925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Приказ МИНПРОСВЕЩЕНИЯ РОССИИ № 858 от 21 сентября 2022 года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931"/>
            <a:ext cx="1566862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33550" y="568896"/>
            <a:ext cx="103631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военной подготовки будут включены в курс "ОБЖ" для 10-11 классов. Также в разработке отдельный курс НВП для внеурочного изучения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86113" y="1300956"/>
            <a:ext cx="745807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проекте образовательной программы для старшеклассников в курсе "ОБЖ" представлено два варианта программ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38863" y="2234406"/>
            <a:ext cx="6053138" cy="1914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с дополнительным модулем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N 9 -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«НВП". Строевая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подготовка,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воинское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приветствие,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оружие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пехотинца,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с ним.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первой помощи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средствами индивидуальной защиты.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1" y="2234406"/>
            <a:ext cx="5972175" cy="1914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привычные разделы по безопасности в быту, на транспорте, в социуме и в природных условиях, а также начальные знания по безопасности государства, обороне и основам военной службы.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38435" y="4282281"/>
            <a:ext cx="745807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Отдельный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 "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НВП"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внеурочного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</a:t>
            </a:r>
          </a:p>
          <a:p>
            <a:pPr algn="ctr"/>
            <a:r>
              <a:rPr lang="ru-RU" sz="2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разработке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63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4886" y="107231"/>
            <a:ext cx="10925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Приказ МИНПРОСВЕЩЕНИЯ РОССИИ № 858 от 21 сентября 2022 года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931"/>
            <a:ext cx="1566862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088" y="525868"/>
            <a:ext cx="4849003" cy="633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57388" y="986910"/>
            <a:ext cx="35618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2.1.2.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Уровень образования 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(ООО)</a:t>
            </a:r>
          </a:p>
          <a:p>
            <a:r>
              <a:rPr lang="ru-RU" sz="1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2.1.2.7.2. ОБЖ</a:t>
            </a:r>
            <a:endParaRPr lang="ru-RU" sz="18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091" y="748708"/>
            <a:ext cx="1434325" cy="599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0499" y="1872734"/>
            <a:ext cx="53187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ОО могут выбирать кадетскую направленность или факультативы</a:t>
            </a:r>
            <a:endParaRPr lang="ru-RU" sz="18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015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4886" y="107231"/>
            <a:ext cx="10925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Приказ МИНПРОСВЕЩЕНИЯ РОССИИ № 858 от 21 сентября 2022 года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931"/>
            <a:ext cx="1566862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7" y="568896"/>
            <a:ext cx="5018087" cy="6275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424" y="611258"/>
            <a:ext cx="1746028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488" y="1914525"/>
            <a:ext cx="4300537" cy="1171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Список учебных пособий, по которым можно доучиваться до указанного срока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1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4886" y="236613"/>
            <a:ext cx="109251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УМК</a:t>
            </a:r>
            <a:endParaRPr lang="ru-RU" sz="2200" b="1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6" y="806918"/>
            <a:ext cx="10347494" cy="593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59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420444" y="106565"/>
            <a:ext cx="10131188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038" y="4291535"/>
            <a:ext cx="59895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ru-RU" sz="4400" dirty="0" smtClean="0">
                <a:solidFill>
                  <a:srgbClr val="A52D36"/>
                </a:solidFill>
              </a:rPr>
              <a:t>Благодарю за внимание</a:t>
            </a:r>
            <a:endParaRPr lang="ru-RU" sz="4400" dirty="0">
              <a:solidFill>
                <a:srgbClr val="A52D36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385" y="2122222"/>
            <a:ext cx="1979815" cy="197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1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482" y="1522565"/>
            <a:ext cx="57006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положения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defTabSz="91440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Настоящая Концепция представляет собой систему взглядов на базовые принципы, цель, задачи и основные направления развития учебного предмета «Основы безопасности жизнедеятельности» (далее – ОБЖ) в Российской Федерации.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5802" y="3759869"/>
            <a:ext cx="61802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Значение учебного предмета ОБЖ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современной системе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Российского образования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defTabSz="91440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безопасности личности, общества и государства в условиях современного исторического процесса достигло уровня глобальной проблемы, став одной из актуальных для всего человечества.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33157" y="0"/>
            <a:ext cx="111978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</a:t>
            </a:r>
          </a:p>
          <a:p>
            <a:pPr algn="ctr" defTabSz="914400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преподавания учебного предмета «Основы безопасности жизнедеятельности»</a:t>
            </a:r>
          </a:p>
          <a:p>
            <a:pPr algn="ctr" defTabSz="914400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образовательных организациях Российской Федерации, реализующих основные общеобразовательные программы</a:t>
            </a:r>
          </a:p>
        </p:txBody>
      </p:sp>
      <p:pic>
        <p:nvPicPr>
          <p:cNvPr id="7" name="Picture 2" descr="Коллегия МЧС России одобрила проект Концепции преподавания ОБЖ в школах (фото: МЧС России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061" y="1522565"/>
            <a:ext cx="5713550" cy="361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802" y="5590015"/>
            <a:ext cx="120252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этим введение в нашей стране обучения основам безопасности жизнедеятельности (с 1991 года) является принципиальным достижением как для отечественного, так и для мирового образовательного сообщества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учебный предмет «ОБЖ» включен в число обязательных учебных предметов для изучения в образовательных организациях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2085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4116" y="0"/>
            <a:ext cx="111978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</a:t>
            </a:r>
          </a:p>
          <a:p>
            <a:pPr algn="ctr" defTabSz="914400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преподавания учебного предмета «Основы безопасности жизнедеятельности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7886"/>
            <a:ext cx="7038975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31280" y="1484203"/>
            <a:ext cx="5867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целесообразным, чтобы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предмет было выделено 140 часов и преподавали его в течение последних двух лет обучения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Поддержать инициативу готовы во всех фракциях парламента. Там полагают, что к преподаванию НВП должны допускаться только люди с боевым опытом. А польза от предмета в том, что школьники не только получат основные военные навыки, но и научатся оказанию первой медицинской помощи, а также ориентированию на местности. </a:t>
            </a:r>
          </a:p>
        </p:txBody>
      </p:sp>
    </p:spTree>
    <p:extLst>
      <p:ext uri="{BB962C8B-B14F-4D97-AF65-F5344CB8AC3E}">
        <p14:creationId xmlns:p14="http://schemas.microsoft.com/office/powerpoint/2010/main" val="411569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6384" y="1000982"/>
            <a:ext cx="11628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1967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«Закона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СССР о всеобщей воинской обязанности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допризывная подготовка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возобновлена под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названием «Начальная военная подготовка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(отменена в 1947)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4117" y="165855"/>
            <a:ext cx="111978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ХРОНОЛОГИЯ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 ОБЖ и НВП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6220" y="1679238"/>
            <a:ext cx="11689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Министерству образования РСФСР №62 от 17 октября 1990 года НВП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отменена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040" y="2079348"/>
            <a:ext cx="11521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воинской обязанности и военной службе» от 1998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предусматривает наличие НВП в системе образования, в России так и не было возрождено преподавание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НВП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6261" y="6147467"/>
            <a:ext cx="11628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ноябре 2022 года стало известно о том, что в российских школах с 1 сентября 2023 года появится курс по начальной военной подготовке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2482" y="2787234"/>
            <a:ext cx="117966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1991- 1992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года курс ОБЖ был введён для учащихся 2-7 классов общеобразовательных школ по временной программе. Занятия по курсу ОБЖ были включены в общешкольное расписание. Уроки ОБЖ стали вести преподаватели ОБЖ или учителя, прошедшие соответствующую подготовку.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6220" y="3802897"/>
            <a:ext cx="11628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1993 году курс ОБЖ вводится не только в общеобразовательных учреждениях, но и в учреждениях начального и среднего профессионального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6220" y="4514148"/>
            <a:ext cx="116289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Возвращение учебного курса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ОБЖ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обязательную школьную программу в августе 2011 года инициируется МЧС. Прежде курс входил в школьную программу в качестве обязательного для изучения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 факультативных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декабря 2018 года на коллегии Министерства просвещения Российской Федерации 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утверждены концепции преподавания предметов (в том числе ОБЖ)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8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8120" y="1654998"/>
            <a:ext cx="2392680" cy="119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1–</a:t>
            </a:r>
            <a:r>
              <a:rPr lang="ru-RU" sz="2400" b="1" dirty="0" err="1" smtClean="0">
                <a:solidFill>
                  <a:srgbClr val="C00000"/>
                </a:solidFill>
              </a:rPr>
              <a:t>го</a:t>
            </a:r>
            <a:r>
              <a:rPr lang="ru-RU" sz="2400" b="1" dirty="0" smtClean="0">
                <a:solidFill>
                  <a:srgbClr val="C00000"/>
                </a:solidFill>
              </a:rPr>
              <a:t> поколения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2004 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27960" y="274321"/>
            <a:ext cx="4312920" cy="2570738"/>
          </a:xfrm>
          <a:prstGeom prst="roundRect">
            <a:avLst/>
          </a:prstGeom>
          <a:solidFill>
            <a:srgbClr val="B9D4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Развитие личности обучающегося, его познавательных и созидательных способностей, формирования целостной системы универсальных знаний, умений и навыков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27960" y="3002280"/>
            <a:ext cx="4511040" cy="1979803"/>
          </a:xfrm>
          <a:prstGeom prst="roundRect">
            <a:avLst/>
          </a:prstGeom>
          <a:solidFill>
            <a:srgbClr val="B9D4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Создании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условий, для повышения качества образования, достижение образовательных результатов, соответствующих современности общекультурное, личностное и познавательное развитие учащихся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743200" y="5105400"/>
            <a:ext cx="4495800" cy="1631059"/>
          </a:xfrm>
          <a:prstGeom prst="roundRect">
            <a:avLst/>
          </a:prstGeom>
          <a:solidFill>
            <a:srgbClr val="B9D4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системно-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деятельностного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подхода, обеспечивающего системное и гармоничное развитие личности обучающегося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8120" y="694729"/>
            <a:ext cx="2194560" cy="502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ФГОС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9060" y="5553118"/>
            <a:ext cx="2392680" cy="878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3–</a:t>
            </a:r>
            <a:r>
              <a:rPr lang="ru-RU" sz="2400" b="1" dirty="0" err="1" smtClean="0">
                <a:solidFill>
                  <a:srgbClr val="C00000"/>
                </a:solidFill>
              </a:rPr>
              <a:t>го</a:t>
            </a:r>
            <a:r>
              <a:rPr lang="ru-RU" sz="2400" b="1" dirty="0" smtClean="0">
                <a:solidFill>
                  <a:srgbClr val="C00000"/>
                </a:solidFill>
              </a:rPr>
              <a:t> поколения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2021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8120" y="3708322"/>
            <a:ext cx="2392680" cy="840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2–</a:t>
            </a:r>
            <a:r>
              <a:rPr lang="ru-RU" sz="2400" b="1" dirty="0" err="1" smtClean="0">
                <a:solidFill>
                  <a:srgbClr val="C00000"/>
                </a:solidFill>
              </a:rPr>
              <a:t>го</a:t>
            </a:r>
            <a:r>
              <a:rPr lang="ru-RU" sz="2400" b="1" dirty="0" smtClean="0">
                <a:solidFill>
                  <a:srgbClr val="C00000"/>
                </a:solidFill>
              </a:rPr>
              <a:t> поколения 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2011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463790" y="3002281"/>
            <a:ext cx="4530090" cy="1964564"/>
          </a:xfrm>
          <a:prstGeom prst="roundRect">
            <a:avLst/>
          </a:prstGeom>
          <a:solidFill>
            <a:srgbClr val="B9D4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Вопрос о единстве образовательного пространства стоит не так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остро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повышение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качества образования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463790" y="5105400"/>
            <a:ext cx="4530090" cy="1631060"/>
          </a:xfrm>
          <a:prstGeom prst="roundRect">
            <a:avLst/>
          </a:prstGeom>
          <a:solidFill>
            <a:srgbClr val="B9D4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Единство обязательных требований к результатам освоения программ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возможности выбора траектории изучения предметных областей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239000" y="274322"/>
            <a:ext cx="4754880" cy="2570738"/>
          </a:xfrm>
          <a:prstGeom prst="roundRect">
            <a:avLst/>
          </a:prstGeom>
          <a:solidFill>
            <a:srgbClr val="B9D4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Наличие законодательства,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допускающее многообразие образовательных систем и автономность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ОУ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остановить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процесс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разрушения единого образовательного пространства в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стране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590800" y="2072640"/>
            <a:ext cx="152400" cy="502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2606040" y="3877271"/>
            <a:ext cx="182880" cy="502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2529840" y="5669470"/>
            <a:ext cx="152400" cy="502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7284720" y="5669469"/>
            <a:ext cx="152400" cy="502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7254240" y="3708322"/>
            <a:ext cx="152400" cy="502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7086600" y="1403538"/>
            <a:ext cx="152400" cy="502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63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7" y="132235"/>
            <a:ext cx="1064029" cy="1064029"/>
          </a:xfrm>
        </p:spPr>
      </p:pic>
      <p:sp>
        <p:nvSpPr>
          <p:cNvPr id="4" name="Прямоугольник 3"/>
          <p:cNvSpPr/>
          <p:nvPr/>
        </p:nvSpPr>
        <p:spPr>
          <a:xfrm>
            <a:off x="1004887" y="264058"/>
            <a:ext cx="109251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Новый (обновленный)</a:t>
            </a:r>
            <a:r>
              <a:rPr lang="ru-RU" sz="2200" b="1" spc="-25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Федеральный</a:t>
            </a:r>
            <a:r>
              <a:rPr lang="ru-RU" sz="2200" b="1" spc="10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государственный</a:t>
            </a:r>
            <a:r>
              <a:rPr lang="ru-RU" sz="2200" b="1" spc="-15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образовательный</a:t>
            </a:r>
            <a:r>
              <a:rPr lang="ru-RU" sz="2200" b="1" spc="-20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стандарт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44" y="1128712"/>
            <a:ext cx="11978456" cy="572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7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7" y="132235"/>
            <a:ext cx="1064029" cy="1064029"/>
          </a:xfr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19756" y="1004984"/>
            <a:ext cx="7134920" cy="5639835"/>
            <a:chOff x="4253" y="876"/>
            <a:chExt cx="11148" cy="974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" y="876"/>
              <a:ext cx="11148" cy="9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4" y="1117"/>
              <a:ext cx="10581" cy="9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1004887" y="264058"/>
            <a:ext cx="109251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Новый (обновленный)</a:t>
            </a:r>
            <a:r>
              <a:rPr lang="ru-RU" sz="2800" b="1" spc="-25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Федеральный</a:t>
            </a:r>
            <a:r>
              <a:rPr lang="ru-RU" sz="2800" b="1" spc="10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государственный</a:t>
            </a:r>
            <a:r>
              <a:rPr lang="ru-RU" sz="2800" b="1" spc="-15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образовательный</a:t>
            </a:r>
            <a:r>
              <a:rPr lang="ru-RU" sz="2800" b="1" spc="-20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стандарт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8" y="1144403"/>
            <a:ext cx="55721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10388" y="2983513"/>
            <a:ext cx="528161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/>
            <a:r>
              <a:rPr lang="ru-RU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скорректировало ФГОС для 10-11 классов.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Пересмотрены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результатам освоения основной образовательной программы, в т. ч. к предметным. </a:t>
            </a:r>
            <a:endParaRPr lang="ru-RU" sz="2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просвещения России Сергей Кравцов утвердил программу школьного образования для 10-11 классов, где в курс ОБЖ вошли элементы начальной военной подготовки, а в курс истории - блок о специальной военной операции.</a:t>
            </a:r>
          </a:p>
        </p:txBody>
      </p:sp>
    </p:spTree>
    <p:extLst>
      <p:ext uri="{BB962C8B-B14F-4D97-AF65-F5344CB8AC3E}">
        <p14:creationId xmlns:p14="http://schemas.microsoft.com/office/powerpoint/2010/main" val="415440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7" y="132235"/>
            <a:ext cx="1064029" cy="1064029"/>
          </a:xfrm>
        </p:spPr>
      </p:pic>
      <p:sp>
        <p:nvSpPr>
          <p:cNvPr id="4" name="Прямоугольник 3"/>
          <p:cNvSpPr/>
          <p:nvPr/>
        </p:nvSpPr>
        <p:spPr>
          <a:xfrm>
            <a:off x="1004886" y="264058"/>
            <a:ext cx="109251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Новый (обновленный)</a:t>
            </a:r>
            <a:r>
              <a:rPr lang="ru-RU" sz="2200" b="1" spc="-25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Федеральный</a:t>
            </a:r>
            <a:r>
              <a:rPr lang="ru-RU" sz="2200" b="1" spc="10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государственный</a:t>
            </a:r>
            <a:r>
              <a:rPr lang="ru-RU" sz="2200" b="1" spc="-15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образовательный</a:t>
            </a:r>
            <a:r>
              <a:rPr lang="ru-RU" sz="2200" b="1" spc="-20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стандарт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14550" y="942975"/>
            <a:ext cx="9686925" cy="457200"/>
          </a:xfrm>
          <a:prstGeom prst="rect">
            <a:avLst/>
          </a:prstGeom>
          <a:solidFill>
            <a:srgbClr val="B9D4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Обновление ФГОС связано с двумя законодательными нормами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1" y="1757363"/>
            <a:ext cx="5514974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статья 43 Конституции РФ, гарантирующая право на образование, а также общедоступность и бесплатность дошкольного, основного общего и среднего профессионального образования в государственных или муниципальных образовательных учреждениях и на предприятиях.</a:t>
            </a:r>
            <a:endParaRPr lang="ru-RU" sz="1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57887" y="1757363"/>
            <a:ext cx="5972174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статья 3 ФЗ «Об образовании в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РФ»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№273-ФЗ, в которой перечислены принципы государственной политики и правового регулирования отношений в сфере образования, в том числе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принцип единства образовательного пространства на территории РФ, защита и развитие этнокультурных особенностей и традиций народов РФ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 условиях многонационального государства.</a:t>
            </a:r>
            <a:endParaRPr lang="ru-RU" sz="1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601" y="3976687"/>
            <a:ext cx="5514974" cy="2552700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Гарантировать равенство ресурсов, условий и возможностей могут три 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составляющих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</a:p>
          <a:p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Единые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стандарты образовательного пространства страны.</a:t>
            </a:r>
          </a:p>
          <a:p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Единые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подходы к формированию содержания образования, воспитания детей и молодёжи.</a:t>
            </a:r>
          </a:p>
          <a:p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Единая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система мониторинга эффективности деятельности образовательных организаций.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31694" y="3976687"/>
            <a:ext cx="6024560" cy="2552700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Обновление ФГОС необходимо для того, чтобы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</a:p>
          <a:p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• привести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Стандарты в соответствие Федеральному закону «Об образовании в Российской Федерации»;</a:t>
            </a:r>
          </a:p>
          <a:p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• установить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вариативность сроков реализации программ (не только в сторону увеличения, но и в сторону сокращения);</a:t>
            </a:r>
          </a:p>
          <a:p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• детализировать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условия реализации образовательных программ;</a:t>
            </a:r>
          </a:p>
          <a:p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• конкретизировать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систематизировать результаты.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986088" y="1400175"/>
            <a:ext cx="2971799" cy="3571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9" idx="0"/>
          </p:cNvCxnSpPr>
          <p:nvPr/>
        </p:nvCxnSpPr>
        <p:spPr>
          <a:xfrm>
            <a:off x="5957887" y="1400175"/>
            <a:ext cx="2986087" cy="3571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трелка вправо 1"/>
          <p:cNvSpPr/>
          <p:nvPr/>
        </p:nvSpPr>
        <p:spPr>
          <a:xfrm rot="5400000">
            <a:off x="2814401" y="3439954"/>
            <a:ext cx="343375" cy="8501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8772286" y="3439956"/>
            <a:ext cx="343375" cy="8501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57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1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6747</TotalTime>
  <Words>2005</Words>
  <Application>Microsoft Office PowerPoint</Application>
  <PresentationFormat>Произвольный</PresentationFormat>
  <Paragraphs>172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15_Тема Office</vt:lpstr>
      <vt:lpstr>2_Тема Office</vt:lpstr>
      <vt:lpstr>11_Тема Office</vt:lpstr>
      <vt:lpstr>Тема Office</vt:lpstr>
      <vt:lpstr>3_Тема Office</vt:lpstr>
      <vt:lpstr>Государственное автономное учреждение дополнительного профессионального образования Ярославской области Институт развития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учреждение дополнительного профессионального образования Ярославской области  Институт развития образования</dc:title>
  <dc:creator>Юлия Владимировна Суханова</dc:creator>
  <cp:lastModifiedBy>Владимир Павлович Перфилов</cp:lastModifiedBy>
  <cp:revision>464</cp:revision>
  <cp:lastPrinted>2023-02-15T10:04:38Z</cp:lastPrinted>
  <dcterms:created xsi:type="dcterms:W3CDTF">2017-01-12T11:53:49Z</dcterms:created>
  <dcterms:modified xsi:type="dcterms:W3CDTF">2023-02-15T10:13:44Z</dcterms:modified>
</cp:coreProperties>
</file>