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2" r:id="rId3"/>
    <p:sldId id="277" r:id="rId4"/>
    <p:sldId id="275" r:id="rId5"/>
    <p:sldId id="276" r:id="rId6"/>
    <p:sldId id="257" r:id="rId7"/>
    <p:sldId id="258" r:id="rId8"/>
    <p:sldId id="280" r:id="rId9"/>
    <p:sldId id="281" r:id="rId10"/>
    <p:sldId id="278" r:id="rId11"/>
    <p:sldId id="260" r:id="rId12"/>
    <p:sldId id="279" r:id="rId13"/>
    <p:sldId id="263" r:id="rId14"/>
    <p:sldId id="261" r:id="rId15"/>
    <p:sldId id="269" r:id="rId16"/>
    <p:sldId id="268" r:id="rId17"/>
    <p:sldId id="270" r:id="rId18"/>
    <p:sldId id="271" r:id="rId1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57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062A-EB0D-4314-84A1-C34A1604B537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C87EB-C14F-42FA-90F1-B03FB4A6AD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59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средней школе № 13 создана и функционирует Модель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мультикультурного</a:t>
            </a:r>
            <a:r>
              <a:rPr lang="ru-RU" baseline="0" dirty="0" smtClean="0"/>
              <a:t> воспитания ,которая  является неотъемлемой частью Программы воспитания школы , разработанной  в ходе апробации Примерной программы воспитания (приказ директора ФГБНУ «Институт стратегии развития образования Российской академии образования» N 01-02/116 от 15.10.2019).  Реализация  модели осуществляется посредством урочной и внеурочной деятельности, системы воспитательных мероприятий, системы дополнительного образования, Осуществляется психолого-педагогическое сопровождение. На слайде представлена данная Модель.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87EB-C14F-42FA-90F1-B03FB4A6AD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3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считаем, что сопоставление элементов культуры другого народа со знанием родной культуры дает возможность получить подтверждение идеи многообразия культур, уяснить особенности культурных проявлений, учитывать их во взаимоотношениях с носителями других культур, воспитать чувство уважения к культурным достижениям своего и других этносов. Личность гражданина Российской Федерации формируется в социуме под воздействием макросреды и  микросреды в процессе деятельности и общения, специально организованных в воспитательном процессе на всех уровнях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87EB-C14F-42FA-90F1-B03FB4A6ADB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spc="20" dirty="0" smtClean="0">
                <a:solidFill>
                  <a:srgbClr val="FFFFFF"/>
                </a:solidFill>
                <a:latin typeface="Tahoma"/>
                <a:cs typeface="Tahoma"/>
              </a:rPr>
              <a:t>Виды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95D16-E48D-45C7-AEDE-7234A823D8A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Врамках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Форума в 2019 г. работали три интерактивные площадки для детей: «Культура безопасности»,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культур - путь к миру и согласию»,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«Брифинг: угрозы терроризма» и  площадка для педагогов. В 2021 -2022 учебном году в рамках форума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прощла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викторина и конкурс видеороликов  «Дружба народов» В 2023 г. форум состоялся в очном формате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87EB-C14F-42FA-90F1-B03FB4A6ADB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C3F-8995-47F1-B8F7-BBD7ACBDB5B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394F-8996-4164-B243-78176D13F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C3F-8995-47F1-B8F7-BBD7ACBDB5B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394F-8996-4164-B243-78176D13F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C3F-8995-47F1-B8F7-BBD7ACBDB5B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394F-8996-4164-B243-78176D13F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C3F-8995-47F1-B8F7-BBD7ACBDB5B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394F-8996-4164-B243-78176D13F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C3F-8995-47F1-B8F7-BBD7ACBDB5B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394F-8996-4164-B243-78176D13F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C3F-8995-47F1-B8F7-BBD7ACBDB5B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394F-8996-4164-B243-78176D13F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C3F-8995-47F1-B8F7-BBD7ACBDB5B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394F-8996-4164-B243-78176D13F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C3F-8995-47F1-B8F7-BBD7ACBDB5B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394F-8996-4164-B243-78176D13F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C3F-8995-47F1-B8F7-BBD7ACBDB5B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394F-8996-4164-B243-78176D13F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C3F-8995-47F1-B8F7-BBD7ACBDB5B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394F-8996-4164-B243-78176D13F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C3F-8995-47F1-B8F7-BBD7ACBDB5B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394F-8996-4164-B243-78176D13F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4C3F-8995-47F1-B8F7-BBD7ACBDB5B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394F-8996-4164-B243-78176D13F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&#1087;&#1086;&#1089;&#1083;&#1086;&#1074;&#1080;&#1094;&#1072;.mp4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hyperlink" Target="20220303_113025%20(1)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hyperlink" Target="&#1058;&#1045;&#1040;&#1058;&#1056;.jpg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hyperlink" Target="&#1041;&#1072;&#1073;&#1080;&#1081;%20&#1082;&#1091;&#1090;.jpg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85;&#1082;&#1091;&#1088;&#1089;%20&#1088;&#1080;&#1089;&#1091;&#1085;&#1082;&#1086;&#1074;.jpg" TargetMode="External"/><Relationship Id="rId2" Type="http://schemas.openxmlformats.org/officeDocument/2006/relationships/hyperlink" Target="&#1054;&#1073;&#1083;%20&#1050;&#1080;&#1085;&#1086;&#1072;&#1082;&#1094;&#1080;&#1103;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school13.edu.yar.ru/got_pit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zi.travel/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ase.garant.ru/407484255/1cafb24d049dcd1e7707a22d98e9858f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051;&#1080;&#1095;&#1085;&#1086;&#1089;&#1090;&#1085;&#1099;&#1077;%20&#1088;&#1077;&#1079;&#1091;&#1083;&#1100;&#1090;&#1072;&#1090;&#1099;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073" y="365759"/>
            <a:ext cx="11469189" cy="547333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Духовно-нравственное развитие, воспитание и социализация в поликультурной среде</a:t>
            </a: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«Модель мультикультурного воспитания» в реализации  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Рабочей программы воспитания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670663"/>
            <a:ext cx="10167257" cy="3187337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 средней школы  № 13)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Таврова О.А.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</a:t>
            </a:r>
          </a:p>
          <a:p>
            <a:pPr algn="r"/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9195" y="512618"/>
            <a:ext cx="3402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ЯО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развития образования»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9344" y="220084"/>
            <a:ext cx="1511939" cy="9388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86276" y="512618"/>
            <a:ext cx="5371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13»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www.iro.yar.ru/fileadmin/iro/shabl/images/iro-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1" y="156754"/>
            <a:ext cx="1645920" cy="968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13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818" y="731521"/>
            <a:ext cx="12192000" cy="5721986"/>
            <a:chOff x="0" y="2065020"/>
            <a:chExt cx="12192000" cy="4793361"/>
          </a:xfrm>
        </p:grpSpPr>
        <p:sp>
          <p:nvSpPr>
            <p:cNvPr id="3" name="object 3"/>
            <p:cNvSpPr/>
            <p:nvPr/>
          </p:nvSpPr>
          <p:spPr>
            <a:xfrm>
              <a:off x="6096000" y="2078736"/>
              <a:ext cx="6096000" cy="4779645"/>
            </a:xfrm>
            <a:custGeom>
              <a:avLst/>
              <a:gdLst/>
              <a:ahLst/>
              <a:cxnLst/>
              <a:rect l="l" t="t" r="r" b="b"/>
              <a:pathLst>
                <a:path w="6096000" h="4779645">
                  <a:moveTo>
                    <a:pt x="0" y="4779264"/>
                  </a:moveTo>
                  <a:lnTo>
                    <a:pt x="6096000" y="4779264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4779264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078736"/>
              <a:ext cx="6096000" cy="4779645"/>
            </a:xfrm>
            <a:custGeom>
              <a:avLst/>
              <a:gdLst/>
              <a:ahLst/>
              <a:cxnLst/>
              <a:rect l="l" t="t" r="r" b="b"/>
              <a:pathLst>
                <a:path w="6096000" h="4779645">
                  <a:moveTo>
                    <a:pt x="0" y="4779264"/>
                  </a:moveTo>
                  <a:lnTo>
                    <a:pt x="6096000" y="4779264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4779264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6508" y="5586933"/>
              <a:ext cx="3822065" cy="57150"/>
            </a:xfrm>
            <a:custGeom>
              <a:avLst/>
              <a:gdLst/>
              <a:ahLst/>
              <a:cxnLst/>
              <a:rect l="l" t="t" r="r" b="b"/>
              <a:pathLst>
                <a:path w="3822065" h="57150">
                  <a:moveTo>
                    <a:pt x="3793490" y="57150"/>
                  </a:moveTo>
                  <a:lnTo>
                    <a:pt x="28575" y="57150"/>
                  </a:lnTo>
                  <a:lnTo>
                    <a:pt x="24510" y="56857"/>
                  </a:lnTo>
                  <a:lnTo>
                    <a:pt x="0" y="28575"/>
                  </a:lnTo>
                  <a:lnTo>
                    <a:pt x="292" y="24511"/>
                  </a:lnTo>
                  <a:lnTo>
                    <a:pt x="28575" y="0"/>
                  </a:lnTo>
                  <a:lnTo>
                    <a:pt x="3793490" y="0"/>
                  </a:lnTo>
                  <a:lnTo>
                    <a:pt x="3822065" y="28575"/>
                  </a:lnTo>
                  <a:lnTo>
                    <a:pt x="3821772" y="32638"/>
                  </a:lnTo>
                  <a:lnTo>
                    <a:pt x="379349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75755" y="5618035"/>
              <a:ext cx="3822065" cy="57150"/>
            </a:xfrm>
            <a:custGeom>
              <a:avLst/>
              <a:gdLst/>
              <a:ahLst/>
              <a:cxnLst/>
              <a:rect l="l" t="t" r="r" b="b"/>
              <a:pathLst>
                <a:path w="3822065" h="57150">
                  <a:moveTo>
                    <a:pt x="3793490" y="57150"/>
                  </a:moveTo>
                  <a:lnTo>
                    <a:pt x="28575" y="57150"/>
                  </a:lnTo>
                  <a:lnTo>
                    <a:pt x="24511" y="56857"/>
                  </a:lnTo>
                  <a:lnTo>
                    <a:pt x="0" y="28575"/>
                  </a:lnTo>
                  <a:lnTo>
                    <a:pt x="292" y="24511"/>
                  </a:lnTo>
                  <a:lnTo>
                    <a:pt x="28575" y="0"/>
                  </a:lnTo>
                  <a:lnTo>
                    <a:pt x="3793490" y="0"/>
                  </a:lnTo>
                  <a:lnTo>
                    <a:pt x="3822065" y="28575"/>
                  </a:lnTo>
                  <a:lnTo>
                    <a:pt x="3821772" y="32638"/>
                  </a:lnTo>
                  <a:lnTo>
                    <a:pt x="379349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065020"/>
              <a:ext cx="12192000" cy="13970"/>
            </a:xfrm>
            <a:custGeom>
              <a:avLst/>
              <a:gdLst/>
              <a:ahLst/>
              <a:cxnLst/>
              <a:rect l="l" t="t" r="r" b="b"/>
              <a:pathLst>
                <a:path w="12192000" h="13969">
                  <a:moveTo>
                    <a:pt x="0" y="13715"/>
                  </a:moveTo>
                  <a:lnTo>
                    <a:pt x="12192000" y="1371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37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4196" y="2297433"/>
            <a:ext cx="106426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1635" dirty="0">
                <a:solidFill>
                  <a:srgbClr val="13112C"/>
                </a:solidFill>
                <a:latin typeface="Microsoft Sans Serif"/>
                <a:cs typeface="Microsoft Sans Serif"/>
              </a:rPr>
              <a:t>1</a:t>
            </a:r>
            <a:r>
              <a:rPr sz="9600" spc="-925" dirty="0">
                <a:solidFill>
                  <a:srgbClr val="13112C"/>
                </a:solidFill>
                <a:latin typeface="Microsoft Sans Serif"/>
                <a:cs typeface="Microsoft Sans Serif"/>
              </a:rPr>
              <a:t>1</a:t>
            </a:r>
            <a:endParaRPr sz="96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1332" y="6108572"/>
            <a:ext cx="46393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290" dirty="0">
                <a:solidFill>
                  <a:schemeClr val="tx1"/>
                </a:solidFill>
                <a:latin typeface="Tahoma"/>
                <a:cs typeface="Tahoma"/>
              </a:rPr>
              <a:t>Вариативные</a:t>
            </a:r>
            <a:r>
              <a:rPr sz="3200" spc="-1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3200" spc="295" dirty="0">
                <a:solidFill>
                  <a:schemeClr val="tx1"/>
                </a:solidFill>
                <a:latin typeface="Tahoma"/>
                <a:cs typeface="Tahoma"/>
              </a:rPr>
              <a:t>модули</a:t>
            </a:r>
            <a:endParaRPr sz="32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5049" y="3487783"/>
            <a:ext cx="84936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1015" dirty="0">
                <a:solidFill>
                  <a:srgbClr val="13112C"/>
                </a:solidFill>
                <a:latin typeface="Microsoft Sans Serif"/>
                <a:cs typeface="Microsoft Sans Serif"/>
              </a:rPr>
              <a:t>8</a:t>
            </a:r>
            <a:endParaRPr sz="96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4196" y="436776"/>
            <a:ext cx="1161436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мультикультурного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воспитания в реализации Рабочей программы воспитания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соответствии с ФОП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24584" y="1410789"/>
            <a:ext cx="492880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 err="1" smtClean="0">
                <a:solidFill>
                  <a:schemeClr val="tx1"/>
                </a:solidFill>
                <a:latin typeface="Tahoma"/>
                <a:cs typeface="Tahoma"/>
              </a:rPr>
              <a:t>Урочная</a:t>
            </a:r>
            <a:r>
              <a:rPr sz="1800" spc="-65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90" dirty="0" err="1" smtClean="0">
                <a:solidFill>
                  <a:schemeClr val="tx1"/>
                </a:solidFill>
                <a:latin typeface="Tahoma"/>
                <a:cs typeface="Tahoma"/>
              </a:rPr>
              <a:t>деятельность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30" dirty="0" err="1" smtClean="0">
                <a:solidFill>
                  <a:schemeClr val="tx1"/>
                </a:solidFill>
                <a:latin typeface="Tahoma"/>
                <a:cs typeface="Tahoma"/>
              </a:rPr>
              <a:t>Внеурочная</a:t>
            </a:r>
            <a:r>
              <a:rPr sz="1800" spc="-55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90" dirty="0" err="1" smtClean="0">
                <a:solidFill>
                  <a:schemeClr val="tx1"/>
                </a:solidFill>
                <a:latin typeface="Tahoma"/>
                <a:cs typeface="Tahoma"/>
              </a:rPr>
              <a:t>деятельность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20" dirty="0" err="1" smtClean="0">
                <a:solidFill>
                  <a:schemeClr val="tx1"/>
                </a:solidFill>
                <a:latin typeface="Tahoma"/>
                <a:cs typeface="Tahoma"/>
              </a:rPr>
              <a:t>Классное</a:t>
            </a:r>
            <a:r>
              <a:rPr sz="1800" spc="-7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05" dirty="0" err="1" smtClean="0">
                <a:solidFill>
                  <a:schemeClr val="tx1"/>
                </a:solidFill>
                <a:latin typeface="Tahoma"/>
                <a:cs typeface="Tahoma"/>
              </a:rPr>
              <a:t>руководство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40" dirty="0" err="1" smtClean="0">
                <a:solidFill>
                  <a:schemeClr val="tx1"/>
                </a:solidFill>
                <a:latin typeface="Tahoma"/>
                <a:cs typeface="Tahoma"/>
              </a:rPr>
              <a:t>Основные</a:t>
            </a:r>
            <a:r>
              <a:rPr sz="1800" spc="-8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65" dirty="0" err="1">
                <a:solidFill>
                  <a:schemeClr val="tx1"/>
                </a:solidFill>
                <a:latin typeface="Tahoma"/>
                <a:cs typeface="Tahoma"/>
              </a:rPr>
              <a:t>школьные</a:t>
            </a:r>
            <a:r>
              <a:rPr sz="1800" spc="-8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50" dirty="0" err="1" smtClean="0">
                <a:solidFill>
                  <a:schemeClr val="tx1"/>
                </a:solidFill>
                <a:latin typeface="Tahoma"/>
                <a:cs typeface="Tahoma"/>
              </a:rPr>
              <a:t>дела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4583" y="2521132"/>
            <a:ext cx="55734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 err="1" smtClean="0">
                <a:solidFill>
                  <a:schemeClr val="tx1"/>
                </a:solidFill>
                <a:latin typeface="Tahoma"/>
                <a:cs typeface="Tahoma"/>
              </a:rPr>
              <a:t>Внешкольные</a:t>
            </a:r>
            <a:r>
              <a:rPr lang="ru-RU" sz="1800" spc="135" dirty="0" smtClean="0">
                <a:solidFill>
                  <a:schemeClr val="tx1"/>
                </a:solidFill>
                <a:latin typeface="Tahoma"/>
                <a:cs typeface="Tahoma"/>
              </a:rPr>
              <a:t> мероприятия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4583" y="2827328"/>
            <a:ext cx="45944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 err="1" smtClean="0">
                <a:solidFill>
                  <a:schemeClr val="tx1"/>
                </a:solidFill>
                <a:latin typeface="Tahoma"/>
                <a:cs typeface="Tahoma"/>
              </a:rPr>
              <a:t>Организация</a:t>
            </a:r>
            <a:r>
              <a:rPr sz="1800" spc="-8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chemeClr val="tx1"/>
                </a:solidFill>
                <a:latin typeface="Tahoma"/>
                <a:cs typeface="Tahoma"/>
              </a:rPr>
              <a:t>предметно-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24584" y="3095897"/>
            <a:ext cx="474729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 err="1">
                <a:solidFill>
                  <a:schemeClr val="tx1"/>
                </a:solidFill>
                <a:latin typeface="Tahoma"/>
                <a:cs typeface="Tahoma"/>
              </a:rPr>
              <a:t>эстетической</a:t>
            </a:r>
            <a:r>
              <a:rPr sz="1800" spc="-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05" dirty="0" err="1" smtClean="0">
                <a:solidFill>
                  <a:schemeClr val="tx1"/>
                </a:solidFill>
                <a:latin typeface="Tahoma"/>
                <a:cs typeface="Tahoma"/>
              </a:rPr>
              <a:t>среды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156845" indent="59690">
              <a:lnSpc>
                <a:spcPct val="100000"/>
              </a:lnSpc>
            </a:pPr>
            <a:r>
              <a:rPr sz="1800" spc="145" dirty="0" err="1" smtClean="0">
                <a:solidFill>
                  <a:schemeClr val="tx1"/>
                </a:solidFill>
                <a:latin typeface="Tahoma"/>
                <a:cs typeface="Tahoma"/>
              </a:rPr>
              <a:t>Взаимодействие</a:t>
            </a:r>
            <a:r>
              <a:rPr sz="1800" spc="-55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chemeClr val="tx1"/>
                </a:solidFill>
                <a:latin typeface="Tahoma"/>
                <a:cs typeface="Tahoma"/>
              </a:rPr>
              <a:t>с </a:t>
            </a:r>
            <a:r>
              <a:rPr sz="1800" spc="125" dirty="0" err="1" smtClean="0">
                <a:solidFill>
                  <a:schemeClr val="tx1"/>
                </a:solidFill>
                <a:latin typeface="Tahoma"/>
                <a:cs typeface="Tahoma"/>
              </a:rPr>
              <a:t>родителями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10" dirty="0" err="1" smtClean="0">
                <a:solidFill>
                  <a:schemeClr val="tx1"/>
                </a:solidFill>
                <a:latin typeface="Tahoma"/>
                <a:cs typeface="Tahoma"/>
              </a:rPr>
              <a:t>Самоуправление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20" dirty="0" err="1" smtClean="0">
                <a:solidFill>
                  <a:schemeClr val="tx1"/>
                </a:solidFill>
                <a:latin typeface="Tahoma"/>
                <a:cs typeface="Tahoma"/>
              </a:rPr>
              <a:t>Профилактика</a:t>
            </a:r>
            <a:r>
              <a:rPr sz="1800" spc="-95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70" dirty="0" smtClean="0">
                <a:solidFill>
                  <a:schemeClr val="tx1"/>
                </a:solidFill>
                <a:latin typeface="Tahoma"/>
                <a:cs typeface="Tahoma"/>
              </a:rPr>
              <a:t>и</a:t>
            </a:r>
            <a:r>
              <a:rPr lang="ru-RU" sz="1800" spc="170" dirty="0" smtClean="0">
                <a:solidFill>
                  <a:schemeClr val="tx1"/>
                </a:solidFill>
                <a:latin typeface="Tahoma"/>
                <a:cs typeface="Tahoma"/>
              </a:rPr>
              <a:t> безопасность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5495" y="4218248"/>
            <a:ext cx="463715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 smtClean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lang="ru-RU" sz="1800" spc="130" dirty="0" smtClean="0">
                <a:solidFill>
                  <a:srgbClr val="FFFFFF"/>
                </a:solidFill>
                <a:latin typeface="Tahoma"/>
                <a:cs typeface="Tahoma"/>
              </a:rPr>
              <a:t>«»»</a:t>
            </a:r>
            <a:r>
              <a:rPr sz="1800" spc="130" dirty="0" err="1" smtClean="0">
                <a:solidFill>
                  <a:schemeClr val="tx1"/>
                </a:solidFill>
                <a:latin typeface="Tahoma"/>
                <a:cs typeface="Tahoma"/>
              </a:rPr>
              <a:t>Социальное</a:t>
            </a:r>
            <a:r>
              <a:rPr sz="1800" spc="-6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05" dirty="0" err="1" smtClean="0">
                <a:solidFill>
                  <a:schemeClr val="tx1"/>
                </a:solidFill>
                <a:latin typeface="Tahoma"/>
                <a:cs typeface="Tahoma"/>
              </a:rPr>
              <a:t>партнерство</a:t>
            </a:r>
            <a:endParaRPr lang="ru-RU" sz="1800" spc="105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105" dirty="0">
                <a:latin typeface="Tahoma"/>
                <a:cs typeface="Tahoma"/>
              </a:rPr>
              <a:t> </a:t>
            </a:r>
            <a:r>
              <a:rPr lang="ru-RU" spc="105" dirty="0" smtClean="0">
                <a:latin typeface="Tahoma"/>
                <a:cs typeface="Tahoma"/>
              </a:rPr>
              <a:t>      Профориентация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0331" y="5394960"/>
            <a:ext cx="5039360" cy="71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8590">
              <a:lnSpc>
                <a:spcPts val="1910"/>
              </a:lnSpc>
              <a:spcBef>
                <a:spcPts val="100"/>
              </a:spcBef>
            </a:pP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ts val="3590"/>
              </a:lnSpc>
            </a:pPr>
            <a:r>
              <a:rPr sz="3200" spc="290" dirty="0">
                <a:solidFill>
                  <a:schemeClr val="tx1"/>
                </a:solidFill>
                <a:latin typeface="Tahoma"/>
                <a:cs typeface="Tahoma"/>
              </a:rPr>
              <a:t>Инвариантные</a:t>
            </a:r>
            <a:r>
              <a:rPr sz="3200" spc="-1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3200" spc="295" dirty="0">
                <a:solidFill>
                  <a:schemeClr val="tx1"/>
                </a:solidFill>
                <a:latin typeface="Tahoma"/>
                <a:cs typeface="Tahoma"/>
              </a:rPr>
              <a:t>модули</a:t>
            </a:r>
            <a:endParaRPr sz="32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74419" y="2089467"/>
            <a:ext cx="4400646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0504">
              <a:lnSpc>
                <a:spcPct val="100000"/>
              </a:lnSpc>
              <a:spcBef>
                <a:spcPts val="100"/>
              </a:spcBef>
            </a:pPr>
            <a:r>
              <a:rPr sz="1800" spc="120" dirty="0" err="1" smtClean="0">
                <a:solidFill>
                  <a:schemeClr val="tx1"/>
                </a:solidFill>
                <a:latin typeface="Tahoma"/>
                <a:cs typeface="Tahoma"/>
              </a:rPr>
              <a:t>Дополнительное</a:t>
            </a:r>
            <a:r>
              <a:rPr sz="1800" spc="12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chemeClr val="tx1"/>
                </a:solidFill>
                <a:latin typeface="Tahoma"/>
                <a:cs typeface="Tahoma"/>
              </a:rPr>
              <a:t>образование»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591185" indent="59690">
              <a:lnSpc>
                <a:spcPct val="100000"/>
              </a:lnSpc>
            </a:pPr>
            <a:r>
              <a:rPr sz="1800" spc="95" dirty="0" smtClean="0">
                <a:solidFill>
                  <a:schemeClr val="tx1"/>
                </a:solidFill>
                <a:latin typeface="Tahoma"/>
                <a:cs typeface="Tahoma"/>
              </a:rPr>
              <a:t>Детские </a:t>
            </a:r>
            <a:r>
              <a:rPr sz="1800" spc="150" dirty="0" err="1">
                <a:solidFill>
                  <a:schemeClr val="tx1"/>
                </a:solidFill>
                <a:latin typeface="Tahoma"/>
                <a:cs typeface="Tahoma"/>
              </a:rPr>
              <a:t>общественные</a:t>
            </a:r>
            <a:r>
              <a:rPr sz="1800" spc="1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30" dirty="0" err="1" smtClean="0">
                <a:solidFill>
                  <a:schemeClr val="tx1"/>
                </a:solidFill>
                <a:latin typeface="Tahoma"/>
                <a:cs typeface="Tahoma"/>
              </a:rPr>
              <a:t>объединения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25" dirty="0" err="1" smtClean="0">
                <a:solidFill>
                  <a:schemeClr val="tx1"/>
                </a:solidFill>
                <a:latin typeface="Tahoma"/>
                <a:cs typeface="Tahoma"/>
              </a:rPr>
              <a:t>Школьные</a:t>
            </a:r>
            <a:r>
              <a:rPr sz="1800" spc="-85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05" dirty="0" err="1" smtClean="0">
                <a:solidFill>
                  <a:schemeClr val="tx1"/>
                </a:solidFill>
                <a:latin typeface="Tahoma"/>
                <a:cs typeface="Tahoma"/>
              </a:rPr>
              <a:t>медиа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72390">
              <a:lnSpc>
                <a:spcPct val="100000"/>
              </a:lnSpc>
            </a:pPr>
            <a:r>
              <a:rPr sz="1800" spc="130" dirty="0" err="1" smtClean="0">
                <a:solidFill>
                  <a:schemeClr val="tx1"/>
                </a:solidFill>
                <a:latin typeface="Tahoma"/>
                <a:cs typeface="Tahoma"/>
              </a:rPr>
              <a:t>Школьный</a:t>
            </a:r>
            <a:r>
              <a:rPr sz="1800" spc="-7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00" dirty="0" err="1" smtClean="0">
                <a:solidFill>
                  <a:schemeClr val="tx1"/>
                </a:solidFill>
                <a:latin typeface="Tahoma"/>
                <a:cs typeface="Tahoma"/>
              </a:rPr>
              <a:t>музей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67945" indent="59690">
              <a:lnSpc>
                <a:spcPct val="100000"/>
              </a:lnSpc>
            </a:pPr>
            <a:r>
              <a:rPr sz="1800" spc="120" dirty="0" err="1" smtClean="0">
                <a:solidFill>
                  <a:schemeClr val="tx1"/>
                </a:solidFill>
                <a:latin typeface="Tahoma"/>
                <a:cs typeface="Tahoma"/>
              </a:rPr>
              <a:t>Добровольческая</a:t>
            </a:r>
            <a:r>
              <a:rPr sz="1800" spc="12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chemeClr val="tx1"/>
                </a:solidFill>
                <a:latin typeface="Tahoma"/>
                <a:cs typeface="Tahoma"/>
              </a:rPr>
              <a:t>деятельность </a:t>
            </a:r>
            <a:r>
              <a:rPr sz="1800" spc="75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sz="1800" spc="75" dirty="0" err="1">
                <a:solidFill>
                  <a:schemeClr val="tx1"/>
                </a:solidFill>
                <a:latin typeface="Tahoma"/>
                <a:cs typeface="Tahoma"/>
              </a:rPr>
              <a:t>волонтерство</a:t>
            </a:r>
            <a:r>
              <a:rPr sz="1800" spc="75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17780">
              <a:lnSpc>
                <a:spcPct val="100000"/>
              </a:lnSpc>
            </a:pPr>
            <a:r>
              <a:rPr sz="1800" spc="114" dirty="0" err="1" smtClean="0">
                <a:solidFill>
                  <a:schemeClr val="tx1"/>
                </a:solidFill>
                <a:latin typeface="Tahoma"/>
                <a:cs typeface="Tahoma"/>
              </a:rPr>
              <a:t>Школьные</a:t>
            </a:r>
            <a:r>
              <a:rPr sz="1800" spc="114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65" dirty="0" err="1">
                <a:solidFill>
                  <a:schemeClr val="tx1"/>
                </a:solidFill>
                <a:latin typeface="Tahoma"/>
                <a:cs typeface="Tahoma"/>
              </a:rPr>
              <a:t>спортивные</a:t>
            </a:r>
            <a:r>
              <a:rPr sz="1800" spc="-8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75" dirty="0" err="1" smtClean="0">
                <a:solidFill>
                  <a:schemeClr val="tx1"/>
                </a:solidFill>
                <a:latin typeface="Tahoma"/>
                <a:cs typeface="Tahoma"/>
              </a:rPr>
              <a:t>клубы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25" dirty="0" err="1" smtClean="0">
                <a:solidFill>
                  <a:schemeClr val="tx1"/>
                </a:solidFill>
                <a:latin typeface="Tahoma"/>
                <a:cs typeface="Tahoma"/>
              </a:rPr>
              <a:t>Школьные</a:t>
            </a:r>
            <a:r>
              <a:rPr sz="1800" spc="-85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55" dirty="0" err="1" smtClean="0">
                <a:solidFill>
                  <a:schemeClr val="tx1"/>
                </a:solidFill>
                <a:latin typeface="Tahoma"/>
                <a:cs typeface="Tahoma"/>
              </a:rPr>
              <a:t>театры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85" dirty="0" err="1" smtClean="0">
                <a:solidFill>
                  <a:schemeClr val="tx1"/>
                </a:solidFill>
                <a:latin typeface="Tahoma"/>
                <a:cs typeface="Tahoma"/>
              </a:rPr>
              <a:t>Наставничество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воспитания, реализуемые в средней школе 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изучение </a:t>
            </a:r>
            <a:r>
              <a:rPr lang="ru-RU" dirty="0"/>
              <a:t>родного края во взаимосвязи с культурой и историей России;</a:t>
            </a:r>
          </a:p>
          <a:p>
            <a:pPr lvl="0"/>
            <a:r>
              <a:rPr lang="ru-RU" dirty="0"/>
              <a:t> изучение основ религиозной культуры разных народов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(</a:t>
            </a:r>
            <a:r>
              <a:rPr lang="ru-RU" dirty="0"/>
              <a:t>в культурологическом аспекте)</a:t>
            </a:r>
          </a:p>
          <a:p>
            <a:pPr lvl="0"/>
            <a:r>
              <a:rPr lang="ru-RU" dirty="0"/>
              <a:t> формирование понимания и уважения к иным народам, культурам, цивилизациям, включая культуру быта через изучение национальных традиций и обычаев</a:t>
            </a:r>
          </a:p>
          <a:p>
            <a:pPr lvl="0"/>
            <a:r>
              <a:rPr lang="ru-RU" dirty="0"/>
              <a:t> воспитание навыков сосуществования с людьми - представителями иной расы, языка, религии, этноса посредством целенаправленного создания условий для освоения обучающимися культуры и быта разных народов, перевода их в личностный </a:t>
            </a:r>
            <a:r>
              <a:rPr lang="ru-RU" dirty="0" smtClean="0"/>
              <a:t>опыт</a:t>
            </a:r>
            <a:endParaRPr lang="ru-RU" dirty="0"/>
          </a:p>
          <a:p>
            <a:pPr lvl="0"/>
            <a:r>
              <a:rPr lang="ru-RU" dirty="0"/>
              <a:t> формирование гражданской позиции, основанной на уважении прав и свобод человека и гражданина, закрепленных в Конституции Российской </a:t>
            </a:r>
            <a:r>
              <a:rPr lang="ru-RU" dirty="0" smtClean="0"/>
              <a:t>Федерации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7104" y="5745673"/>
            <a:ext cx="1511939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2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79" y="133093"/>
            <a:ext cx="11699240" cy="510728"/>
          </a:xfrm>
          <a:prstGeom prst="rect">
            <a:avLst/>
          </a:prstGeom>
        </p:spPr>
        <p:txBody>
          <a:bodyPr vert="horz" wrap="square" lIns="0" tIns="79069" rIns="0" bIns="0" rtlCol="0">
            <a:spAutoFit/>
          </a:bodyPr>
          <a:lstStyle/>
          <a:p>
            <a:pPr marL="499109">
              <a:lnSpc>
                <a:spcPct val="100000"/>
              </a:lnSpc>
              <a:spcBef>
                <a:spcPts val="105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Модели мультикультурного воспитания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8600" y="838200"/>
            <a:ext cx="2262797" cy="2341372"/>
            <a:chOff x="757770" y="863600"/>
            <a:chExt cx="2262797" cy="2341372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7175" y="1261872"/>
              <a:ext cx="1993392" cy="1943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7770" y="863600"/>
              <a:ext cx="969644" cy="967105"/>
            </a:xfrm>
            <a:custGeom>
              <a:avLst/>
              <a:gdLst/>
              <a:ahLst/>
              <a:cxnLst/>
              <a:rect l="l" t="t" r="r" b="b"/>
              <a:pathLst>
                <a:path w="969644" h="967105">
                  <a:moveTo>
                    <a:pt x="484581" y="967066"/>
                  </a:moveTo>
                  <a:lnTo>
                    <a:pt x="421411" y="962990"/>
                  </a:lnTo>
                  <a:lnTo>
                    <a:pt x="360692" y="951115"/>
                  </a:lnTo>
                  <a:lnTo>
                    <a:pt x="302945" y="931951"/>
                  </a:lnTo>
                  <a:lnTo>
                    <a:pt x="248678" y="905992"/>
                  </a:lnTo>
                  <a:lnTo>
                    <a:pt x="198399" y="873772"/>
                  </a:lnTo>
                  <a:lnTo>
                    <a:pt x="152615" y="835787"/>
                  </a:lnTo>
                  <a:lnTo>
                    <a:pt x="111836" y="792530"/>
                  </a:lnTo>
                  <a:lnTo>
                    <a:pt x="76593" y="744550"/>
                  </a:lnTo>
                  <a:lnTo>
                    <a:pt x="47370" y="692315"/>
                  </a:lnTo>
                  <a:lnTo>
                    <a:pt x="24701" y="636371"/>
                  </a:lnTo>
                  <a:lnTo>
                    <a:pt x="9080" y="577202"/>
                  </a:lnTo>
                  <a:lnTo>
                    <a:pt x="1028" y="515327"/>
                  </a:lnTo>
                  <a:lnTo>
                    <a:pt x="0" y="483527"/>
                  </a:lnTo>
                  <a:lnTo>
                    <a:pt x="1028" y="451738"/>
                  </a:lnTo>
                  <a:lnTo>
                    <a:pt x="9080" y="389864"/>
                  </a:lnTo>
                  <a:lnTo>
                    <a:pt x="24701" y="330695"/>
                  </a:lnTo>
                  <a:lnTo>
                    <a:pt x="47370" y="274739"/>
                  </a:lnTo>
                  <a:lnTo>
                    <a:pt x="76593" y="222516"/>
                  </a:lnTo>
                  <a:lnTo>
                    <a:pt x="111836" y="174523"/>
                  </a:lnTo>
                  <a:lnTo>
                    <a:pt x="152615" y="131279"/>
                  </a:lnTo>
                  <a:lnTo>
                    <a:pt x="198399" y="93294"/>
                  </a:lnTo>
                  <a:lnTo>
                    <a:pt x="248678" y="61061"/>
                  </a:lnTo>
                  <a:lnTo>
                    <a:pt x="302945" y="35115"/>
                  </a:lnTo>
                  <a:lnTo>
                    <a:pt x="360692" y="15951"/>
                  </a:lnTo>
                  <a:lnTo>
                    <a:pt x="421411" y="4076"/>
                  </a:lnTo>
                  <a:lnTo>
                    <a:pt x="484581" y="0"/>
                  </a:lnTo>
                  <a:lnTo>
                    <a:pt x="516445" y="1028"/>
                  </a:lnTo>
                  <a:lnTo>
                    <a:pt x="578459" y="9067"/>
                  </a:lnTo>
                  <a:lnTo>
                    <a:pt x="637755" y="24650"/>
                  </a:lnTo>
                  <a:lnTo>
                    <a:pt x="693826" y="47269"/>
                  </a:lnTo>
                  <a:lnTo>
                    <a:pt x="746175" y="76428"/>
                  </a:lnTo>
                  <a:lnTo>
                    <a:pt x="794270" y="111594"/>
                  </a:lnTo>
                  <a:lnTo>
                    <a:pt x="837603" y="152272"/>
                  </a:lnTo>
                  <a:lnTo>
                    <a:pt x="875677" y="197954"/>
                  </a:lnTo>
                  <a:lnTo>
                    <a:pt x="907973" y="248132"/>
                  </a:lnTo>
                  <a:lnTo>
                    <a:pt x="933983" y="302285"/>
                  </a:lnTo>
                  <a:lnTo>
                    <a:pt x="953198" y="359905"/>
                  </a:lnTo>
                  <a:lnTo>
                    <a:pt x="965098" y="420497"/>
                  </a:lnTo>
                  <a:lnTo>
                    <a:pt x="969175" y="483527"/>
                  </a:lnTo>
                  <a:lnTo>
                    <a:pt x="968146" y="515327"/>
                  </a:lnTo>
                  <a:lnTo>
                    <a:pt x="960094" y="577202"/>
                  </a:lnTo>
                  <a:lnTo>
                    <a:pt x="944473" y="636371"/>
                  </a:lnTo>
                  <a:lnTo>
                    <a:pt x="921804" y="692315"/>
                  </a:lnTo>
                  <a:lnTo>
                    <a:pt x="892581" y="744550"/>
                  </a:lnTo>
                  <a:lnTo>
                    <a:pt x="857338" y="792530"/>
                  </a:lnTo>
                  <a:lnTo>
                    <a:pt x="816559" y="835787"/>
                  </a:lnTo>
                  <a:lnTo>
                    <a:pt x="770788" y="873772"/>
                  </a:lnTo>
                  <a:lnTo>
                    <a:pt x="720496" y="905992"/>
                  </a:lnTo>
                  <a:lnTo>
                    <a:pt x="666229" y="931951"/>
                  </a:lnTo>
                  <a:lnTo>
                    <a:pt x="608482" y="951115"/>
                  </a:lnTo>
                  <a:lnTo>
                    <a:pt x="547763" y="962990"/>
                  </a:lnTo>
                  <a:lnTo>
                    <a:pt x="484581" y="967066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303" y="1018031"/>
              <a:ext cx="643128" cy="63855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048000" y="838200"/>
            <a:ext cx="2185670" cy="2337435"/>
            <a:chOff x="3532720" y="867854"/>
            <a:chExt cx="2185670" cy="23374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1043" y="1267181"/>
              <a:ext cx="1937003" cy="193779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32720" y="867854"/>
              <a:ext cx="969644" cy="969644"/>
            </a:xfrm>
            <a:custGeom>
              <a:avLst/>
              <a:gdLst/>
              <a:ahLst/>
              <a:cxnLst/>
              <a:rect l="l" t="t" r="r" b="b"/>
              <a:pathLst>
                <a:path w="969645" h="969644">
                  <a:moveTo>
                    <a:pt x="484581" y="969187"/>
                  </a:moveTo>
                  <a:lnTo>
                    <a:pt x="421411" y="965098"/>
                  </a:lnTo>
                  <a:lnTo>
                    <a:pt x="360692" y="953198"/>
                  </a:lnTo>
                  <a:lnTo>
                    <a:pt x="302945" y="933996"/>
                  </a:lnTo>
                  <a:lnTo>
                    <a:pt x="248678" y="907986"/>
                  </a:lnTo>
                  <a:lnTo>
                    <a:pt x="198399" y="875690"/>
                  </a:lnTo>
                  <a:lnTo>
                    <a:pt x="152615" y="837615"/>
                  </a:lnTo>
                  <a:lnTo>
                    <a:pt x="111836" y="794270"/>
                  </a:lnTo>
                  <a:lnTo>
                    <a:pt x="76593" y="746175"/>
                  </a:lnTo>
                  <a:lnTo>
                    <a:pt x="47371" y="693839"/>
                  </a:lnTo>
                  <a:lnTo>
                    <a:pt x="24701" y="637768"/>
                  </a:lnTo>
                  <a:lnTo>
                    <a:pt x="9080" y="578472"/>
                  </a:lnTo>
                  <a:lnTo>
                    <a:pt x="1028" y="516458"/>
                  </a:lnTo>
                  <a:lnTo>
                    <a:pt x="0" y="484593"/>
                  </a:lnTo>
                  <a:lnTo>
                    <a:pt x="1028" y="452729"/>
                  </a:lnTo>
                  <a:lnTo>
                    <a:pt x="9080" y="390715"/>
                  </a:lnTo>
                  <a:lnTo>
                    <a:pt x="24701" y="331419"/>
                  </a:lnTo>
                  <a:lnTo>
                    <a:pt x="47371" y="275348"/>
                  </a:lnTo>
                  <a:lnTo>
                    <a:pt x="76593" y="223012"/>
                  </a:lnTo>
                  <a:lnTo>
                    <a:pt x="111836" y="174917"/>
                  </a:lnTo>
                  <a:lnTo>
                    <a:pt x="152615" y="131572"/>
                  </a:lnTo>
                  <a:lnTo>
                    <a:pt x="198399" y="93497"/>
                  </a:lnTo>
                  <a:lnTo>
                    <a:pt x="248678" y="61201"/>
                  </a:lnTo>
                  <a:lnTo>
                    <a:pt x="302945" y="35191"/>
                  </a:lnTo>
                  <a:lnTo>
                    <a:pt x="360692" y="15989"/>
                  </a:lnTo>
                  <a:lnTo>
                    <a:pt x="421411" y="4089"/>
                  </a:lnTo>
                  <a:lnTo>
                    <a:pt x="484581" y="0"/>
                  </a:lnTo>
                  <a:lnTo>
                    <a:pt x="516445" y="1028"/>
                  </a:lnTo>
                  <a:lnTo>
                    <a:pt x="578459" y="9093"/>
                  </a:lnTo>
                  <a:lnTo>
                    <a:pt x="637755" y="24701"/>
                  </a:lnTo>
                  <a:lnTo>
                    <a:pt x="693826" y="47383"/>
                  </a:lnTo>
                  <a:lnTo>
                    <a:pt x="746175" y="76593"/>
                  </a:lnTo>
                  <a:lnTo>
                    <a:pt x="794270" y="111848"/>
                  </a:lnTo>
                  <a:lnTo>
                    <a:pt x="837603" y="152615"/>
                  </a:lnTo>
                  <a:lnTo>
                    <a:pt x="875677" y="198399"/>
                  </a:lnTo>
                  <a:lnTo>
                    <a:pt x="907973" y="248678"/>
                  </a:lnTo>
                  <a:lnTo>
                    <a:pt x="933983" y="302945"/>
                  </a:lnTo>
                  <a:lnTo>
                    <a:pt x="953198" y="360705"/>
                  </a:lnTo>
                  <a:lnTo>
                    <a:pt x="965098" y="421424"/>
                  </a:lnTo>
                  <a:lnTo>
                    <a:pt x="969175" y="484593"/>
                  </a:lnTo>
                  <a:lnTo>
                    <a:pt x="968146" y="516458"/>
                  </a:lnTo>
                  <a:lnTo>
                    <a:pt x="960094" y="578472"/>
                  </a:lnTo>
                  <a:lnTo>
                    <a:pt x="944473" y="637768"/>
                  </a:lnTo>
                  <a:lnTo>
                    <a:pt x="921804" y="693839"/>
                  </a:lnTo>
                  <a:lnTo>
                    <a:pt x="892581" y="746175"/>
                  </a:lnTo>
                  <a:lnTo>
                    <a:pt x="857338" y="794270"/>
                  </a:lnTo>
                  <a:lnTo>
                    <a:pt x="816559" y="837615"/>
                  </a:lnTo>
                  <a:lnTo>
                    <a:pt x="770788" y="875690"/>
                  </a:lnTo>
                  <a:lnTo>
                    <a:pt x="720496" y="907986"/>
                  </a:lnTo>
                  <a:lnTo>
                    <a:pt x="666229" y="933996"/>
                  </a:lnTo>
                  <a:lnTo>
                    <a:pt x="608482" y="953198"/>
                  </a:lnTo>
                  <a:lnTo>
                    <a:pt x="547763" y="965098"/>
                  </a:lnTo>
                  <a:lnTo>
                    <a:pt x="484581" y="969187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0835" y="1027175"/>
              <a:ext cx="687324" cy="68732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119029" y="912520"/>
            <a:ext cx="2288540" cy="2341880"/>
            <a:chOff x="6201841" y="863600"/>
            <a:chExt cx="2288540" cy="23418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9672" y="1267520"/>
              <a:ext cx="1970531" cy="193745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01841" y="863600"/>
              <a:ext cx="969644" cy="967105"/>
            </a:xfrm>
            <a:custGeom>
              <a:avLst/>
              <a:gdLst/>
              <a:ahLst/>
              <a:cxnLst/>
              <a:rect l="l" t="t" r="r" b="b"/>
              <a:pathLst>
                <a:path w="969645" h="967105">
                  <a:moveTo>
                    <a:pt x="484581" y="967066"/>
                  </a:moveTo>
                  <a:lnTo>
                    <a:pt x="421411" y="962990"/>
                  </a:lnTo>
                  <a:lnTo>
                    <a:pt x="360692" y="951115"/>
                  </a:lnTo>
                  <a:lnTo>
                    <a:pt x="302945" y="931951"/>
                  </a:lnTo>
                  <a:lnTo>
                    <a:pt x="248678" y="905992"/>
                  </a:lnTo>
                  <a:lnTo>
                    <a:pt x="198386" y="873772"/>
                  </a:lnTo>
                  <a:lnTo>
                    <a:pt x="152615" y="835787"/>
                  </a:lnTo>
                  <a:lnTo>
                    <a:pt x="111836" y="792530"/>
                  </a:lnTo>
                  <a:lnTo>
                    <a:pt x="76593" y="744550"/>
                  </a:lnTo>
                  <a:lnTo>
                    <a:pt x="47371" y="692315"/>
                  </a:lnTo>
                  <a:lnTo>
                    <a:pt x="24701" y="636371"/>
                  </a:lnTo>
                  <a:lnTo>
                    <a:pt x="9080" y="577202"/>
                  </a:lnTo>
                  <a:lnTo>
                    <a:pt x="1028" y="515327"/>
                  </a:lnTo>
                  <a:lnTo>
                    <a:pt x="0" y="483527"/>
                  </a:lnTo>
                  <a:lnTo>
                    <a:pt x="1028" y="451738"/>
                  </a:lnTo>
                  <a:lnTo>
                    <a:pt x="9080" y="389864"/>
                  </a:lnTo>
                  <a:lnTo>
                    <a:pt x="24701" y="330695"/>
                  </a:lnTo>
                  <a:lnTo>
                    <a:pt x="47371" y="274739"/>
                  </a:lnTo>
                  <a:lnTo>
                    <a:pt x="76593" y="222516"/>
                  </a:lnTo>
                  <a:lnTo>
                    <a:pt x="111836" y="174523"/>
                  </a:lnTo>
                  <a:lnTo>
                    <a:pt x="152615" y="131279"/>
                  </a:lnTo>
                  <a:lnTo>
                    <a:pt x="198386" y="93294"/>
                  </a:lnTo>
                  <a:lnTo>
                    <a:pt x="248678" y="61061"/>
                  </a:lnTo>
                  <a:lnTo>
                    <a:pt x="302945" y="35115"/>
                  </a:lnTo>
                  <a:lnTo>
                    <a:pt x="360692" y="15951"/>
                  </a:lnTo>
                  <a:lnTo>
                    <a:pt x="421411" y="4076"/>
                  </a:lnTo>
                  <a:lnTo>
                    <a:pt x="484581" y="0"/>
                  </a:lnTo>
                  <a:lnTo>
                    <a:pt x="516445" y="1028"/>
                  </a:lnTo>
                  <a:lnTo>
                    <a:pt x="578459" y="9067"/>
                  </a:lnTo>
                  <a:lnTo>
                    <a:pt x="637755" y="24650"/>
                  </a:lnTo>
                  <a:lnTo>
                    <a:pt x="693826" y="47269"/>
                  </a:lnTo>
                  <a:lnTo>
                    <a:pt x="746175" y="76428"/>
                  </a:lnTo>
                  <a:lnTo>
                    <a:pt x="794270" y="111594"/>
                  </a:lnTo>
                  <a:lnTo>
                    <a:pt x="837603" y="152272"/>
                  </a:lnTo>
                  <a:lnTo>
                    <a:pt x="875677" y="197954"/>
                  </a:lnTo>
                  <a:lnTo>
                    <a:pt x="907973" y="248132"/>
                  </a:lnTo>
                  <a:lnTo>
                    <a:pt x="933983" y="302285"/>
                  </a:lnTo>
                  <a:lnTo>
                    <a:pt x="953198" y="359905"/>
                  </a:lnTo>
                  <a:lnTo>
                    <a:pt x="965098" y="420497"/>
                  </a:lnTo>
                  <a:lnTo>
                    <a:pt x="969175" y="483527"/>
                  </a:lnTo>
                  <a:lnTo>
                    <a:pt x="968146" y="515327"/>
                  </a:lnTo>
                  <a:lnTo>
                    <a:pt x="960094" y="577202"/>
                  </a:lnTo>
                  <a:lnTo>
                    <a:pt x="944473" y="636371"/>
                  </a:lnTo>
                  <a:lnTo>
                    <a:pt x="921791" y="692315"/>
                  </a:lnTo>
                  <a:lnTo>
                    <a:pt x="892581" y="744550"/>
                  </a:lnTo>
                  <a:lnTo>
                    <a:pt x="857326" y="792530"/>
                  </a:lnTo>
                  <a:lnTo>
                    <a:pt x="816559" y="835787"/>
                  </a:lnTo>
                  <a:lnTo>
                    <a:pt x="770775" y="873772"/>
                  </a:lnTo>
                  <a:lnTo>
                    <a:pt x="720496" y="905992"/>
                  </a:lnTo>
                  <a:lnTo>
                    <a:pt x="666229" y="931951"/>
                  </a:lnTo>
                  <a:lnTo>
                    <a:pt x="608482" y="951115"/>
                  </a:lnTo>
                  <a:lnTo>
                    <a:pt x="547763" y="962990"/>
                  </a:lnTo>
                  <a:lnTo>
                    <a:pt x="484581" y="967066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1844" y="1039368"/>
              <a:ext cx="630935" cy="62636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9227693" y="910847"/>
            <a:ext cx="2209800" cy="2133600"/>
            <a:chOff x="9101670" y="886904"/>
            <a:chExt cx="2281555" cy="231838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91827" y="1266828"/>
              <a:ext cx="2090927" cy="193814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01670" y="886904"/>
              <a:ext cx="969644" cy="967105"/>
            </a:xfrm>
            <a:custGeom>
              <a:avLst/>
              <a:gdLst/>
              <a:ahLst/>
              <a:cxnLst/>
              <a:rect l="l" t="t" r="r" b="b"/>
              <a:pathLst>
                <a:path w="969645" h="967105">
                  <a:moveTo>
                    <a:pt x="484593" y="967066"/>
                  </a:moveTo>
                  <a:lnTo>
                    <a:pt x="421411" y="962990"/>
                  </a:lnTo>
                  <a:lnTo>
                    <a:pt x="360692" y="951115"/>
                  </a:lnTo>
                  <a:lnTo>
                    <a:pt x="302945" y="931951"/>
                  </a:lnTo>
                  <a:lnTo>
                    <a:pt x="248678" y="906005"/>
                  </a:lnTo>
                  <a:lnTo>
                    <a:pt x="198399" y="873772"/>
                  </a:lnTo>
                  <a:lnTo>
                    <a:pt x="152615" y="835787"/>
                  </a:lnTo>
                  <a:lnTo>
                    <a:pt x="111848" y="792543"/>
                  </a:lnTo>
                  <a:lnTo>
                    <a:pt x="76593" y="744550"/>
                  </a:lnTo>
                  <a:lnTo>
                    <a:pt x="47371" y="692327"/>
                  </a:lnTo>
                  <a:lnTo>
                    <a:pt x="24701" y="636371"/>
                  </a:lnTo>
                  <a:lnTo>
                    <a:pt x="9080" y="577202"/>
                  </a:lnTo>
                  <a:lnTo>
                    <a:pt x="1028" y="515327"/>
                  </a:lnTo>
                  <a:lnTo>
                    <a:pt x="0" y="483539"/>
                  </a:lnTo>
                  <a:lnTo>
                    <a:pt x="1028" y="451739"/>
                  </a:lnTo>
                  <a:lnTo>
                    <a:pt x="9080" y="389864"/>
                  </a:lnTo>
                  <a:lnTo>
                    <a:pt x="24701" y="330695"/>
                  </a:lnTo>
                  <a:lnTo>
                    <a:pt x="47371" y="274751"/>
                  </a:lnTo>
                  <a:lnTo>
                    <a:pt x="76593" y="222516"/>
                  </a:lnTo>
                  <a:lnTo>
                    <a:pt x="111848" y="174536"/>
                  </a:lnTo>
                  <a:lnTo>
                    <a:pt x="152615" y="131279"/>
                  </a:lnTo>
                  <a:lnTo>
                    <a:pt x="198399" y="93294"/>
                  </a:lnTo>
                  <a:lnTo>
                    <a:pt x="248678" y="61074"/>
                  </a:lnTo>
                  <a:lnTo>
                    <a:pt x="302945" y="35115"/>
                  </a:lnTo>
                  <a:lnTo>
                    <a:pt x="360692" y="15951"/>
                  </a:lnTo>
                  <a:lnTo>
                    <a:pt x="421411" y="4076"/>
                  </a:lnTo>
                  <a:lnTo>
                    <a:pt x="484593" y="0"/>
                  </a:lnTo>
                  <a:lnTo>
                    <a:pt x="516445" y="1028"/>
                  </a:lnTo>
                  <a:lnTo>
                    <a:pt x="578459" y="9067"/>
                  </a:lnTo>
                  <a:lnTo>
                    <a:pt x="637755" y="24650"/>
                  </a:lnTo>
                  <a:lnTo>
                    <a:pt x="693839" y="47282"/>
                  </a:lnTo>
                  <a:lnTo>
                    <a:pt x="746175" y="76428"/>
                  </a:lnTo>
                  <a:lnTo>
                    <a:pt x="794270" y="111607"/>
                  </a:lnTo>
                  <a:lnTo>
                    <a:pt x="837603" y="152285"/>
                  </a:lnTo>
                  <a:lnTo>
                    <a:pt x="875677" y="197967"/>
                  </a:lnTo>
                  <a:lnTo>
                    <a:pt x="907973" y="248132"/>
                  </a:lnTo>
                  <a:lnTo>
                    <a:pt x="933983" y="302285"/>
                  </a:lnTo>
                  <a:lnTo>
                    <a:pt x="953198" y="359918"/>
                  </a:lnTo>
                  <a:lnTo>
                    <a:pt x="965098" y="420497"/>
                  </a:lnTo>
                  <a:lnTo>
                    <a:pt x="969175" y="483539"/>
                  </a:lnTo>
                  <a:lnTo>
                    <a:pt x="968146" y="515327"/>
                  </a:lnTo>
                  <a:lnTo>
                    <a:pt x="960094" y="577202"/>
                  </a:lnTo>
                  <a:lnTo>
                    <a:pt x="944473" y="636371"/>
                  </a:lnTo>
                  <a:lnTo>
                    <a:pt x="921804" y="692327"/>
                  </a:lnTo>
                  <a:lnTo>
                    <a:pt x="892581" y="744550"/>
                  </a:lnTo>
                  <a:lnTo>
                    <a:pt x="857338" y="792543"/>
                  </a:lnTo>
                  <a:lnTo>
                    <a:pt x="816571" y="835787"/>
                  </a:lnTo>
                  <a:lnTo>
                    <a:pt x="770788" y="873772"/>
                  </a:lnTo>
                  <a:lnTo>
                    <a:pt x="720509" y="906005"/>
                  </a:lnTo>
                  <a:lnTo>
                    <a:pt x="666229" y="931951"/>
                  </a:lnTo>
                  <a:lnTo>
                    <a:pt x="608482" y="951115"/>
                  </a:lnTo>
                  <a:lnTo>
                    <a:pt x="547763" y="962990"/>
                  </a:lnTo>
                  <a:lnTo>
                    <a:pt x="484593" y="967066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79635" y="1030223"/>
              <a:ext cx="658368" cy="66293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52400" y="3200400"/>
            <a:ext cx="28956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ШКОЛЬНЫЙ МУЗЕЙ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48001" y="3253890"/>
            <a:ext cx="307102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 smtClean="0">
                <a:latin typeface="Times New Roman" pitchFamily="18" charset="0"/>
                <a:cs typeface="Times New Roman" pitchFamily="18" charset="0"/>
                <a:hlinkClick r:id="rId11" action="ppaction://hlinkfile"/>
              </a:rPr>
              <a:t>ШКОЛЬНЫ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1" action="ppaction://hlinkfile"/>
              </a:rPr>
              <a:t>Й</a:t>
            </a:r>
            <a:r>
              <a:rPr sz="2000" dirty="0" smtClean="0">
                <a:latin typeface="Times New Roman" pitchFamily="18" charset="0"/>
                <a:cs typeface="Times New Roman" pitchFamily="18" charset="0"/>
                <a:hlinkClick r:id="rId11" action="ppaction://hlinkfile"/>
              </a:rPr>
              <a:t> ТЕАТР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1" action="ppaction://hlinkfile"/>
              </a:rPr>
              <a:t> Ю.Л.А.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91200" y="3254400"/>
            <a:ext cx="403860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 smtClean="0">
                <a:latin typeface="Times New Roman" pitchFamily="18" charset="0"/>
                <a:cs typeface="Times New Roman" pitchFamily="18" charset="0"/>
                <a:hlinkClick r:id="rId12" action="ppaction://hlinkfile"/>
              </a:rPr>
              <a:t>СПОТРИВНЫ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2" action="ppaction://hlinkfile"/>
              </a:rPr>
              <a:t>Й К</a:t>
            </a:r>
            <a:r>
              <a:rPr sz="2000" dirty="0" smtClean="0">
                <a:latin typeface="Times New Roman" pitchFamily="18" charset="0"/>
                <a:cs typeface="Times New Roman" pitchFamily="18" charset="0"/>
                <a:hlinkClick r:id="rId12" action="ppaction://hlinkfile"/>
              </a:rPr>
              <a:t>ЛУБ</a:t>
            </a:r>
            <a:endParaRPr lang="ru-RU" sz="2000" dirty="0" smtClean="0">
              <a:latin typeface="Times New Roman" pitchFamily="18" charset="0"/>
              <a:cs typeface="Times New Roman" pitchFamily="18" charset="0"/>
              <a:hlinkClick r:id="rId12" action="ppaction://hlinkfile"/>
            </a:endParaRPr>
          </a:p>
          <a:p>
            <a:pPr marL="12700" algn="ctr">
              <a:spcBef>
                <a:spcPts val="105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2" action="ppaction://hlinkfile"/>
              </a:rPr>
              <a:t>«ОЛИМП»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91000" y="6248400"/>
            <a:ext cx="7391400" cy="32957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59385" marR="5080" indent="-146685" algn="l">
              <a:lnSpc>
                <a:spcPts val="2530"/>
              </a:lnSpc>
              <a:spcBef>
                <a:spcPts val="7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3" action="ppaction://hlinkfile"/>
              </a:rPr>
              <a:t>МЕДИА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907279" y="3689274"/>
            <a:ext cx="2377440" cy="2397252"/>
            <a:chOff x="9146120" y="3621646"/>
            <a:chExt cx="2377440" cy="2397252"/>
          </a:xfrm>
        </p:grpSpPr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50920" y="4002646"/>
              <a:ext cx="2072640" cy="201625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146120" y="3621646"/>
              <a:ext cx="969644" cy="967105"/>
            </a:xfrm>
            <a:custGeom>
              <a:avLst/>
              <a:gdLst/>
              <a:ahLst/>
              <a:cxnLst/>
              <a:rect l="l" t="t" r="r" b="b"/>
              <a:pathLst>
                <a:path w="969645" h="967104">
                  <a:moveTo>
                    <a:pt x="484593" y="967054"/>
                  </a:moveTo>
                  <a:lnTo>
                    <a:pt x="421411" y="962990"/>
                  </a:lnTo>
                  <a:lnTo>
                    <a:pt x="360692" y="951115"/>
                  </a:lnTo>
                  <a:lnTo>
                    <a:pt x="302945" y="931938"/>
                  </a:lnTo>
                  <a:lnTo>
                    <a:pt x="248678" y="905992"/>
                  </a:lnTo>
                  <a:lnTo>
                    <a:pt x="198399" y="873772"/>
                  </a:lnTo>
                  <a:lnTo>
                    <a:pt x="152615" y="835774"/>
                  </a:lnTo>
                  <a:lnTo>
                    <a:pt x="111848" y="792530"/>
                  </a:lnTo>
                  <a:lnTo>
                    <a:pt x="76593" y="744537"/>
                  </a:lnTo>
                  <a:lnTo>
                    <a:pt x="47371" y="692315"/>
                  </a:lnTo>
                  <a:lnTo>
                    <a:pt x="24701" y="636358"/>
                  </a:lnTo>
                  <a:lnTo>
                    <a:pt x="9080" y="577189"/>
                  </a:lnTo>
                  <a:lnTo>
                    <a:pt x="1028" y="515315"/>
                  </a:lnTo>
                  <a:lnTo>
                    <a:pt x="0" y="483527"/>
                  </a:lnTo>
                  <a:lnTo>
                    <a:pt x="1028" y="451738"/>
                  </a:lnTo>
                  <a:lnTo>
                    <a:pt x="9080" y="389864"/>
                  </a:lnTo>
                  <a:lnTo>
                    <a:pt x="24701" y="330695"/>
                  </a:lnTo>
                  <a:lnTo>
                    <a:pt x="47371" y="274739"/>
                  </a:lnTo>
                  <a:lnTo>
                    <a:pt x="76593" y="222516"/>
                  </a:lnTo>
                  <a:lnTo>
                    <a:pt x="111848" y="174523"/>
                  </a:lnTo>
                  <a:lnTo>
                    <a:pt x="152615" y="131279"/>
                  </a:lnTo>
                  <a:lnTo>
                    <a:pt x="198399" y="93281"/>
                  </a:lnTo>
                  <a:lnTo>
                    <a:pt x="248678" y="61061"/>
                  </a:lnTo>
                  <a:lnTo>
                    <a:pt x="302945" y="35115"/>
                  </a:lnTo>
                  <a:lnTo>
                    <a:pt x="360692" y="15938"/>
                  </a:lnTo>
                  <a:lnTo>
                    <a:pt x="421411" y="4063"/>
                  </a:lnTo>
                  <a:lnTo>
                    <a:pt x="484593" y="0"/>
                  </a:lnTo>
                  <a:lnTo>
                    <a:pt x="516445" y="1028"/>
                  </a:lnTo>
                  <a:lnTo>
                    <a:pt x="578459" y="9055"/>
                  </a:lnTo>
                  <a:lnTo>
                    <a:pt x="637755" y="24650"/>
                  </a:lnTo>
                  <a:lnTo>
                    <a:pt x="693839" y="47269"/>
                  </a:lnTo>
                  <a:lnTo>
                    <a:pt x="746175" y="76415"/>
                  </a:lnTo>
                  <a:lnTo>
                    <a:pt x="794270" y="111594"/>
                  </a:lnTo>
                  <a:lnTo>
                    <a:pt x="837603" y="152273"/>
                  </a:lnTo>
                  <a:lnTo>
                    <a:pt x="875677" y="197954"/>
                  </a:lnTo>
                  <a:lnTo>
                    <a:pt x="907973" y="248132"/>
                  </a:lnTo>
                  <a:lnTo>
                    <a:pt x="933983" y="302285"/>
                  </a:lnTo>
                  <a:lnTo>
                    <a:pt x="953198" y="359905"/>
                  </a:lnTo>
                  <a:lnTo>
                    <a:pt x="965098" y="420484"/>
                  </a:lnTo>
                  <a:lnTo>
                    <a:pt x="969175" y="483527"/>
                  </a:lnTo>
                  <a:lnTo>
                    <a:pt x="968146" y="515315"/>
                  </a:lnTo>
                  <a:lnTo>
                    <a:pt x="960094" y="577189"/>
                  </a:lnTo>
                  <a:lnTo>
                    <a:pt x="944473" y="636358"/>
                  </a:lnTo>
                  <a:lnTo>
                    <a:pt x="921804" y="692315"/>
                  </a:lnTo>
                  <a:lnTo>
                    <a:pt x="892581" y="744537"/>
                  </a:lnTo>
                  <a:lnTo>
                    <a:pt x="857338" y="792530"/>
                  </a:lnTo>
                  <a:lnTo>
                    <a:pt x="816571" y="835774"/>
                  </a:lnTo>
                  <a:lnTo>
                    <a:pt x="770788" y="873772"/>
                  </a:lnTo>
                  <a:lnTo>
                    <a:pt x="720509" y="905992"/>
                  </a:lnTo>
                  <a:lnTo>
                    <a:pt x="666229" y="931938"/>
                  </a:lnTo>
                  <a:lnTo>
                    <a:pt x="608482" y="951115"/>
                  </a:lnTo>
                  <a:lnTo>
                    <a:pt x="547763" y="962990"/>
                  </a:lnTo>
                  <a:lnTo>
                    <a:pt x="484593" y="967054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91827" y="3776472"/>
              <a:ext cx="562355" cy="560832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9538138" y="3505200"/>
            <a:ext cx="2516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ДЕТСКИЕ ОБЩЕСТВЕННЫЕ ОБЪЕДИНЕНИЯ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2765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6024"/>
            <a:ext cx="10515600" cy="58012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Участие в областных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киноакциях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«Дети мира – за мир»,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Киноуроки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в школах России»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 внеурочной деятельности «Разговоры о важном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внеурочной деятельности « Игры народов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 внеурочной деятельности « Я гражданин»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 внеурочной деятельности « Социально-эмоциональное развитие»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 «Патриот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областных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киноакциях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«Дети мира – за мир»,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Киноуроки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школах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науки и творчества «Народы России» (подготовлено и реализовано 17 проектов, создан мультимедийный диск с материалами Дня науки)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 Добро и зло в сказках народов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(банк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видеофрагментов постановок)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Конкурсы рисунков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ематические классные часы, мастер – класс « Кукла- закрутка»,  выставка «Национальные костюмы  народов России», проект «Готовим блюда национальной кухни», Широкая Масленица и т.д.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произведений устного народного творчества народов России, коллекция  раскрасок и иных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Внеурочное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занятие "Три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куклы. Праведники мира«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Краеведческие проекты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 (история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родного края,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 в Ярославском крае)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97104" y="5745673"/>
            <a:ext cx="1511939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03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мультикультурного воспитания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885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школьное дело,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с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является средняя школа № 13,  Городской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ученический Форум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 Дню солидарности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борьбе с терроризмом «Терроризм - угроза планете Земля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Частым гостем Форума является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ЯРО Ассамблеи народов России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Нур-Эл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Абдулович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Хасиев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2023 г. форум состоялся в очном формате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форума стали 200 обучающихся школ города,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образовательных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офицеры правоохранительных органов и силовых структур Ярославской области,  представители Ассамблеи народов России, ЯРОО по содействию в поиске пропавших детей и взрослых "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ЯрСпас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7104" y="5745673"/>
            <a:ext cx="1511939" cy="938865"/>
          </a:xfrm>
          <a:prstGeom prst="rect">
            <a:avLst/>
          </a:prstGeom>
        </p:spPr>
      </p:pic>
      <p:pic>
        <p:nvPicPr>
          <p:cNvPr id="7" name="Рисунок 6" descr="hun_DVulGPU-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2044" y="4882896"/>
            <a:ext cx="3953693" cy="1779162"/>
          </a:xfrm>
          <a:prstGeom prst="rect">
            <a:avLst/>
          </a:prstGeom>
        </p:spPr>
      </p:pic>
      <p:pic>
        <p:nvPicPr>
          <p:cNvPr id="8" name="Рисунок 7" descr="Screenshot_20231122_195415_V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5301" y="4493624"/>
            <a:ext cx="2810138" cy="2194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19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мультикультурного воспитания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0789"/>
            <a:ext cx="10515600" cy="5226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отрудничество с Ресурсным центром ЯРО «Ассамблея народов России, Центром белорусской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региональной еврейской национально-культурной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автономией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размещена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ссылке)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school13.edu.yar.ru/got_pit1.html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" y="3380323"/>
            <a:ext cx="2301784" cy="2824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29" y="3297802"/>
            <a:ext cx="2406287" cy="2907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4560" y="3336991"/>
            <a:ext cx="4881282" cy="2057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7908" y="6299497"/>
            <a:ext cx="444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На </a:t>
            </a:r>
            <a:r>
              <a:rPr lang="ru-RU" i="1" dirty="0"/>
              <a:t>з</a:t>
            </a:r>
            <a:r>
              <a:rPr lang="ru-RU" i="1" dirty="0" smtClean="0"/>
              <a:t>анятии  в Ресурсном центре ЯРО  АНР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00355" y="559090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Выставка « Женщины </a:t>
            </a:r>
            <a:r>
              <a:rPr lang="ru-RU" i="1" dirty="0" err="1" smtClean="0"/>
              <a:t>Аушвица</a:t>
            </a:r>
            <a:r>
              <a:rPr lang="ru-RU" i="1" dirty="0" smtClean="0"/>
              <a:t>» в </a:t>
            </a:r>
            <a:r>
              <a:rPr lang="ru-RU" i="1" dirty="0"/>
              <a:t>рамках городского </a:t>
            </a:r>
            <a:r>
              <a:rPr lang="ru-RU" i="1" dirty="0" smtClean="0"/>
              <a:t>семинара «</a:t>
            </a:r>
            <a:r>
              <a:rPr lang="ru-RU" i="1" dirty="0"/>
              <a:t>Вторая мировая война: уроки толерантности»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97104" y="5745673"/>
            <a:ext cx="1511939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1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и среднего общего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1658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«Их именами названы улицы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Красноперекопского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«Земляки», «Памятники  Ярославля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экскурсий по улицам Красного Перекопа: по улице Стачек, Петропавловский парк.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(размещена на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izi.travel/ru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« Бабий кут»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«Экскурсии в музеи Ярославля» (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города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Музей-заповедник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Музей еврейской национально-культурной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автономии)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«Ислам. Ярославская мечеть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«Иудаизм. Синагога»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«История моей семьи в истории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Красноперекопского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моей страны».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«Православная культура»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«Наследие исламской культуры»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«Памятники буддийской  культуры»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7104" y="5745673"/>
            <a:ext cx="1511939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10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сопровождение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97280"/>
            <a:ext cx="10972800" cy="4794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психолого-педагогическое просвещение в области  особенностей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безконфликтного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межнационального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изучение психологического климата в коллективе (особенностей социально-психологической ситуации, анализ основных психологических проблем личности обучающихся  и педагогов и их взаимоотношений )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психологические консультации (групповое и индивидуальное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диагностика и коррекция межличностных отношений и личностных проблем (наблюдение, анкетирование, тестирование, реализация специальных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корректируюших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программ, тренинг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восстановительных технологий в разрешении конфликтов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930" y="5618689"/>
            <a:ext cx="1511939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30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сопровождение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социально-психологических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тренингов:«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чувства и эмоции», «Способы выражения чувств и эмоций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Я — Какой 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мой внутренний мир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моя школа»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мои родители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и 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мои друзья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начинаем меняться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«Эмоциональный мир человека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«Мое будущее. Каким бы я хотел стать в будущем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«Уверенность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и своих возможностях»,  «Мотивационная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личности»,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«Конфликты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7104" y="5745673"/>
            <a:ext cx="1511939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41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849085" y="1312455"/>
            <a:ext cx="5808754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D0D0D"/>
                </a:solidFill>
                <a:latin typeface="Trebuchet MS"/>
                <a:cs typeface="Trebuchet MS"/>
              </a:rPr>
              <a:t>      </a:t>
            </a:r>
            <a:r>
              <a:rPr lang="ru-RU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«Свободное развитие общества - это </a:t>
            </a:r>
            <a:r>
              <a:rPr lang="ru-RU" sz="2400" u="sng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готовность брать ответственность за себя и за близких, за свою страну</a:t>
            </a:r>
            <a:r>
              <a:rPr lang="ru-RU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 Такие качества закладываются с детских лет, в семье. И конечно, для укрепления </a:t>
            </a:r>
            <a:r>
              <a:rPr lang="ru-RU" sz="2400" u="sng" dirty="0" smtClean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 pitchFamily="18" charset="0"/>
                <a:cs typeface="Times New Roman" pitchFamily="18" charset="0"/>
              </a:rPr>
              <a:t>наших общих ценностей</a:t>
            </a:r>
            <a:r>
              <a:rPr lang="ru-RU" sz="2400" u="sng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национальной идентичности </a:t>
            </a:r>
            <a:r>
              <a:rPr lang="ru-RU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крайне важны система образования, отечественная культура»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Владимир Владимирович Путин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</a:t>
            </a: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Федерации                  </a:t>
            </a:r>
          </a:p>
          <a:p>
            <a:pPr marL="2979420" marR="5080" algn="r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Федеральному Собранию Российской  Федерации от 21февраля 2023 года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9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627802" y="440010"/>
            <a:ext cx="3244850" cy="4525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0061" y="5745673"/>
            <a:ext cx="1511939" cy="938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3839209"/>
            <a:ext cx="12192000" cy="3018790"/>
          </a:xfrm>
          <a:custGeom>
            <a:avLst/>
            <a:gdLst/>
            <a:ahLst/>
            <a:cxnLst/>
            <a:rect l="l" t="t" r="r" b="b"/>
            <a:pathLst>
              <a:path w="12192000" h="3018790">
                <a:moveTo>
                  <a:pt x="12192000" y="0"/>
                </a:moveTo>
                <a:lnTo>
                  <a:pt x="0" y="0"/>
                </a:lnTo>
                <a:lnTo>
                  <a:pt x="0" y="6350"/>
                </a:lnTo>
                <a:lnTo>
                  <a:pt x="0" y="7366"/>
                </a:lnTo>
                <a:lnTo>
                  <a:pt x="0" y="12700"/>
                </a:lnTo>
                <a:lnTo>
                  <a:pt x="0" y="13271"/>
                </a:lnTo>
                <a:lnTo>
                  <a:pt x="0" y="3012440"/>
                </a:lnTo>
                <a:lnTo>
                  <a:pt x="0" y="3018790"/>
                </a:lnTo>
                <a:lnTo>
                  <a:pt x="6350" y="3018790"/>
                </a:lnTo>
                <a:lnTo>
                  <a:pt x="12185650" y="3018790"/>
                </a:lnTo>
                <a:lnTo>
                  <a:pt x="12192000" y="3018790"/>
                </a:lnTo>
                <a:lnTo>
                  <a:pt x="12192000" y="3012440"/>
                </a:lnTo>
                <a:lnTo>
                  <a:pt x="12192000" y="13271"/>
                </a:lnTo>
                <a:lnTo>
                  <a:pt x="12192000" y="7366"/>
                </a:lnTo>
                <a:lnTo>
                  <a:pt x="12192000" y="6921"/>
                </a:lnTo>
                <a:lnTo>
                  <a:pt x="12185650" y="6921"/>
                </a:lnTo>
                <a:lnTo>
                  <a:pt x="6350" y="6921"/>
                </a:lnTo>
                <a:lnTo>
                  <a:pt x="5905" y="7366"/>
                </a:lnTo>
                <a:lnTo>
                  <a:pt x="3746" y="7366"/>
                </a:lnTo>
                <a:lnTo>
                  <a:pt x="3746" y="6350"/>
                </a:lnTo>
                <a:lnTo>
                  <a:pt x="12192000" y="6350"/>
                </a:lnTo>
                <a:lnTo>
                  <a:pt x="12192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79119" y="609600"/>
            <a:ext cx="11378565" cy="788415"/>
          </a:xfrm>
          <a:custGeom>
            <a:avLst/>
            <a:gdLst/>
            <a:ahLst/>
            <a:cxnLst/>
            <a:rect l="l" t="t" r="r" b="b"/>
            <a:pathLst>
              <a:path w="11378565" h="408940">
                <a:moveTo>
                  <a:pt x="11181588" y="408432"/>
                </a:moveTo>
                <a:lnTo>
                  <a:pt x="196595" y="408432"/>
                </a:lnTo>
                <a:lnTo>
                  <a:pt x="151372" y="403074"/>
                </a:lnTo>
                <a:lnTo>
                  <a:pt x="109859" y="388111"/>
                </a:lnTo>
                <a:lnTo>
                  <a:pt x="73257" y="364716"/>
                </a:lnTo>
                <a:lnTo>
                  <a:pt x="42768" y="334065"/>
                </a:lnTo>
                <a:lnTo>
                  <a:pt x="19595" y="297331"/>
                </a:lnTo>
                <a:lnTo>
                  <a:pt x="4938" y="255688"/>
                </a:lnTo>
                <a:lnTo>
                  <a:pt x="0" y="210312"/>
                </a:lnTo>
                <a:lnTo>
                  <a:pt x="0" y="198120"/>
                </a:lnTo>
                <a:lnTo>
                  <a:pt x="4938" y="152701"/>
                </a:lnTo>
                <a:lnTo>
                  <a:pt x="19595" y="111030"/>
                </a:lnTo>
                <a:lnTo>
                  <a:pt x="42768" y="74282"/>
                </a:lnTo>
                <a:lnTo>
                  <a:pt x="73257" y="43631"/>
                </a:lnTo>
                <a:lnTo>
                  <a:pt x="109859" y="20250"/>
                </a:lnTo>
                <a:lnTo>
                  <a:pt x="151372" y="5315"/>
                </a:lnTo>
                <a:lnTo>
                  <a:pt x="196595" y="0"/>
                </a:lnTo>
                <a:lnTo>
                  <a:pt x="11181588" y="0"/>
                </a:lnTo>
                <a:lnTo>
                  <a:pt x="11226680" y="5315"/>
                </a:lnTo>
                <a:lnTo>
                  <a:pt x="11268107" y="20250"/>
                </a:lnTo>
                <a:lnTo>
                  <a:pt x="11304665" y="43631"/>
                </a:lnTo>
                <a:lnTo>
                  <a:pt x="11335153" y="74282"/>
                </a:lnTo>
                <a:lnTo>
                  <a:pt x="11358370" y="111030"/>
                </a:lnTo>
                <a:lnTo>
                  <a:pt x="11373114" y="152701"/>
                </a:lnTo>
                <a:lnTo>
                  <a:pt x="11378184" y="198120"/>
                </a:lnTo>
                <a:lnTo>
                  <a:pt x="11378184" y="210312"/>
                </a:lnTo>
                <a:lnTo>
                  <a:pt x="11373114" y="255688"/>
                </a:lnTo>
                <a:lnTo>
                  <a:pt x="11358370" y="297331"/>
                </a:lnTo>
                <a:lnTo>
                  <a:pt x="11335153" y="334065"/>
                </a:lnTo>
                <a:lnTo>
                  <a:pt x="11304665" y="364716"/>
                </a:lnTo>
                <a:lnTo>
                  <a:pt x="11268107" y="388111"/>
                </a:lnTo>
                <a:lnTo>
                  <a:pt x="11226680" y="403074"/>
                </a:lnTo>
                <a:lnTo>
                  <a:pt x="11181588" y="40843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858001" y="1530096"/>
            <a:ext cx="2548254" cy="2091055"/>
          </a:xfrm>
          <a:custGeom>
            <a:avLst/>
            <a:gdLst/>
            <a:ahLst/>
            <a:cxnLst/>
            <a:rect l="l" t="t" r="r" b="b"/>
            <a:pathLst>
              <a:path w="2182495" h="2091054">
                <a:moveTo>
                  <a:pt x="2072640" y="2090927"/>
                </a:moveTo>
                <a:lnTo>
                  <a:pt x="109728" y="2090927"/>
                </a:lnTo>
                <a:lnTo>
                  <a:pt x="67156" y="2081878"/>
                </a:lnTo>
                <a:lnTo>
                  <a:pt x="32265" y="2058000"/>
                </a:lnTo>
                <a:lnTo>
                  <a:pt x="8674" y="2022773"/>
                </a:lnTo>
                <a:lnTo>
                  <a:pt x="0" y="1979676"/>
                </a:lnTo>
                <a:lnTo>
                  <a:pt x="0" y="111251"/>
                </a:lnTo>
                <a:lnTo>
                  <a:pt x="8674" y="68047"/>
                </a:lnTo>
                <a:lnTo>
                  <a:pt x="32265" y="32785"/>
                </a:lnTo>
                <a:lnTo>
                  <a:pt x="67156" y="8942"/>
                </a:lnTo>
                <a:lnTo>
                  <a:pt x="109728" y="0"/>
                </a:lnTo>
                <a:lnTo>
                  <a:pt x="2072640" y="0"/>
                </a:lnTo>
                <a:lnTo>
                  <a:pt x="2115518" y="8942"/>
                </a:lnTo>
                <a:lnTo>
                  <a:pt x="2150511" y="32785"/>
                </a:lnTo>
                <a:lnTo>
                  <a:pt x="2174000" y="68047"/>
                </a:lnTo>
                <a:lnTo>
                  <a:pt x="2182368" y="111251"/>
                </a:lnTo>
                <a:lnTo>
                  <a:pt x="2182368" y="1979676"/>
                </a:lnTo>
                <a:lnTo>
                  <a:pt x="2174000" y="2022773"/>
                </a:lnTo>
                <a:lnTo>
                  <a:pt x="2150511" y="2058000"/>
                </a:lnTo>
                <a:lnTo>
                  <a:pt x="2115518" y="2081878"/>
                </a:lnTo>
                <a:lnTo>
                  <a:pt x="2072640" y="2090927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010911" y="1511808"/>
            <a:ext cx="2044064" cy="2089785"/>
          </a:xfrm>
          <a:custGeom>
            <a:avLst/>
            <a:gdLst/>
            <a:ahLst/>
            <a:cxnLst/>
            <a:rect l="l" t="t" r="r" b="b"/>
            <a:pathLst>
              <a:path w="2044065" h="2089785">
                <a:moveTo>
                  <a:pt x="1935480" y="2089403"/>
                </a:moveTo>
                <a:lnTo>
                  <a:pt x="108203" y="2089403"/>
                </a:lnTo>
                <a:lnTo>
                  <a:pt x="66352" y="2081151"/>
                </a:lnTo>
                <a:lnTo>
                  <a:pt x="32065" y="2058066"/>
                </a:lnTo>
                <a:lnTo>
                  <a:pt x="8796" y="2023599"/>
                </a:lnTo>
                <a:lnTo>
                  <a:pt x="0" y="1981200"/>
                </a:lnTo>
                <a:lnTo>
                  <a:pt x="0" y="108203"/>
                </a:lnTo>
                <a:lnTo>
                  <a:pt x="8796" y="66033"/>
                </a:lnTo>
                <a:lnTo>
                  <a:pt x="32065" y="31642"/>
                </a:lnTo>
                <a:lnTo>
                  <a:pt x="66352" y="8480"/>
                </a:lnTo>
                <a:lnTo>
                  <a:pt x="108203" y="0"/>
                </a:lnTo>
                <a:lnTo>
                  <a:pt x="1935480" y="0"/>
                </a:lnTo>
                <a:lnTo>
                  <a:pt x="1977643" y="8480"/>
                </a:lnTo>
                <a:lnTo>
                  <a:pt x="2012032" y="31642"/>
                </a:lnTo>
                <a:lnTo>
                  <a:pt x="2035196" y="66033"/>
                </a:lnTo>
                <a:lnTo>
                  <a:pt x="2043684" y="108203"/>
                </a:lnTo>
                <a:lnTo>
                  <a:pt x="2043684" y="1981200"/>
                </a:lnTo>
                <a:lnTo>
                  <a:pt x="2035196" y="2023599"/>
                </a:lnTo>
                <a:lnTo>
                  <a:pt x="2012032" y="2058066"/>
                </a:lnTo>
                <a:lnTo>
                  <a:pt x="1977643" y="2081151"/>
                </a:lnTo>
                <a:lnTo>
                  <a:pt x="1935480" y="2089403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590800" y="1505711"/>
            <a:ext cx="2250948" cy="1847089"/>
          </a:xfrm>
          <a:custGeom>
            <a:avLst/>
            <a:gdLst/>
            <a:ahLst/>
            <a:cxnLst/>
            <a:rect l="l" t="t" r="r" b="b"/>
            <a:pathLst>
              <a:path w="2042160" h="2089785">
                <a:moveTo>
                  <a:pt x="1935479" y="2089403"/>
                </a:moveTo>
                <a:lnTo>
                  <a:pt x="108204" y="2089403"/>
                </a:lnTo>
                <a:lnTo>
                  <a:pt x="65797" y="2080778"/>
                </a:lnTo>
                <a:lnTo>
                  <a:pt x="31327" y="2057566"/>
                </a:lnTo>
                <a:lnTo>
                  <a:pt x="8245" y="2023222"/>
                </a:lnTo>
                <a:lnTo>
                  <a:pt x="0" y="1981200"/>
                </a:lnTo>
                <a:lnTo>
                  <a:pt x="0" y="106679"/>
                </a:lnTo>
                <a:lnTo>
                  <a:pt x="8245" y="65017"/>
                </a:lnTo>
                <a:lnTo>
                  <a:pt x="31327" y="30951"/>
                </a:lnTo>
                <a:lnTo>
                  <a:pt x="65797" y="8080"/>
                </a:lnTo>
                <a:lnTo>
                  <a:pt x="108204" y="0"/>
                </a:lnTo>
                <a:lnTo>
                  <a:pt x="1935479" y="0"/>
                </a:lnTo>
                <a:lnTo>
                  <a:pt x="1977064" y="8080"/>
                </a:lnTo>
                <a:lnTo>
                  <a:pt x="2011103" y="30951"/>
                </a:lnTo>
                <a:lnTo>
                  <a:pt x="2034001" y="65017"/>
                </a:lnTo>
                <a:lnTo>
                  <a:pt x="2042160" y="106679"/>
                </a:lnTo>
                <a:lnTo>
                  <a:pt x="2042160" y="1981200"/>
                </a:lnTo>
                <a:lnTo>
                  <a:pt x="2034001" y="2023222"/>
                </a:lnTo>
                <a:lnTo>
                  <a:pt x="2011103" y="2057566"/>
                </a:lnTo>
                <a:lnTo>
                  <a:pt x="1977064" y="2080778"/>
                </a:lnTo>
                <a:lnTo>
                  <a:pt x="1935479" y="2089403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04800" y="1517903"/>
            <a:ext cx="2316479" cy="2089785"/>
          </a:xfrm>
          <a:custGeom>
            <a:avLst/>
            <a:gdLst/>
            <a:ahLst/>
            <a:cxnLst/>
            <a:rect l="l" t="t" r="r" b="b"/>
            <a:pathLst>
              <a:path w="2042160" h="2089785">
                <a:moveTo>
                  <a:pt x="1933956" y="2089404"/>
                </a:moveTo>
                <a:lnTo>
                  <a:pt x="106679" y="2089404"/>
                </a:lnTo>
                <a:lnTo>
                  <a:pt x="64981" y="2080844"/>
                </a:lnTo>
                <a:lnTo>
                  <a:pt x="30903" y="2057657"/>
                </a:lnTo>
                <a:lnTo>
                  <a:pt x="8044" y="2023292"/>
                </a:lnTo>
                <a:lnTo>
                  <a:pt x="0" y="1981200"/>
                </a:lnTo>
                <a:lnTo>
                  <a:pt x="0" y="106680"/>
                </a:lnTo>
                <a:lnTo>
                  <a:pt x="8044" y="65083"/>
                </a:lnTo>
                <a:lnTo>
                  <a:pt x="30903" y="31041"/>
                </a:lnTo>
                <a:lnTo>
                  <a:pt x="64981" y="8149"/>
                </a:lnTo>
                <a:lnTo>
                  <a:pt x="106679" y="0"/>
                </a:lnTo>
                <a:lnTo>
                  <a:pt x="1933956" y="0"/>
                </a:lnTo>
                <a:lnTo>
                  <a:pt x="1976248" y="8149"/>
                </a:lnTo>
                <a:lnTo>
                  <a:pt x="2010679" y="31041"/>
                </a:lnTo>
                <a:lnTo>
                  <a:pt x="2033800" y="65083"/>
                </a:lnTo>
                <a:lnTo>
                  <a:pt x="2042160" y="106680"/>
                </a:lnTo>
                <a:lnTo>
                  <a:pt x="2042160" y="1981200"/>
                </a:lnTo>
                <a:lnTo>
                  <a:pt x="2033800" y="2023292"/>
                </a:lnTo>
                <a:lnTo>
                  <a:pt x="2010679" y="2057657"/>
                </a:lnTo>
                <a:lnTo>
                  <a:pt x="1976248" y="2080844"/>
                </a:lnTo>
                <a:lnTo>
                  <a:pt x="1933956" y="2089404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7967" y="144845"/>
            <a:ext cx="10359782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в области воспитания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object 9"/>
          <p:cNvSpPr txBox="1"/>
          <p:nvPr/>
        </p:nvSpPr>
        <p:spPr>
          <a:xfrm>
            <a:off x="417931" y="4001071"/>
            <a:ext cx="3366770" cy="1982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27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rebuchet MS"/>
                <a:cs typeface="Trebuchet MS"/>
              </a:rPr>
              <a:t>КОНЦЕПЦИЯ РАЗВИТИЯ ДЕТСКО- ЮНОШЕСКОГО СПОРТА В РОССИЙСКОЙ ФЕДЕРАЦИИ ДО 2030 ГОДА И ПЛАН МЕРОПРИЯТИЙ ПО ЕЕ РЕАЛИЗАЦИИ</a:t>
            </a:r>
          </a:p>
          <a:p>
            <a:pPr marL="12700" marR="368300">
              <a:lnSpc>
                <a:spcPct val="101099"/>
              </a:lnSpc>
              <a:spcBef>
                <a:spcPts val="1700"/>
              </a:spcBef>
            </a:pPr>
            <a:r>
              <a:rPr sz="1450" spc="150" dirty="0">
                <a:solidFill>
                  <a:srgbClr val="252525"/>
                </a:solidFill>
                <a:latin typeface="Tahoma"/>
                <a:cs typeface="Tahoma"/>
              </a:rPr>
              <a:t>распоряжение</a:t>
            </a:r>
            <a:r>
              <a:rPr sz="1450" spc="-6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05" dirty="0">
                <a:solidFill>
                  <a:srgbClr val="252525"/>
                </a:solidFill>
                <a:latin typeface="Tahoma"/>
                <a:cs typeface="Tahoma"/>
              </a:rPr>
              <a:t>Правительства </a:t>
            </a:r>
            <a:r>
              <a:rPr sz="1450" spc="160" dirty="0">
                <a:solidFill>
                  <a:srgbClr val="252525"/>
                </a:solidFill>
                <a:latin typeface="Tahoma"/>
                <a:cs typeface="Tahoma"/>
              </a:rPr>
              <a:t>Российской</a:t>
            </a:r>
            <a:r>
              <a:rPr sz="1450" spc="-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50" dirty="0">
                <a:solidFill>
                  <a:srgbClr val="252525"/>
                </a:solidFill>
                <a:latin typeface="Tahoma"/>
                <a:cs typeface="Tahoma"/>
              </a:rPr>
              <a:t>Федерации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50" spc="75" dirty="0">
                <a:solidFill>
                  <a:srgbClr val="252525"/>
                </a:solidFill>
                <a:latin typeface="Tahoma"/>
                <a:cs typeface="Tahoma"/>
              </a:rPr>
              <a:t>от</a:t>
            </a:r>
            <a:r>
              <a:rPr sz="1450" spc="-9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90" dirty="0">
                <a:solidFill>
                  <a:srgbClr val="252525"/>
                </a:solidFill>
                <a:latin typeface="Tahoma"/>
                <a:cs typeface="Tahoma"/>
              </a:rPr>
              <a:t>28</a:t>
            </a:r>
            <a:r>
              <a:rPr sz="1450" spc="-8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35" dirty="0">
                <a:solidFill>
                  <a:srgbClr val="252525"/>
                </a:solidFill>
                <a:latin typeface="Tahoma"/>
                <a:cs typeface="Tahoma"/>
              </a:rPr>
              <a:t>декабря</a:t>
            </a:r>
            <a:r>
              <a:rPr sz="1450" spc="-9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dirty="0">
                <a:solidFill>
                  <a:srgbClr val="252525"/>
                </a:solidFill>
                <a:latin typeface="Tahoma"/>
                <a:cs typeface="Tahoma"/>
              </a:rPr>
              <a:t>2021</a:t>
            </a:r>
            <a:r>
              <a:rPr sz="1450" spc="-8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dirty="0">
                <a:solidFill>
                  <a:srgbClr val="252525"/>
                </a:solidFill>
                <a:latin typeface="Tahoma"/>
                <a:cs typeface="Tahoma"/>
              </a:rPr>
              <a:t>г.</a:t>
            </a:r>
            <a:r>
              <a:rPr sz="1450" spc="29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14" dirty="0">
                <a:solidFill>
                  <a:srgbClr val="252525"/>
                </a:solidFill>
                <a:latin typeface="Tahoma"/>
                <a:cs typeface="Tahoma"/>
              </a:rPr>
              <a:t>№</a:t>
            </a:r>
            <a:r>
              <a:rPr sz="1450" spc="-8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90" dirty="0">
                <a:solidFill>
                  <a:srgbClr val="252525"/>
                </a:solidFill>
                <a:latin typeface="Tahoma"/>
                <a:cs typeface="Tahoma"/>
              </a:rPr>
              <a:t>3894-</a:t>
            </a:r>
            <a:r>
              <a:rPr sz="1450" spc="155" dirty="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endParaRPr sz="1450" dirty="0">
              <a:latin typeface="Tahoma"/>
              <a:cs typeface="Tahoma"/>
            </a:endParaRPr>
          </a:p>
        </p:txBody>
      </p:sp>
      <p:sp useBgFill="1">
        <p:nvSpPr>
          <p:cNvPr id="10" name="object 10"/>
          <p:cNvSpPr txBox="1"/>
          <p:nvPr/>
        </p:nvSpPr>
        <p:spPr>
          <a:xfrm>
            <a:off x="4330268" y="4001084"/>
            <a:ext cx="3037205" cy="176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295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КОНЦЕПЦИЯ РАЗВИТИЯ ДОПОЛНИТЕЛЬНОГО ОБРАЗОВАНИЯ ДЕТЕЙ</a:t>
            </a:r>
          </a:p>
          <a:p>
            <a:pPr marL="60325" algn="ctr">
              <a:lnSpc>
                <a:spcPct val="100000"/>
              </a:lnSpc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ДО 2030 ГОДА</a:t>
            </a:r>
          </a:p>
          <a:p>
            <a:pPr marL="12700" marR="38735">
              <a:lnSpc>
                <a:spcPct val="101099"/>
              </a:lnSpc>
              <a:spcBef>
                <a:spcPts val="1700"/>
              </a:spcBef>
            </a:pPr>
            <a:r>
              <a:rPr sz="1450" spc="150" dirty="0">
                <a:solidFill>
                  <a:srgbClr val="252525"/>
                </a:solidFill>
                <a:latin typeface="Tahoma"/>
                <a:cs typeface="Tahoma"/>
              </a:rPr>
              <a:t>распоряжение</a:t>
            </a:r>
            <a:r>
              <a:rPr sz="1450" spc="-6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05" dirty="0">
                <a:solidFill>
                  <a:srgbClr val="252525"/>
                </a:solidFill>
                <a:latin typeface="Tahoma"/>
                <a:cs typeface="Tahoma"/>
              </a:rPr>
              <a:t>Правительства </a:t>
            </a:r>
            <a:r>
              <a:rPr sz="1450" spc="160" dirty="0">
                <a:solidFill>
                  <a:srgbClr val="252525"/>
                </a:solidFill>
                <a:latin typeface="Tahoma"/>
                <a:cs typeface="Tahoma"/>
              </a:rPr>
              <a:t>Российской</a:t>
            </a:r>
            <a:r>
              <a:rPr sz="1450" spc="-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50" dirty="0">
                <a:solidFill>
                  <a:srgbClr val="252525"/>
                </a:solidFill>
                <a:latin typeface="Tahoma"/>
                <a:cs typeface="Tahoma"/>
              </a:rPr>
              <a:t>Федерации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50" spc="75" dirty="0">
                <a:solidFill>
                  <a:srgbClr val="252525"/>
                </a:solidFill>
                <a:latin typeface="Tahoma"/>
                <a:cs typeface="Tahoma"/>
              </a:rPr>
              <a:t>от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125" dirty="0">
                <a:solidFill>
                  <a:srgbClr val="252525"/>
                </a:solidFill>
                <a:latin typeface="Tahoma"/>
                <a:cs typeface="Tahoma"/>
              </a:rPr>
              <a:t>31</a:t>
            </a:r>
            <a:r>
              <a:rPr sz="1450" spc="-7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14" dirty="0">
                <a:solidFill>
                  <a:srgbClr val="252525"/>
                </a:solidFill>
                <a:latin typeface="Tahoma"/>
                <a:cs typeface="Tahoma"/>
              </a:rPr>
              <a:t>марта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252525"/>
                </a:solidFill>
                <a:latin typeface="Tahoma"/>
                <a:cs typeface="Tahoma"/>
              </a:rPr>
              <a:t>2022</a:t>
            </a:r>
            <a:r>
              <a:rPr sz="1450" spc="-7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20" dirty="0">
                <a:solidFill>
                  <a:srgbClr val="252525"/>
                </a:solidFill>
                <a:latin typeface="Tahoma"/>
                <a:cs typeface="Tahoma"/>
              </a:rPr>
              <a:t>г.</a:t>
            </a:r>
            <a:r>
              <a:rPr sz="1450" spc="-7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14" dirty="0">
                <a:solidFill>
                  <a:srgbClr val="252525"/>
                </a:solidFill>
                <a:latin typeface="Tahoma"/>
                <a:cs typeface="Tahoma"/>
              </a:rPr>
              <a:t>№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80" dirty="0">
                <a:solidFill>
                  <a:srgbClr val="252525"/>
                </a:solidFill>
                <a:latin typeface="Tahoma"/>
                <a:cs typeface="Tahoma"/>
              </a:rPr>
              <a:t>678-</a:t>
            </a:r>
            <a:r>
              <a:rPr sz="1450" spc="155" dirty="0">
                <a:solidFill>
                  <a:srgbClr val="252525"/>
                </a:solidFill>
                <a:latin typeface="Tahoma"/>
                <a:cs typeface="Tahoma"/>
              </a:rPr>
              <a:t>р</a:t>
            </a:r>
            <a:endParaRPr sz="1450" dirty="0">
              <a:latin typeface="Tahoma"/>
              <a:cs typeface="Tahoma"/>
            </a:endParaRPr>
          </a:p>
        </p:txBody>
      </p:sp>
      <p:sp useBgFill="1">
        <p:nvSpPr>
          <p:cNvPr id="11" name="object 11"/>
          <p:cNvSpPr txBox="1"/>
          <p:nvPr/>
        </p:nvSpPr>
        <p:spPr>
          <a:xfrm>
            <a:off x="7771548" y="4001084"/>
            <a:ext cx="4420452" cy="17998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9180" marR="762000" algn="ctr">
              <a:lnSpc>
                <a:spcPct val="100299"/>
              </a:lnSpc>
              <a:spcBef>
                <a:spcPts val="95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ФЕДЕРАЛЬНЫЕ 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ОСНОВНЫЕ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59180" marR="762000" algn="ctr">
              <a:lnSpc>
                <a:spcPct val="100299"/>
              </a:lnSpc>
              <a:spcBef>
                <a:spcPts val="95"/>
              </a:spcBef>
            </a:pP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ОБЩЕОБРАЗОВАТЕЛЬН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ЫЕ 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2000"/>
              </a:lnSpc>
              <a:spcBef>
                <a:spcPts val="1714"/>
              </a:spcBef>
            </a:pPr>
            <a:r>
              <a:rPr sz="1450" spc="140" dirty="0">
                <a:solidFill>
                  <a:srgbClr val="252525"/>
                </a:solidFill>
                <a:latin typeface="Tahoma"/>
                <a:cs typeface="Tahoma"/>
              </a:rPr>
              <a:t>приказы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65" dirty="0">
                <a:solidFill>
                  <a:srgbClr val="252525"/>
                </a:solidFill>
                <a:latin typeface="Tahoma"/>
                <a:cs typeface="Tahoma"/>
              </a:rPr>
              <a:t>Минпросвещения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60" dirty="0">
                <a:solidFill>
                  <a:srgbClr val="252525"/>
                </a:solidFill>
                <a:latin typeface="Tahoma"/>
                <a:cs typeface="Tahoma"/>
              </a:rPr>
              <a:t>России </a:t>
            </a:r>
            <a:r>
              <a:rPr sz="1450" spc="114" dirty="0">
                <a:solidFill>
                  <a:srgbClr val="252525"/>
                </a:solidFill>
                <a:latin typeface="Tahoma"/>
                <a:cs typeface="Tahoma"/>
              </a:rPr>
              <a:t>начальное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55" dirty="0">
                <a:solidFill>
                  <a:srgbClr val="252525"/>
                </a:solidFill>
                <a:latin typeface="Tahoma"/>
                <a:cs typeface="Tahoma"/>
              </a:rPr>
              <a:t>общее</a:t>
            </a:r>
            <a:r>
              <a:rPr sz="1450" spc="-7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–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75" dirty="0">
                <a:solidFill>
                  <a:srgbClr val="252525"/>
                </a:solidFill>
                <a:latin typeface="Tahoma"/>
                <a:cs typeface="Tahoma"/>
              </a:rPr>
              <a:t>от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70" dirty="0">
                <a:solidFill>
                  <a:srgbClr val="252525"/>
                </a:solidFill>
                <a:latin typeface="Tahoma"/>
                <a:cs typeface="Tahoma"/>
              </a:rPr>
              <a:t>18 </a:t>
            </a:r>
            <a:r>
              <a:rPr sz="1450" spc="140" dirty="0">
                <a:solidFill>
                  <a:srgbClr val="252525"/>
                </a:solidFill>
                <a:latin typeface="Tahoma"/>
                <a:cs typeface="Tahoma"/>
              </a:rPr>
              <a:t>мая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252525"/>
                </a:solidFill>
                <a:latin typeface="Tahoma"/>
                <a:cs typeface="Tahoma"/>
              </a:rPr>
              <a:t>2023</a:t>
            </a:r>
            <a:r>
              <a:rPr sz="1450" spc="-7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20" dirty="0">
                <a:solidFill>
                  <a:srgbClr val="252525"/>
                </a:solidFill>
                <a:latin typeface="Tahoma"/>
                <a:cs typeface="Tahoma"/>
              </a:rPr>
              <a:t>г.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14" dirty="0">
                <a:solidFill>
                  <a:srgbClr val="252525"/>
                </a:solidFill>
                <a:latin typeface="Tahoma"/>
                <a:cs typeface="Tahoma"/>
              </a:rPr>
              <a:t>№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25" dirty="0">
                <a:solidFill>
                  <a:srgbClr val="252525"/>
                </a:solidFill>
                <a:latin typeface="Tahoma"/>
                <a:cs typeface="Tahoma"/>
              </a:rPr>
              <a:t>372 </a:t>
            </a:r>
            <a:r>
              <a:rPr sz="1450" spc="140" dirty="0">
                <a:solidFill>
                  <a:srgbClr val="252525"/>
                </a:solidFill>
                <a:latin typeface="Tahoma"/>
                <a:cs typeface="Tahoma"/>
              </a:rPr>
              <a:t>основное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55" dirty="0">
                <a:solidFill>
                  <a:srgbClr val="252525"/>
                </a:solidFill>
                <a:latin typeface="Tahoma"/>
                <a:cs typeface="Tahoma"/>
              </a:rPr>
              <a:t>общее</a:t>
            </a:r>
            <a:r>
              <a:rPr sz="1450" spc="-7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–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75" dirty="0">
                <a:solidFill>
                  <a:srgbClr val="252525"/>
                </a:solidFill>
                <a:latin typeface="Tahoma"/>
                <a:cs typeface="Tahoma"/>
              </a:rPr>
              <a:t>от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70" dirty="0">
                <a:solidFill>
                  <a:srgbClr val="252525"/>
                </a:solidFill>
                <a:latin typeface="Tahoma"/>
                <a:cs typeface="Tahoma"/>
              </a:rPr>
              <a:t>18 </a:t>
            </a:r>
            <a:r>
              <a:rPr sz="1450" spc="140" dirty="0">
                <a:solidFill>
                  <a:srgbClr val="252525"/>
                </a:solidFill>
                <a:latin typeface="Tahoma"/>
                <a:cs typeface="Tahoma"/>
              </a:rPr>
              <a:t>мая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252525"/>
                </a:solidFill>
                <a:latin typeface="Tahoma"/>
                <a:cs typeface="Tahoma"/>
              </a:rPr>
              <a:t>2023</a:t>
            </a:r>
            <a:r>
              <a:rPr sz="1450" spc="-7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20" dirty="0">
                <a:solidFill>
                  <a:srgbClr val="252525"/>
                </a:solidFill>
                <a:latin typeface="Tahoma"/>
                <a:cs typeface="Tahoma"/>
              </a:rPr>
              <a:t>г.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14" dirty="0">
                <a:solidFill>
                  <a:srgbClr val="252525"/>
                </a:solidFill>
                <a:latin typeface="Tahoma"/>
                <a:cs typeface="Tahoma"/>
              </a:rPr>
              <a:t>№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252525"/>
                </a:solidFill>
                <a:latin typeface="Tahoma"/>
                <a:cs typeface="Tahoma"/>
              </a:rPr>
              <a:t>370 </a:t>
            </a:r>
            <a:r>
              <a:rPr sz="1450" spc="150" dirty="0">
                <a:solidFill>
                  <a:srgbClr val="252525"/>
                </a:solidFill>
                <a:latin typeface="Tahoma"/>
                <a:cs typeface="Tahoma"/>
              </a:rPr>
              <a:t>среднее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55" dirty="0">
                <a:solidFill>
                  <a:srgbClr val="252525"/>
                </a:solidFill>
                <a:latin typeface="Tahoma"/>
                <a:cs typeface="Tahoma"/>
              </a:rPr>
              <a:t>общее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–</a:t>
            </a:r>
            <a:r>
              <a:rPr sz="1450" spc="-8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75" dirty="0">
                <a:solidFill>
                  <a:srgbClr val="252525"/>
                </a:solidFill>
                <a:latin typeface="Tahoma"/>
                <a:cs typeface="Tahoma"/>
              </a:rPr>
              <a:t>от</a:t>
            </a:r>
            <a:r>
              <a:rPr sz="1450" spc="-8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70" dirty="0">
                <a:solidFill>
                  <a:srgbClr val="252525"/>
                </a:solidFill>
                <a:latin typeface="Tahoma"/>
                <a:cs typeface="Tahoma"/>
              </a:rPr>
              <a:t>18 </a:t>
            </a:r>
            <a:r>
              <a:rPr sz="1450" spc="140" dirty="0">
                <a:solidFill>
                  <a:srgbClr val="252525"/>
                </a:solidFill>
                <a:latin typeface="Tahoma"/>
                <a:cs typeface="Tahoma"/>
              </a:rPr>
              <a:t>мая</a:t>
            </a:r>
            <a:r>
              <a:rPr sz="1450" spc="-8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252525"/>
                </a:solidFill>
                <a:latin typeface="Tahoma"/>
                <a:cs typeface="Tahoma"/>
              </a:rPr>
              <a:t>2023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20" dirty="0">
                <a:solidFill>
                  <a:srgbClr val="252525"/>
                </a:solidFill>
                <a:latin typeface="Tahoma"/>
                <a:cs typeface="Tahoma"/>
              </a:rPr>
              <a:t>г.</a:t>
            </a:r>
            <a:r>
              <a:rPr sz="1450" spc="-8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114" dirty="0">
                <a:solidFill>
                  <a:srgbClr val="252525"/>
                </a:solidFill>
                <a:latin typeface="Tahoma"/>
                <a:cs typeface="Tahoma"/>
              </a:rPr>
              <a:t>№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25" dirty="0">
                <a:solidFill>
                  <a:srgbClr val="252525"/>
                </a:solidFill>
                <a:latin typeface="Tahoma"/>
                <a:cs typeface="Tahoma"/>
              </a:rPr>
              <a:t>371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70248" y="3966146"/>
            <a:ext cx="19050" cy="1812289"/>
          </a:xfrm>
          <a:custGeom>
            <a:avLst/>
            <a:gdLst/>
            <a:ahLst/>
            <a:cxnLst/>
            <a:rect l="l" t="t" r="r" b="b"/>
            <a:pathLst>
              <a:path w="19050" h="1812289">
                <a:moveTo>
                  <a:pt x="19050" y="1811921"/>
                </a:moveTo>
                <a:lnTo>
                  <a:pt x="0" y="1811921"/>
                </a:lnTo>
                <a:lnTo>
                  <a:pt x="0" y="0"/>
                </a:lnTo>
                <a:lnTo>
                  <a:pt x="19050" y="0"/>
                </a:lnTo>
                <a:lnTo>
                  <a:pt x="19050" y="1811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585888" y="3966146"/>
            <a:ext cx="19050" cy="1812289"/>
          </a:xfrm>
          <a:custGeom>
            <a:avLst/>
            <a:gdLst/>
            <a:ahLst/>
            <a:cxnLst/>
            <a:rect l="l" t="t" r="r" b="b"/>
            <a:pathLst>
              <a:path w="19050" h="1812289">
                <a:moveTo>
                  <a:pt x="19050" y="1811921"/>
                </a:moveTo>
                <a:lnTo>
                  <a:pt x="0" y="1811921"/>
                </a:lnTo>
                <a:lnTo>
                  <a:pt x="0" y="0"/>
                </a:lnTo>
                <a:lnTo>
                  <a:pt x="19050" y="0"/>
                </a:lnTo>
                <a:lnTo>
                  <a:pt x="19050" y="1811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 useBgFill="1">
        <p:nvSpPr>
          <p:cNvPr id="14" name="object 14"/>
          <p:cNvSpPr txBox="1"/>
          <p:nvPr/>
        </p:nvSpPr>
        <p:spPr>
          <a:xfrm>
            <a:off x="304801" y="1602486"/>
            <a:ext cx="1981200" cy="19280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71145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 ДЕКАБРЯ 2012 Г</a:t>
            </a:r>
            <a:r>
              <a:rPr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71145">
              <a:lnSpc>
                <a:spcPct val="100000"/>
              </a:lnSpc>
              <a:spcBef>
                <a:spcPts val="95"/>
              </a:spcBef>
            </a:pPr>
            <a:r>
              <a:rPr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273-ФЗ</a:t>
            </a:r>
          </a:p>
          <a:p>
            <a:pPr marL="12700" marR="5080">
              <a:lnSpc>
                <a:spcPct val="100000"/>
              </a:lnSpc>
              <a:spcBef>
                <a:spcPts val="1400"/>
              </a:spcBef>
            </a:pPr>
            <a:r>
              <a:rPr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«»</a:t>
            </a:r>
            <a: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ОБРАЗОВАНИИ В РОССИЙСКОЙ ФЕДЕРАЦИИ»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58000" y="1606042"/>
            <a:ext cx="2590800" cy="221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355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9 НОЯБРЯ 2022 Г. № 809</a:t>
            </a:r>
          </a:p>
          <a:p>
            <a:pPr marL="12700" marR="63500">
              <a:lnSpc>
                <a:spcPct val="100000"/>
              </a:lnSpc>
              <a:spcBef>
                <a:spcPts val="440"/>
              </a:spcBef>
            </a:pPr>
            <a:r>
              <a:rPr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«ОБ УТВЕРЖДЕНИИ ОСНОВ ГОСУДАРСТВЕННОЙ ПОЛИТИКИ В УКРЕПЛЕНИИ ТРАДИЦИОННЫХ РОССИЙСКИХ ДУХОВНО- НРАВСТВЕННЫХ ЦЕННОСТЕЙ»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57400" y="1600263"/>
            <a:ext cx="2603601" cy="129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447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14 ИЮЛЯ 2022 Г.</a:t>
            </a:r>
          </a:p>
          <a:p>
            <a:pPr marL="12700">
              <a:lnSpc>
                <a:spcPts val="1910"/>
              </a:lnSpc>
            </a:pPr>
            <a:r>
              <a:rPr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№ 261-ФЗ</a:t>
            </a:r>
          </a:p>
          <a:p>
            <a:pPr marL="12700" marR="5080">
              <a:lnSpc>
                <a:spcPct val="100000"/>
              </a:lnSpc>
              <a:spcBef>
                <a:spcPts val="1400"/>
              </a:spcBef>
            </a:pPr>
            <a:r>
              <a:rPr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«О РОССИЙСКОМ ДВИЖЕНИИ ДЕТЕЙ И МОЛОДЕЖИ»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86000" y="685800"/>
            <a:ext cx="815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030A0"/>
                </a:solidFill>
                <a:latin typeface="Trebuchet MS"/>
                <a:cs typeface="Trebuchet MS"/>
              </a:rPr>
              <a:t>КОНСТИТУЦИЯ РОССИЙСКОЙ ФЕДЕРАЦИИ</a:t>
            </a:r>
          </a:p>
        </p:txBody>
      </p:sp>
      <p:sp>
        <p:nvSpPr>
          <p:cNvPr id="18" name="object 18"/>
          <p:cNvSpPr/>
          <p:nvPr/>
        </p:nvSpPr>
        <p:spPr>
          <a:xfrm>
            <a:off x="9630156" y="1584960"/>
            <a:ext cx="2327275" cy="2022475"/>
          </a:xfrm>
          <a:custGeom>
            <a:avLst/>
            <a:gdLst/>
            <a:ahLst/>
            <a:cxnLst/>
            <a:rect l="l" t="t" r="r" b="b"/>
            <a:pathLst>
              <a:path w="2327275" h="2022475">
                <a:moveTo>
                  <a:pt x="2220468" y="2022348"/>
                </a:moveTo>
                <a:lnTo>
                  <a:pt x="106679" y="2022348"/>
                </a:lnTo>
                <a:lnTo>
                  <a:pt x="65009" y="2013896"/>
                </a:lnTo>
                <a:lnTo>
                  <a:pt x="31037" y="1990996"/>
                </a:lnTo>
                <a:lnTo>
                  <a:pt x="8215" y="1957102"/>
                </a:lnTo>
                <a:lnTo>
                  <a:pt x="0" y="1915667"/>
                </a:lnTo>
                <a:lnTo>
                  <a:pt x="0" y="106679"/>
                </a:lnTo>
                <a:lnTo>
                  <a:pt x="8215" y="65452"/>
                </a:lnTo>
                <a:lnTo>
                  <a:pt x="31037" y="31627"/>
                </a:lnTo>
                <a:lnTo>
                  <a:pt x="65009" y="8658"/>
                </a:lnTo>
                <a:lnTo>
                  <a:pt x="106679" y="0"/>
                </a:lnTo>
                <a:lnTo>
                  <a:pt x="2220468" y="0"/>
                </a:lnTo>
                <a:lnTo>
                  <a:pt x="2262180" y="8658"/>
                </a:lnTo>
                <a:lnTo>
                  <a:pt x="2296167" y="31627"/>
                </a:lnTo>
                <a:lnTo>
                  <a:pt x="2318974" y="65452"/>
                </a:lnTo>
                <a:lnTo>
                  <a:pt x="2327148" y="106679"/>
                </a:lnTo>
                <a:lnTo>
                  <a:pt x="2327148" y="1915667"/>
                </a:lnTo>
                <a:lnTo>
                  <a:pt x="2318974" y="1957102"/>
                </a:lnTo>
                <a:lnTo>
                  <a:pt x="2296167" y="1990996"/>
                </a:lnTo>
                <a:lnTo>
                  <a:pt x="2262180" y="2013896"/>
                </a:lnTo>
                <a:lnTo>
                  <a:pt x="2220468" y="2022348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4724400" y="1590662"/>
            <a:ext cx="2209799" cy="21307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2 ИЮЛЯ 2021 Г. № 400</a:t>
            </a:r>
          </a:p>
          <a:p>
            <a:pPr marL="12700" marR="387985">
              <a:lnSpc>
                <a:spcPct val="100000"/>
              </a:lnSpc>
              <a:spcBef>
                <a:spcPts val="1400"/>
              </a:spcBef>
            </a:pPr>
            <a:r>
              <a:rPr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«О</a:t>
            </a:r>
            <a:r>
              <a:rPr sz="1400" spc="-3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8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sz="1400" spc="12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НАЦИОНАЛЬНОЙ </a:t>
            </a:r>
            <a:r>
              <a:rPr sz="1400" spc="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sz="1400" spc="114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sz="1400" spc="95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ФЕДЕРАЦИИ»</a:t>
            </a:r>
            <a:endParaRPr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5133" y="1621612"/>
            <a:ext cx="17145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B0F0"/>
                </a:solidFill>
                <a:latin typeface="Trebuchet MS"/>
                <a:cs typeface="Trebuchet MS"/>
              </a:rPr>
              <a:t>НАЦИОНАЛЬНЫЙ ПРОЕКТ</a:t>
            </a: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B0F0"/>
                </a:solidFill>
                <a:latin typeface="Trebuchet MS"/>
                <a:cs typeface="Trebuchet MS"/>
              </a:rPr>
              <a:t>«ОБРАЗОВАНИЕ»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785133" y="2353132"/>
            <a:ext cx="2102067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B0F0"/>
                </a:solidFill>
                <a:latin typeface="Trebuchet MS"/>
                <a:cs typeface="Trebuchet MS"/>
              </a:rPr>
              <a:t>ФП «ПАТРИОТИЧЕСКОЕ ВОСПИТАНИЕ ГРАЖДАН РОССИЙСКОЙ ФЕДЕРАЦИИ»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3915" y="5747657"/>
            <a:ext cx="1788085" cy="111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16380"/>
          </a:xfrm>
          <a:custGeom>
            <a:avLst/>
            <a:gdLst/>
            <a:ahLst/>
            <a:cxnLst/>
            <a:rect l="l" t="t" r="r" b="b"/>
            <a:pathLst>
              <a:path w="12192000" h="1516380">
                <a:moveTo>
                  <a:pt x="0" y="0"/>
                </a:moveTo>
                <a:lnTo>
                  <a:pt x="12192000" y="0"/>
                </a:lnTo>
                <a:lnTo>
                  <a:pt x="12192000" y="1516379"/>
                </a:lnTo>
                <a:lnTo>
                  <a:pt x="0" y="151637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387737" y="535577"/>
            <a:ext cx="53470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3845" indent="-8890" algn="r">
              <a:lnSpc>
                <a:spcPct val="100000"/>
              </a:lnSpc>
              <a:spcBef>
                <a:spcPts val="95"/>
              </a:spcBef>
              <a:buSzPct val="82142"/>
              <a:tabLst>
                <a:tab pos="276860" algn="l"/>
              </a:tabLst>
            </a:pP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0114" y="613954"/>
            <a:ext cx="75372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Дети являются важнейшим приоритетом государственной политики России.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Государство создает условия, способствующие всестороннему духовному, нравственному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интеллектуальному и физическому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развитию детей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воспитанию в них патриотизма, гражданственности и уважения к старшим</a:t>
            </a:r>
          </a:p>
          <a:p>
            <a:pPr algn="just"/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7916" y="5693422"/>
            <a:ext cx="1511939" cy="9388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35931" y="4219304"/>
            <a:ext cx="527739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статья 67.1 "Конституции Российской Федерации"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(принята всенародным голосованием 12.12.1993 с изменениями, одобренными в ходе общероссийского голосования 01.07.2020 и  04.10.2022 г)</a:t>
            </a:r>
          </a:p>
          <a:p>
            <a:endParaRPr lang="ru-RU" b="1" dirty="0"/>
          </a:p>
        </p:txBody>
      </p:sp>
      <p:pic>
        <p:nvPicPr>
          <p:cNvPr id="9" name="Рисунок 8" descr="2023-11-22_13-23-44.png"/>
          <p:cNvPicPr>
            <a:picLocks noChangeAspect="1"/>
          </p:cNvPicPr>
          <p:nvPr/>
        </p:nvPicPr>
        <p:blipFill>
          <a:blip r:embed="rId3" cstate="print"/>
          <a:srcRect t="3089" r="1718"/>
          <a:stretch>
            <a:fillRect/>
          </a:stretch>
        </p:blipFill>
        <p:spPr>
          <a:xfrm>
            <a:off x="520882" y="509451"/>
            <a:ext cx="3332661" cy="54646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62148" y="274320"/>
            <a:ext cx="11025052" cy="5851843"/>
          </a:xfrm>
          <a:noFill/>
        </p:spPr>
        <p:txBody>
          <a:bodyPr>
            <a:normAutofit fontScale="70000" lnSpcReduction="20000"/>
          </a:bodyPr>
          <a:lstStyle/>
          <a:p>
            <a:pPr marL="3532504" marR="5080" algn="just">
              <a:lnSpc>
                <a:spcPct val="100000"/>
              </a:lnSpc>
              <a:spcBef>
                <a:spcPts val="105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32504" marR="508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/>
              <a:t> </a:t>
            </a:r>
            <a:r>
              <a:rPr lang="ru-RU" b="1" dirty="0" smtClean="0"/>
              <a:t>Воспитание</a:t>
            </a:r>
            <a:r>
              <a:rPr lang="ru-RU" dirty="0" smtClean="0"/>
              <a:t> - деятельность, направленная на развитие личности, формирование у обучающихся трудолюбия, ответственного отношения к труду и его результатам, </a:t>
            </a:r>
            <a:r>
              <a:rPr lang="ru-RU" i="1" dirty="0" smtClean="0"/>
              <a:t>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</a:t>
            </a:r>
            <a:r>
              <a:rPr lang="ru-RU" dirty="0" smtClean="0"/>
              <a:t>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</a:t>
            </a:r>
            <a:r>
              <a:rPr lang="ru-RU" i="1" dirty="0" smtClean="0"/>
              <a:t>взаимного уважения, </a:t>
            </a:r>
            <a:r>
              <a:rPr lang="ru-RU" i="1" u="sng" dirty="0" smtClean="0"/>
              <a:t>бережного отношения к культурному наследию и традициям многонационального народа Российской Федерации</a:t>
            </a:r>
            <a:r>
              <a:rPr lang="ru-RU" dirty="0" smtClean="0"/>
              <a:t>, природе и окружающей среде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274435" marR="5715" indent="-1320800" algn="r">
              <a:lnSpc>
                <a:spcPct val="10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Пункт 2 статьи 2 </a:t>
            </a:r>
            <a:r>
              <a:rPr lang="ru-RU" sz="2000" b="1" spc="55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Федеральный</a:t>
            </a:r>
            <a:r>
              <a:rPr lang="ru-RU" sz="2000" b="1" spc="5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ru-RU" sz="2000" b="1" spc="10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000" b="1" spc="10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2000" b="1" spc="10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декабря</a:t>
            </a:r>
            <a:r>
              <a:rPr lang="ru-RU" sz="2000" b="1" spc="10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45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sz="2000" b="1" spc="15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000" b="1" spc="5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b="1" spc="-80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273-</a:t>
            </a:r>
            <a:r>
              <a:rPr lang="ru-RU" sz="2000" b="1" spc="45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ФЗ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0480" algn="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«ОБ</a:t>
            </a:r>
            <a:r>
              <a:rPr lang="ru-RU" sz="2000" b="1" spc="-5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90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ОБРАЗОВАНИИ</a:t>
            </a:r>
            <a:r>
              <a:rPr lang="ru-RU" sz="2000" b="1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85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spc="-5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75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ru-RU" sz="2000" b="1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smtClean="0">
                <a:solidFill>
                  <a:srgbClr val="1B3181"/>
                </a:solidFill>
                <a:latin typeface="Times New Roman" pitchFamily="18" charset="0"/>
                <a:cs typeface="Times New Roman" pitchFamily="18" charset="0"/>
              </a:rPr>
              <a:t>ФЕДЕРАЦИИ»</a:t>
            </a:r>
          </a:p>
          <a:p>
            <a:pPr marL="30480" algn="r">
              <a:lnSpc>
                <a:spcPct val="100000"/>
              </a:lnSpc>
              <a:buNone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        (с </a:t>
            </a:r>
            <a:r>
              <a:rPr lang="ru-RU" sz="2300" i="1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. в соответствии с  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Федеральным закон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ом  от 4 августа 2023 г. N 479-ФЗ)</a:t>
            </a:r>
            <a:endParaRPr lang="ru-RU" sz="2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7916" y="5693422"/>
            <a:ext cx="1511939" cy="938865"/>
          </a:xfrm>
          <a:prstGeom prst="rect">
            <a:avLst/>
          </a:prstGeom>
        </p:spPr>
      </p:pic>
      <p:pic>
        <p:nvPicPr>
          <p:cNvPr id="7" name="Рисунок 6" descr="2023-11-22_13-03-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948" y="431074"/>
            <a:ext cx="3618411" cy="39972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3509" y="5421085"/>
            <a:ext cx="9966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07645" algn="just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Воспитание обучающихся осуществляется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 включаемых в образовательную программу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рабочей программы воспитания и календарного плана воспитательной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разрабатываемых и утверждаемых образовательными организациями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817"/>
            <a:ext cx="10515600" cy="5617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 средней школы № 13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705394"/>
            <a:ext cx="10148454" cy="602791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7916" y="5693422"/>
            <a:ext cx="1511939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80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924" y="274638"/>
            <a:ext cx="9627476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содержания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 и образования, реализуемого в средней школе № 13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55100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   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Ключевая 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идея: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образовательных запросов представителей всех этносов и  подготовка детей к жизни в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мультикультурном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социуме, создание условий для формирования на всех уровнях образования личности, обладающей качествами, отраженными в определении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современного национального воспитательного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идеала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Приоритетной задачей Российской Федерации в сфере воспитания детей является 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 в условиях современного общества, готовой к мирному созиданию и защите Родины.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440874"/>
            <a:ext cx="3429000" cy="15517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Знаниевый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15543" y="1440874"/>
            <a:ext cx="3280227" cy="15414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Отношенческий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62474" y="1440875"/>
            <a:ext cx="3280227" cy="15414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16582" y="3117273"/>
            <a:ext cx="364589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1401"/>
            <a:ext cx="1511939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0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5280" y="807720"/>
            <a:ext cx="11582400" cy="5318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Основополагающий принцип мультикультурной школы: «от родной культуры к культуре народов совместного проживания, а затем к мировой культуре». </a:t>
            </a:r>
            <a:endParaRPr lang="ru-RU" dirty="0"/>
          </a:p>
        </p:txBody>
      </p:sp>
      <p:pic>
        <p:nvPicPr>
          <p:cNvPr id="4" name="Рисунок 3" descr="IMG-05d77e06e3265bc108f55c9960ade38b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3720" y="3360420"/>
            <a:ext cx="4693920" cy="3143250"/>
          </a:xfrm>
          <a:prstGeom prst="rect">
            <a:avLst/>
          </a:prstGeom>
        </p:spPr>
      </p:pic>
      <p:pic>
        <p:nvPicPr>
          <p:cNvPr id="5" name="Рисунок 4" descr="IMG-00492d8ccc053c27814b80369ebd0cd6-V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60" y="2571327"/>
            <a:ext cx="4587240" cy="318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Структурные элементы содержания мультикультурного воспитания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6754" y="1018902"/>
          <a:ext cx="11874136" cy="5577841"/>
        </p:xfrm>
        <a:graphic>
          <a:graphicData uri="http://schemas.openxmlformats.org/drawingml/2006/table">
            <a:tbl>
              <a:tblPr/>
              <a:tblGrid>
                <a:gridCol w="2947754"/>
                <a:gridCol w="3166106"/>
                <a:gridCol w="3006062"/>
                <a:gridCol w="2754214"/>
              </a:tblGrid>
              <a:tr h="6270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этнокультурный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национально-территориальный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общероссийский (национальный)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мировой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8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обеспечивает возможность идентификации в качестве представителя конкретной этноязыковой 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этноконфессиональной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обеспечивает  возможность идентификации в качестве представителя национально-территориального сообщества конкретного субъекта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Российской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обеспечивает  возможность идентификации в качестве представителя российской гражданской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обеспечивает включенность в глобальные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цивилизационные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процессы и возможность идентификации в качестве равноправного члена международного сообщества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1676361613_gas-kvas-com-p-kostyumi-narodov-rossii-detskie-risun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58" y="3971108"/>
            <a:ext cx="1841862" cy="2485471"/>
          </a:xfrm>
          <a:prstGeom prst="rect">
            <a:avLst/>
          </a:prstGeom>
        </p:spPr>
      </p:pic>
      <p:pic>
        <p:nvPicPr>
          <p:cNvPr id="7" name="Рисунок 6" descr="komplekt_mini_plakatov_vyrubnykh_kostyumy_narodov_rossii_10_vidov_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3863" y="4023361"/>
            <a:ext cx="2364377" cy="2442753"/>
          </a:xfrm>
          <a:prstGeom prst="rect">
            <a:avLst/>
          </a:prstGeom>
        </p:spPr>
      </p:pic>
      <p:pic>
        <p:nvPicPr>
          <p:cNvPr id="8" name="Рисунок 7" descr="Razvivayushchie-kartochki-dlya-razvitiya-rechi-i-rasshireniya-slovarnogo-zapasa-malyshey1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5810" y="4127863"/>
            <a:ext cx="2276203" cy="2364377"/>
          </a:xfrm>
          <a:prstGeom prst="rect">
            <a:avLst/>
          </a:prstGeom>
        </p:spPr>
      </p:pic>
      <p:pic>
        <p:nvPicPr>
          <p:cNvPr id="9" name="Рисунок 8" descr="1645463647_20-klublady-ru-p-obraz-foto-khorovoda-v-natsionalnikh-kosty-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0216" y="3879668"/>
            <a:ext cx="2534196" cy="256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</TotalTime>
  <Words>1493</Words>
  <Application>Microsoft Office PowerPoint</Application>
  <PresentationFormat>Произвольный</PresentationFormat>
  <Paragraphs>179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Духовно-нравственное развитие, воспитание и социализация в поликультурной среде     «Модель мультикультурного воспитания» в реализации   Рабочей программы воспитания    </vt:lpstr>
      <vt:lpstr>Слайд 2</vt:lpstr>
      <vt:lpstr>Нормативные документы в области воспитания</vt:lpstr>
      <vt:lpstr>Слайд 4</vt:lpstr>
      <vt:lpstr>Слайд 5</vt:lpstr>
      <vt:lpstr>Модель мультикультурного воспитания средней школы № 13</vt:lpstr>
      <vt:lpstr>Компоненты содержания мультикультурного воспитания и образования, реализуемого в средней школе № 13</vt:lpstr>
      <vt:lpstr>Слайд 8</vt:lpstr>
      <vt:lpstr>Структурные элементы содержания мультикультурного воспитания </vt:lpstr>
      <vt:lpstr>Модель мультикультурного  воспитания в реализации Рабочей программы воспитания   в соответствии с ФОП</vt:lpstr>
      <vt:lpstr>Направления мультикультурного воспитания, реализуемые в средней школе №13 </vt:lpstr>
      <vt:lpstr>Реализация Модели мультикультурного воспитания</vt:lpstr>
      <vt:lpstr>Реализация Модели мультикультурного воспитания  </vt:lpstr>
      <vt:lpstr>Реализация Модели мультикультурного воспитания </vt:lpstr>
      <vt:lpstr>Реализация Модели мультикультурного воспитания </vt:lpstr>
      <vt:lpstr>Реализация Модели мультикультурного воспитания (уровень основного общего и среднего общего образования)</vt:lpstr>
      <vt:lpstr>Психолого-педагогического сопровождение </vt:lpstr>
      <vt:lpstr>Психолого-педагогического сопровождение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модели мультикультурного воспитания в средней школе № 13 г. Ярославля</dc:title>
  <dc:creator>Пользователь</dc:creator>
  <cp:lastModifiedBy>2PK</cp:lastModifiedBy>
  <cp:revision>64</cp:revision>
  <dcterms:created xsi:type="dcterms:W3CDTF">2020-06-18T06:16:00Z</dcterms:created>
  <dcterms:modified xsi:type="dcterms:W3CDTF">2023-11-23T08:31:42Z</dcterms:modified>
</cp:coreProperties>
</file>