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6" r:id="rId13"/>
    <p:sldId id="266" r:id="rId14"/>
    <p:sldId id="267" r:id="rId15"/>
    <p:sldId id="269" r:id="rId16"/>
    <p:sldId id="274" r:id="rId17"/>
    <p:sldId id="275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РОЛЬ КЛАССНОГО РУКОВОДИТЕЛЯ В СОЦИАЛИЗАЦИИ И ВОСПИТАНИИ УЧАЩИХСЯ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Прохоров Анатолий Николаевич, МОУ СШ № 3 г</a:t>
            </a:r>
            <a:r>
              <a:rPr lang="ru-RU" dirty="0"/>
              <a:t>.</a:t>
            </a:r>
            <a:r>
              <a:rPr lang="ru-RU" dirty="0" smtClean="0"/>
              <a:t> Тутаева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2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Диагностическая работа(5-8 класс</a:t>
            </a:r>
            <a:r>
              <a:rPr lang="ru-RU" sz="4000" dirty="0" smtClean="0"/>
              <a:t>).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Создание с помощью имеющихся методик психологического портрета учащихся и класса.</a:t>
            </a:r>
          </a:p>
          <a:p>
            <a:pPr algn="just"/>
            <a:r>
              <a:rPr lang="ru-RU" sz="3200" dirty="0" smtClean="0"/>
              <a:t>Выявление «проблемных зон» класса.</a:t>
            </a:r>
          </a:p>
          <a:p>
            <a:pPr algn="just"/>
            <a:r>
              <a:rPr lang="ru-RU" sz="3200" dirty="0" smtClean="0"/>
              <a:t>Своевременное выявление изменений в классе.</a:t>
            </a:r>
          </a:p>
          <a:p>
            <a:pPr algn="just"/>
            <a:r>
              <a:rPr lang="ru-RU" sz="3200" dirty="0" smtClean="0"/>
              <a:t>По результатам диагностики строю работу с классом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8899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ОСНОВНЫЕ НАПРАВЛЕНИЯ</a:t>
            </a:r>
            <a:br>
              <a:rPr lang="ru-RU" sz="3600" dirty="0"/>
            </a:br>
            <a:r>
              <a:rPr lang="ru-RU" sz="3600" dirty="0"/>
              <a:t>РАБОТЫ </a:t>
            </a:r>
            <a:r>
              <a:rPr lang="ru-RU" sz="3600" dirty="0" smtClean="0"/>
              <a:t>ПСИХОЛОГА - классного руководителя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Clr>
                <a:srgbClr val="A9A57C"/>
              </a:buClr>
            </a:pPr>
            <a:r>
              <a:rPr lang="ru-RU" sz="3200" dirty="0">
                <a:solidFill>
                  <a:srgbClr val="2F2B20"/>
                </a:solidFill>
              </a:rPr>
              <a:t>ТРЕВОЖНОСТЬ (СИТУАТИВНАЯ, ЛИЧНОСТНАЯ</a:t>
            </a:r>
            <a:r>
              <a:rPr lang="ru-RU" sz="3200" dirty="0" smtClean="0">
                <a:solidFill>
                  <a:srgbClr val="2F2B20"/>
                </a:solidFill>
              </a:rPr>
              <a:t>).</a:t>
            </a:r>
            <a:endParaRPr lang="ru-RU" sz="3200" dirty="0">
              <a:solidFill>
                <a:srgbClr val="2F2B20"/>
              </a:solidFill>
            </a:endParaRPr>
          </a:p>
          <a:p>
            <a:pPr lvl="0" algn="ctr">
              <a:buClr>
                <a:srgbClr val="A9A57C"/>
              </a:buClr>
            </a:pPr>
            <a:r>
              <a:rPr lang="ru-RU" sz="3200" dirty="0">
                <a:solidFill>
                  <a:srgbClr val="2F2B20"/>
                </a:solidFill>
              </a:rPr>
              <a:t>ПРОЯВЛЕНИЕ РАЗЛИЧНЫХ ВИДОВ </a:t>
            </a:r>
            <a:r>
              <a:rPr lang="ru-RU" sz="3200" dirty="0" smtClean="0">
                <a:solidFill>
                  <a:srgbClr val="2F2B20"/>
                </a:solidFill>
              </a:rPr>
              <a:t>АГРЕССИИ, БУЛЛИНГА.</a:t>
            </a:r>
            <a:endParaRPr lang="ru-RU" sz="3200" dirty="0">
              <a:solidFill>
                <a:srgbClr val="2F2B20"/>
              </a:solidFill>
            </a:endParaRPr>
          </a:p>
          <a:p>
            <a:pPr lvl="0" algn="ctr">
              <a:buClr>
                <a:srgbClr val="A9A57C"/>
              </a:buClr>
            </a:pPr>
            <a:r>
              <a:rPr lang="ru-RU" sz="3200" dirty="0">
                <a:solidFill>
                  <a:srgbClr val="2F2B20"/>
                </a:solidFill>
              </a:rPr>
              <a:t>НИЗКАЯ МОТИВАЦИЯ К </a:t>
            </a:r>
            <a:r>
              <a:rPr lang="ru-RU" sz="3200" dirty="0" smtClean="0">
                <a:solidFill>
                  <a:srgbClr val="2F2B20"/>
                </a:solidFill>
              </a:rPr>
              <a:t>ОБУЧЕНИЮ.</a:t>
            </a:r>
            <a:endParaRPr lang="ru-RU" sz="3200" dirty="0">
              <a:solidFill>
                <a:srgbClr val="2F2B2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53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КОММУНИКАТИВНАЯ </a:t>
            </a:r>
            <a:r>
              <a:rPr lang="ru-RU" dirty="0" smtClean="0"/>
              <a:t>КУЛЬТУРА.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ru-RU" sz="2400" dirty="0" smtClean="0">
                <a:latin typeface="Times New Roman"/>
                <a:ea typeface="Calibri"/>
              </a:rPr>
              <a:t> </a:t>
            </a:r>
            <a:r>
              <a:rPr lang="ru-RU" sz="3600" dirty="0">
                <a:latin typeface="Times New Roman"/>
                <a:ea typeface="Calibri"/>
              </a:rPr>
              <a:t>совокупность коммуникативных способностей </a:t>
            </a:r>
            <a:r>
              <a:rPr lang="ru-RU" sz="3600" dirty="0" smtClean="0">
                <a:latin typeface="Times New Roman"/>
                <a:ea typeface="Calibri"/>
              </a:rPr>
              <a:t>классного руководителя, </a:t>
            </a:r>
            <a:r>
              <a:rPr lang="ru-RU" sz="3600" dirty="0">
                <a:latin typeface="Times New Roman"/>
                <a:ea typeface="Calibri"/>
              </a:rPr>
              <a:t>которые проявляются в его общении </a:t>
            </a:r>
            <a:r>
              <a:rPr lang="ru-RU" sz="3600" dirty="0" smtClean="0">
                <a:latin typeface="Times New Roman"/>
                <a:ea typeface="Calibri"/>
              </a:rPr>
              <a:t>с учащимися, родителями, педагогами </a:t>
            </a:r>
            <a:r>
              <a:rPr lang="ru-RU" sz="3600" dirty="0">
                <a:latin typeface="Times New Roman"/>
                <a:ea typeface="Calibri"/>
              </a:rPr>
              <a:t>и позволяют добиваться </a:t>
            </a:r>
            <a:r>
              <a:rPr lang="ru-RU" sz="3200" dirty="0" smtClean="0">
                <a:latin typeface="Times New Roman"/>
                <a:ea typeface="Calibri"/>
              </a:rPr>
              <a:t>поставленных</a:t>
            </a:r>
            <a:r>
              <a:rPr lang="ru-RU" sz="3600" dirty="0" smtClean="0">
                <a:latin typeface="Times New Roman"/>
                <a:ea typeface="Calibri"/>
              </a:rPr>
              <a:t> целей.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221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Проблема лидерства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/>
              <a:t>Наличие нескольких учащихся с лидерскими задатками.</a:t>
            </a:r>
          </a:p>
          <a:p>
            <a:pPr algn="just"/>
            <a:r>
              <a:rPr lang="ru-RU" sz="2400" dirty="0" smtClean="0"/>
              <a:t>Взаимодействие классного руководителя с данными учениками (беседы, мнение о классе, советы о взаимодействии в коллективе).</a:t>
            </a:r>
          </a:p>
          <a:p>
            <a:pPr algn="just"/>
            <a:r>
              <a:rPr lang="ru-RU" sz="2400" dirty="0" smtClean="0"/>
              <a:t>Привлечение активных учащихся к общешкольным мероприятиям</a:t>
            </a:r>
          </a:p>
          <a:p>
            <a:pPr algn="just"/>
            <a:r>
              <a:rPr lang="ru-RU" sz="2400" dirty="0" smtClean="0"/>
              <a:t>Самостоятельный выбор учащимися тех, кто может проявить себя в организации школьных и неформальных мероприятий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46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Конфликтные ситуации   и их    разрешение.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С помощью классного руководителя.</a:t>
            </a:r>
          </a:p>
          <a:p>
            <a:pPr algn="just"/>
            <a:r>
              <a:rPr lang="ru-RU" sz="3200" dirty="0" smtClean="0"/>
              <a:t>Социально-психологической службой школы.</a:t>
            </a:r>
          </a:p>
          <a:p>
            <a:pPr algn="just"/>
            <a:r>
              <a:rPr lang="ru-RU" sz="3200" dirty="0" smtClean="0"/>
              <a:t>С привлечением родителей.</a:t>
            </a:r>
          </a:p>
          <a:p>
            <a:pPr algn="just"/>
            <a:r>
              <a:rPr lang="ru-RU" sz="3200" dirty="0" smtClean="0"/>
              <a:t>С помощью учителей предметников.</a:t>
            </a:r>
          </a:p>
          <a:p>
            <a:pPr algn="just"/>
            <a:r>
              <a:rPr lang="ru-RU" sz="3200" dirty="0" smtClean="0"/>
              <a:t>Самостоятельно детьми.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950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i\Desktop\20220413_1158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3111502"/>
            <a:ext cx="4953200" cy="37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C:\Users\ti\Desktop\20210409_0935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92696"/>
            <a:ext cx="441649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ti\Desktop\20230207_1307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31940" y="137082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i\Desktop\20210516_1018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11789" cy="30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i\Desktop\20210410_181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501008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4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ПСИХОЛОГИЧЕСКАЯ 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ru-RU" sz="3200" dirty="0">
                <a:latin typeface="Times New Roman"/>
                <a:ea typeface="Calibri"/>
              </a:rPr>
              <a:t>Школьная среда является важным аспектом жизни детей и подростков, где они проводят значительную часть своего времени. В этом контексте психологическая поддержка играет ключевую роль в создании здоровой и безопасной образовательной среды, а также в предотвращении тревожности, агрессии, стресса и проблем поведения учащихся. </a:t>
            </a:r>
            <a:r>
              <a:rPr lang="ru-RU" sz="2400" dirty="0">
                <a:latin typeface="Times New Roman"/>
                <a:ea typeface="Calibri"/>
              </a:rPr>
              <a:t>	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C:\Users\ti\Desktop\20211014_0951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980" y="3645024"/>
            <a:ext cx="3897083" cy="29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:\Users\ti\Desktop\20210928_082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267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ru-RU" dirty="0" smtClean="0"/>
              <a:t> </a:t>
            </a:r>
            <a:r>
              <a:rPr lang="ru-RU" sz="2800" dirty="0" smtClean="0"/>
              <a:t>Роль </a:t>
            </a:r>
            <a:r>
              <a:rPr lang="ru-RU" sz="2800" dirty="0"/>
              <a:t>классного руководителя в социализации и воспитании по-прежнему велика. Если классному руководителю удаётся стать наставником, </a:t>
            </a:r>
            <a:r>
              <a:rPr lang="ru-RU" sz="2800" dirty="0" smtClean="0"/>
              <a:t>помощником, </a:t>
            </a:r>
            <a:r>
              <a:rPr lang="ru-RU" sz="2800" dirty="0"/>
              <a:t>то дети ему доверяют. Как не старайся спланировать, предусмотреть, предугадать, каждый день может показать что-то новое в жизни класса. К этому надо быть готовым.</a:t>
            </a:r>
          </a:p>
        </p:txBody>
      </p:sp>
    </p:spTree>
    <p:extLst>
      <p:ext uri="{BB962C8B-B14F-4D97-AF65-F5344CB8AC3E}">
        <p14:creationId xmlns:p14="http://schemas.microsoft.com/office/powerpoint/2010/main" val="15378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/>
              <a:t>Особенности класса:</a:t>
            </a:r>
            <a:br>
              <a:rPr lang="ru-RU" sz="4800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В 2020 году я стал классным руководителем 5 «г» класса. </a:t>
            </a:r>
            <a:endParaRPr lang="ru-RU" sz="3600" b="1" dirty="0" smtClean="0"/>
          </a:p>
          <a:p>
            <a:pPr algn="just"/>
            <a:r>
              <a:rPr lang="ru-RU" dirty="0" smtClean="0"/>
              <a:t>Большое количество многодетных семей</a:t>
            </a:r>
          </a:p>
          <a:p>
            <a:pPr algn="just"/>
            <a:r>
              <a:rPr lang="ru-RU" dirty="0" smtClean="0"/>
              <a:t>Разный уровень интеллектуального развития учащихся</a:t>
            </a:r>
          </a:p>
          <a:p>
            <a:pPr algn="just"/>
            <a:r>
              <a:rPr lang="ru-RU" dirty="0" smtClean="0"/>
              <a:t>Низкий уровень «</a:t>
            </a:r>
            <a:r>
              <a:rPr lang="ru-RU" dirty="0" err="1" smtClean="0"/>
              <a:t>включённости</a:t>
            </a:r>
            <a:r>
              <a:rPr lang="ru-RU" dirty="0" smtClean="0"/>
              <a:t>» в мероприятия класса, школы.</a:t>
            </a:r>
          </a:p>
          <a:p>
            <a:pPr algn="just"/>
            <a:r>
              <a:rPr lang="ru-RU" dirty="0" smtClean="0"/>
              <a:t>Проявление элементов агрессии, высокий уровень тревожности, низкая учебная мотивация.</a:t>
            </a:r>
          </a:p>
          <a:p>
            <a:pPr algn="just"/>
            <a:r>
              <a:rPr lang="ru-RU" dirty="0" smtClean="0"/>
              <a:t>Игнорирование родителями школьной жизни детей (отсутствие контроля за выполнением домашних заданий, неявки на родительские собрания и т.д.)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5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83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3200" dirty="0" smtClean="0"/>
              <a:t>создание </a:t>
            </a:r>
            <a:r>
              <a:rPr lang="ru-RU" sz="3200" dirty="0"/>
              <a:t>условий, способствующих развитию интеллектуальных, творческих, личностных качеств учащихся, их социализации и адаптации в обществе на основе принципов самоуправления.</a:t>
            </a:r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  <a:p>
            <a:pPr marL="114300" indent="0">
              <a:buNone/>
            </a:pPr>
            <a:endParaRPr lang="ru-RU" dirty="0" smtClean="0"/>
          </a:p>
          <a:p>
            <a:pPr marL="11430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51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Задачи</a:t>
            </a:r>
            <a:r>
              <a:rPr lang="ru-RU" sz="4400" dirty="0"/>
              <a:t> воспитательной </a:t>
            </a:r>
            <a:r>
              <a:rPr lang="ru-RU" sz="4400" dirty="0" smtClean="0"/>
              <a:t>работы.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0" algn="just">
              <a:buNone/>
            </a:pPr>
            <a:r>
              <a:rPr lang="ru-RU" dirty="0" smtClean="0"/>
              <a:t>1.Продолжить  </a:t>
            </a:r>
            <a:r>
              <a:rPr lang="ru-RU" dirty="0"/>
              <a:t>работу </a:t>
            </a:r>
            <a:r>
              <a:rPr lang="ru-RU" dirty="0" smtClean="0"/>
              <a:t>начальной школы </a:t>
            </a:r>
            <a:r>
              <a:rPr lang="ru-RU" dirty="0"/>
              <a:t>над сплочением коллектива и развитием самоуправления, а также привитие навыков дисциплины, аккуратности и прилежного отношения к учебе.</a:t>
            </a:r>
          </a:p>
          <a:p>
            <a:pPr marL="114300" indent="0" algn="just">
              <a:buNone/>
            </a:pPr>
            <a:r>
              <a:rPr lang="ru-RU" dirty="0"/>
              <a:t>2.Создание условий для самореализации школьника, воспитание в нем чувства взаимоуважения, взаимопомощи, ответственности.</a:t>
            </a:r>
          </a:p>
          <a:p>
            <a:pPr marL="114300" indent="0" algn="just">
              <a:buNone/>
            </a:pPr>
            <a:r>
              <a:rPr lang="ru-RU" dirty="0"/>
              <a:t>3.Организация активной жизнедеятельности обучающихся, вовлечение их в творческую работу через систему классных и общешкольных дел.</a:t>
            </a:r>
          </a:p>
          <a:p>
            <a:pPr marL="114300" indent="0" algn="just">
              <a:buNone/>
            </a:pPr>
            <a:r>
              <a:rPr lang="ru-RU" dirty="0"/>
              <a:t>4.Создание благоприятной для самочувствия и настроения детей эмоциональной атмосферы в классе, доброжелательного микроклимата, необходимого для общения.</a:t>
            </a:r>
          </a:p>
          <a:p>
            <a:pPr marL="114300" indent="0" algn="just">
              <a:buNone/>
            </a:pPr>
            <a:r>
              <a:rPr lang="ru-RU" dirty="0"/>
              <a:t>5.Формирование положительного отношения к учебе, знаниям, труду.</a:t>
            </a:r>
          </a:p>
          <a:p>
            <a:pPr marL="114300" indent="0" algn="just">
              <a:buNone/>
            </a:pPr>
            <a:r>
              <a:rPr lang="ru-RU" dirty="0"/>
              <a:t>6.Развитие интеллектуальных способностей.</a:t>
            </a:r>
          </a:p>
          <a:p>
            <a:pPr marL="114300" indent="0" algn="just">
              <a:buNone/>
            </a:pPr>
            <a:r>
              <a:rPr lang="ru-RU" dirty="0"/>
              <a:t>7.Воспитание гражданственности, чувства патриотизма, принадлежности к семье, школе, России.</a:t>
            </a:r>
          </a:p>
          <a:p>
            <a:pPr marL="114300" indent="0" algn="just">
              <a:buNone/>
            </a:pPr>
            <a:r>
              <a:rPr lang="ru-RU" dirty="0"/>
              <a:t>8.Создание условий для формирования здорового образа жизни, профилактика вредных привычек.</a:t>
            </a:r>
          </a:p>
          <a:p>
            <a:pPr marL="114300" indent="0" algn="just">
              <a:buNone/>
            </a:pPr>
            <a:r>
              <a:rPr lang="ru-RU" dirty="0"/>
              <a:t>9. Активное вовлечение родителей в образовательный процесс.</a:t>
            </a:r>
          </a:p>
          <a:p>
            <a:pPr marL="114300" indent="0" algn="just">
              <a:buNone/>
            </a:pPr>
            <a:r>
              <a:rPr lang="ru-RU" dirty="0"/>
              <a:t>10.Привлечение детей с ОВЗ и детей «группы повышенной </a:t>
            </a:r>
            <a:r>
              <a:rPr lang="ru-RU" dirty="0" err="1"/>
              <a:t>рискогенности</a:t>
            </a:r>
            <a:r>
              <a:rPr lang="ru-RU" dirty="0"/>
              <a:t>»(по результатам СПТ) к активной жизнедеятельности в классе, в школе.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2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РЕСУРСЫ.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Увеличение влияния родителей на детей.</a:t>
            </a:r>
          </a:p>
          <a:p>
            <a:pPr algn="just"/>
            <a:r>
              <a:rPr lang="ru-RU" dirty="0"/>
              <a:t>Убеждение детей и родителей не «плыть по течению», а развиваться и расширять свой кругозор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Максимальное вовлечение детей в дела класса и школы.</a:t>
            </a:r>
          </a:p>
          <a:p>
            <a:pPr algn="just"/>
            <a:r>
              <a:rPr lang="ru-RU" dirty="0" smtClean="0"/>
              <a:t>Внеурочная работа и дополнительное образование.</a:t>
            </a:r>
          </a:p>
          <a:p>
            <a:pPr algn="just"/>
            <a:r>
              <a:rPr lang="ru-RU" dirty="0" smtClean="0"/>
              <a:t>Развитие и сохранение положительного эмоционального настроя учащихся.</a:t>
            </a:r>
          </a:p>
          <a:p>
            <a:pPr algn="just"/>
            <a:r>
              <a:rPr lang="ru-RU" dirty="0" smtClean="0"/>
              <a:t>Поиск для каждого ребёнка возможности проявить себя в соответствии с его способностями (спортивные мероприятия, оформление класса)</a:t>
            </a:r>
          </a:p>
          <a:p>
            <a:pPr algn="just"/>
            <a:r>
              <a:rPr lang="ru-RU" dirty="0" smtClean="0"/>
              <a:t>Участие в благотворительных акциях.</a:t>
            </a:r>
          </a:p>
          <a:p>
            <a:pPr algn="just"/>
            <a:r>
              <a:rPr lang="ru-RU" dirty="0" smtClean="0"/>
              <a:t>Походы, поездки, экспедиции.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491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Партнёры 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Инспектора ПДН и ГИБДД</a:t>
            </a:r>
          </a:p>
          <a:p>
            <a:r>
              <a:rPr lang="ru-RU" sz="3200" dirty="0" smtClean="0"/>
              <a:t>МУ Центр «Стимул»</a:t>
            </a:r>
          </a:p>
          <a:p>
            <a:r>
              <a:rPr lang="ru-RU" sz="3200" dirty="0" smtClean="0"/>
              <a:t>Молодёжный центр «Галактика»</a:t>
            </a:r>
          </a:p>
          <a:p>
            <a:r>
              <a:rPr lang="ru-RU" sz="3200" dirty="0" smtClean="0"/>
              <a:t>Арт-пространство клуба «</a:t>
            </a:r>
            <a:r>
              <a:rPr lang="ru-RU" sz="3200" dirty="0" err="1" smtClean="0"/>
              <a:t>Тульма</a:t>
            </a:r>
            <a:r>
              <a:rPr lang="ru-RU" sz="3200" dirty="0" smtClean="0"/>
              <a:t>»</a:t>
            </a:r>
          </a:p>
          <a:p>
            <a:r>
              <a:rPr lang="ru-RU" sz="3200" dirty="0" smtClean="0"/>
              <a:t>Рыбинская епархия</a:t>
            </a:r>
          </a:p>
          <a:p>
            <a:r>
              <a:rPr lang="ru-RU" sz="3200" dirty="0" err="1" smtClean="0"/>
              <a:t>Тутаевский</a:t>
            </a:r>
            <a:r>
              <a:rPr lang="ru-RU" sz="3200" dirty="0" smtClean="0"/>
              <a:t> политехникум</a:t>
            </a:r>
          </a:p>
          <a:p>
            <a:r>
              <a:rPr lang="ru-RU" sz="3200" dirty="0" smtClean="0"/>
              <a:t>Центр социальной помощи</a:t>
            </a:r>
          </a:p>
          <a:p>
            <a:r>
              <a:rPr lang="ru-RU" sz="3200" dirty="0" smtClean="0"/>
              <a:t>Библиотека имени </a:t>
            </a:r>
            <a:r>
              <a:rPr lang="ru-RU" sz="3200" dirty="0" err="1" smtClean="0"/>
              <a:t>Н.Н.Носова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3370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ПОВЕДЕНИЯ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ru-RU" sz="2400" dirty="0" smtClean="0"/>
              <a:t>За основу была взята демократическая модель поведения классного руководителя.</a:t>
            </a:r>
          </a:p>
          <a:p>
            <a:pPr algn="just"/>
            <a:r>
              <a:rPr lang="ru-RU" sz="2400" dirty="0"/>
              <a:t>Инструкция в форме предложений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Д</a:t>
            </a:r>
            <a:r>
              <a:rPr lang="ru-RU" sz="2400" dirty="0" smtClean="0"/>
              <a:t>ружелюбный  </a:t>
            </a:r>
            <a:r>
              <a:rPr lang="ru-RU" sz="2400" dirty="0"/>
              <a:t>тон</a:t>
            </a:r>
            <a:r>
              <a:rPr lang="ru-RU" sz="2400" dirty="0" smtClean="0"/>
              <a:t>.</a:t>
            </a:r>
            <a:r>
              <a:rPr lang="ru-RU" sz="2400" dirty="0"/>
              <a:t> </a:t>
            </a:r>
          </a:p>
          <a:p>
            <a:pPr algn="just"/>
            <a:r>
              <a:rPr lang="ru-RU" sz="2400" dirty="0"/>
              <a:t>Похвала и порицание – с   советами.   </a:t>
            </a:r>
          </a:p>
          <a:p>
            <a:pPr algn="just"/>
            <a:r>
              <a:rPr lang="ru-RU" sz="2400" dirty="0"/>
              <a:t>Распоряжения и запреты с дискуссиями.</a:t>
            </a:r>
          </a:p>
          <a:p>
            <a:pPr algn="just"/>
            <a:r>
              <a:rPr lang="ru-RU" sz="2400" dirty="0"/>
              <a:t>Мероприятия планируются не заранее, а в группе</a:t>
            </a:r>
            <a:r>
              <a:rPr lang="ru-RU" sz="2400" dirty="0" smtClean="0"/>
              <a:t>.</a:t>
            </a:r>
            <a:endParaRPr lang="ru-RU" sz="2400" dirty="0"/>
          </a:p>
          <a:p>
            <a:pPr algn="just"/>
            <a:r>
              <a:rPr lang="ru-RU" sz="2400" dirty="0"/>
              <a:t>За реализацию  предложений	отвечают все.</a:t>
            </a:r>
          </a:p>
          <a:p>
            <a:pPr algn="just"/>
            <a:r>
              <a:rPr lang="ru-RU" sz="2400" dirty="0"/>
              <a:t>Все разделы работы не только предлагаются, но и </a:t>
            </a:r>
            <a:r>
              <a:rPr lang="ru-RU" sz="2400" dirty="0" smtClean="0"/>
              <a:t>обсуждаются.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26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9" descr="C:\Users\ti\Desktop\20221229_154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8548" y="2120854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ti\Desktop\20230211_103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03700" y="2097098"/>
            <a:ext cx="4898526" cy="367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5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1" descr="C:\Users\ti\Desktop\20210817_114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1772816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i\Desktop\20210427_12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3242" y="1796036"/>
            <a:ext cx="5430381" cy="407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97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119</TotalTime>
  <Words>657</Words>
  <Application>Microsoft Office PowerPoint</Application>
  <PresentationFormat>Экран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Соседство</vt:lpstr>
      <vt:lpstr>РОЛЬ КЛАССНОГО РУКОВОДИТЕЛЯ В СОЦИАЛИЗАЦИИ И ВОСПИТАНИИ УЧАЩИХСЯ</vt:lpstr>
      <vt:lpstr>Особенности класса: </vt:lpstr>
      <vt:lpstr>                        Цель:</vt:lpstr>
      <vt:lpstr>Задачи воспитательной работы. </vt:lpstr>
      <vt:lpstr>                РЕСУРСЫ.</vt:lpstr>
      <vt:lpstr>Партнёры класса</vt:lpstr>
      <vt:lpstr>МОДЕЛЬ ПОВЕДЕНИЯ</vt:lpstr>
      <vt:lpstr>Презентация PowerPoint</vt:lpstr>
      <vt:lpstr>Презентация PowerPoint</vt:lpstr>
      <vt:lpstr>Диагностическая работа(5-8 класс).</vt:lpstr>
      <vt:lpstr>ОСНОВНЫЕ НАПРАВЛЕНИЯ РАБОТЫ ПСИХОЛОГА - классного руководителя</vt:lpstr>
      <vt:lpstr>КОММУНИКАТИВНАЯ КУЛЬТУРА.</vt:lpstr>
      <vt:lpstr>          Проблема лидерства </vt:lpstr>
      <vt:lpstr>Конфликтные ситуации   и их    разрешение.</vt:lpstr>
      <vt:lpstr>Презентация PowerPoint</vt:lpstr>
      <vt:lpstr>Презентация PowerPoint</vt:lpstr>
      <vt:lpstr>ПСИХОЛОГИЧЕСКАЯ ПОДДЕРЖКА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КЛАССНОГО РУКОВОДИТЕЛЯ В СОЦИАЛИЗАЦИИ И ВОСПИТАНИИ УЧАЩИХСЯ</dc:title>
  <dc:creator>ti</dc:creator>
  <cp:lastModifiedBy>anp</cp:lastModifiedBy>
  <cp:revision>32</cp:revision>
  <dcterms:created xsi:type="dcterms:W3CDTF">2024-04-02T15:18:09Z</dcterms:created>
  <dcterms:modified xsi:type="dcterms:W3CDTF">2024-04-04T07:21:15Z</dcterms:modified>
</cp:coreProperties>
</file>