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8" r:id="rId5"/>
    <p:sldId id="298" r:id="rId6"/>
    <p:sldId id="258" r:id="rId7"/>
    <p:sldId id="270" r:id="rId8"/>
    <p:sldId id="299" r:id="rId9"/>
    <p:sldId id="316" r:id="rId10"/>
    <p:sldId id="317" r:id="rId11"/>
    <p:sldId id="318" r:id="rId12"/>
    <p:sldId id="330" r:id="rId13"/>
    <p:sldId id="331" r:id="rId14"/>
    <p:sldId id="332" r:id="rId15"/>
    <p:sldId id="305" r:id="rId16"/>
    <p:sldId id="333" r:id="rId17"/>
    <p:sldId id="337" r:id="rId18"/>
    <p:sldId id="335" r:id="rId19"/>
    <p:sldId id="336" r:id="rId20"/>
    <p:sldId id="262" r:id="rId21"/>
    <p:sldId id="293" r:id="rId22"/>
    <p:sldId id="321" r:id="rId23"/>
    <p:sldId id="320" r:id="rId24"/>
    <p:sldId id="322" r:id="rId25"/>
    <p:sldId id="323" r:id="rId26"/>
    <p:sldId id="324" r:id="rId27"/>
    <p:sldId id="326" r:id="rId28"/>
    <p:sldId id="328" r:id="rId29"/>
    <p:sldId id="327" r:id="rId30"/>
    <p:sldId id="329" r:id="rId31"/>
    <p:sldId id="31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>
        <p:scale>
          <a:sx n="91" d="100"/>
          <a:sy n="91" d="100"/>
        </p:scale>
        <p:origin x="-1176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04820D-8B0F-4C54-AB5F-35AFBF186A6E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66630C1-BE18-4197-8191-05E0EF15E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aldar.land.ru/pics/p06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365104"/>
            <a:ext cx="4896544" cy="144016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Педагог-психолог МУ Центр «Гармония» Автономова О.В.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Профилактика конфликтов </a:t>
            </a:r>
            <a:r>
              <a:rPr lang="ru-RU" dirty="0" smtClean="0"/>
              <a:t>в деятельности </a:t>
            </a:r>
            <a:r>
              <a:rPr lang="ru-RU" dirty="0" err="1" smtClean="0"/>
              <a:t>педагога.Методы</a:t>
            </a:r>
            <a:r>
              <a:rPr lang="ru-RU" dirty="0" smtClean="0"/>
              <a:t> самопомощи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asil\Downloads\img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asil\Downloads\7LkPOfnduc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Стиль конкуренции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/>
              <a:t>соперничества может использовать </a:t>
            </a:r>
            <a:r>
              <a:rPr lang="ru-RU" sz="2800" dirty="0"/>
              <a:t>педагог, обладающий сильной волей, достаточным </a:t>
            </a:r>
            <a:r>
              <a:rPr lang="ru-RU" sz="2800" dirty="0" smtClean="0"/>
              <a:t>авторитетом. </a:t>
            </a:r>
          </a:p>
          <a:p>
            <a:pPr>
              <a:buNone/>
            </a:pPr>
            <a:r>
              <a:rPr lang="ru-RU" sz="2800" dirty="0" smtClean="0"/>
              <a:t>Его </a:t>
            </a:r>
            <a:r>
              <a:rPr lang="ru-RU" sz="2800" dirty="0"/>
              <a:t>можно использовать, если:</a:t>
            </a:r>
          </a:p>
          <a:p>
            <a:r>
              <a:rPr lang="ru-RU" sz="2800" dirty="0" smtClean="0"/>
              <a:t>обладаете </a:t>
            </a:r>
            <a:r>
              <a:rPr lang="ru-RU" sz="2800" dirty="0"/>
              <a:t>достаточной властью и авторитетом, и представляется очевидным, что предлагаемое вами решение – наилучшее;</a:t>
            </a:r>
          </a:p>
          <a:p>
            <a:r>
              <a:rPr lang="ru-RU" sz="2800" dirty="0" smtClean="0"/>
              <a:t>чувствуете</a:t>
            </a:r>
            <a:r>
              <a:rPr lang="ru-RU" sz="2800" dirty="0"/>
              <a:t>, что у вас нет иного выбора и вам нечего терять;</a:t>
            </a:r>
          </a:p>
          <a:p>
            <a:r>
              <a:rPr lang="ru-RU" sz="2800" dirty="0" smtClean="0"/>
              <a:t>Однако </a:t>
            </a:r>
            <a:r>
              <a:rPr lang="ru-RU" sz="2800" dirty="0"/>
              <a:t>следует иметь в виду, что этот стиль, кроме чувства отчуждения, ничего больше не сможет вызвать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Стиль сотрудничества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/>
              <a:t>используется, если, отстаивая собственные интересы, вы вынуждены принимать во внимание нужды и желания другой стороны. </a:t>
            </a:r>
          </a:p>
          <a:p>
            <a:pPr>
              <a:buNone/>
            </a:pPr>
            <a:r>
              <a:rPr lang="ru-RU" sz="2800" dirty="0" smtClean="0"/>
              <a:t>Этот стиль наиболее труден, так как он требует более продолжительной работы. </a:t>
            </a:r>
          </a:p>
          <a:p>
            <a:pPr algn="r">
              <a:buNone/>
            </a:pPr>
            <a:r>
              <a:rPr lang="ru-RU" sz="2800" dirty="0" smtClean="0"/>
              <a:t>Цель его применения – разработка долгосрочного взаимовыгодного решения. Такой стиль требует умения объяснять свои желания, выслушивать друг друга, сдерживать свои эмоции.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Этот стиль можно использовать в следующих ситуациях:</a:t>
            </a:r>
          </a:p>
          <a:p>
            <a:r>
              <a:rPr lang="ru-RU" sz="2800" dirty="0" smtClean="0"/>
              <a:t>– необходимо найти общее решение, если каждый из подходов к проблеме важен и не допускает компромиссных решений;</a:t>
            </a:r>
          </a:p>
          <a:p>
            <a:r>
              <a:rPr lang="ru-RU" sz="2800" dirty="0" smtClean="0"/>
              <a:t>– у вас длительные, прочные и взаимозависимые отношения с другой стороной;</a:t>
            </a:r>
          </a:p>
          <a:p>
            <a:r>
              <a:rPr lang="ru-RU" sz="2800" dirty="0" smtClean="0"/>
              <a:t>– стороны способны выслушать друг друга и изложить суть своих интересов.</a:t>
            </a:r>
          </a:p>
          <a:p>
            <a:endParaRPr lang="ru-RU" dirty="0"/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86338"/>
            <a:ext cx="1457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algn="r">
              <a:buNone/>
            </a:pPr>
            <a:r>
              <a:rPr lang="ru-RU" sz="3200" dirty="0" smtClean="0"/>
              <a:t>Нужно помнить, что ни один из рассмотренных стилей разрешения конфликта не может быть выделен как самый лучший. Надо научиться эффективно использовать каждый из них и сознательно делать тот или иной выбор, учитывая конкретные обстоятельства.</a:t>
            </a:r>
          </a:p>
          <a:p>
            <a:pPr algn="r">
              <a:buNone/>
            </a:pP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Увеличить рисуно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03244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Стиль компромисса</a:t>
            </a:r>
          </a:p>
          <a:p>
            <a:pPr>
              <a:buNone/>
            </a:pPr>
            <a:r>
              <a:rPr lang="ru-RU" sz="2800" dirty="0" smtClean="0"/>
              <a:t>Стороны стремятся урегулировать разногласия при взаимных уступках .При использовании этого стиля акцент делается не на решении, которое удовлетворяет интересы обеих сторон, а на варианте, который можно выразить словами: «Мы не можем полностью выполнить свои желания, следовательно, необходимо прийти к решению, с которым каждый из нас мог бы согласиться».</a:t>
            </a:r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643446"/>
            <a:ext cx="1457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Такой подход к разрешению конфликта можно использовать в следующих ситуациях:</a:t>
            </a:r>
          </a:p>
          <a:p>
            <a:r>
              <a:rPr lang="ru-RU" sz="2800" dirty="0" smtClean="0"/>
              <a:t>– обе стороны имеют одинаково убедительные аргументы;</a:t>
            </a:r>
          </a:p>
          <a:p>
            <a:r>
              <a:rPr lang="ru-RU" sz="2800" dirty="0" smtClean="0"/>
              <a:t>– удовлетворение вашего желания имеет для вас не слишком большое значение;</a:t>
            </a:r>
          </a:p>
          <a:p>
            <a:r>
              <a:rPr lang="ru-RU" sz="2800" dirty="0" smtClean="0"/>
              <a:t>– вас может устроить временное решение, так как нет времени для выработки другого или же другие подходы к решению проблемы оказались неэффективными.</a:t>
            </a:r>
          </a:p>
          <a:p>
            <a:endParaRPr lang="ru-RU" dirty="0"/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86338"/>
            <a:ext cx="1457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Стиль уклонения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/>
              <a:t>реализуется обычно, когда затрагиваемая проблема не столь важна для вас, вы не отстаиваете свои права, не сотрудничаете.</a:t>
            </a:r>
          </a:p>
          <a:p>
            <a:pPr>
              <a:buNone/>
            </a:pPr>
            <a:r>
              <a:rPr lang="ru-RU" sz="2800" dirty="0" smtClean="0"/>
              <a:t>Стиль уклонения можно рекомендовать к применению в следующих ситуациях:</a:t>
            </a:r>
          </a:p>
          <a:p>
            <a:r>
              <a:rPr lang="ru-RU" sz="2800" dirty="0" smtClean="0"/>
              <a:t>– источник разногласий несуществен для вас по сравнению с другими более важными задачами, а потому вы считаете, что не стоит тратить на него силы;</a:t>
            </a:r>
          </a:p>
          <a:p>
            <a:r>
              <a:rPr lang="ru-RU" sz="2800" dirty="0" smtClean="0"/>
              <a:t>– знаете,  что  не  можете  или  даже  не  хотите решить вопрос в свою пользу;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229600" cy="6072208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– </a:t>
            </a:r>
            <a:r>
              <a:rPr lang="ru-RU" sz="3600" dirty="0" smtClean="0"/>
              <a:t>у вас мало власти для решения проблемы желательным для вас способом;</a:t>
            </a:r>
          </a:p>
          <a:p>
            <a:r>
              <a:rPr lang="ru-RU" sz="3600" dirty="0" smtClean="0"/>
              <a:t>– хотите выиграть время, чтобы изучить ситуацию и получить дополнительную информацию, прежде чем принять какое-либо решение;</a:t>
            </a:r>
          </a:p>
          <a:p>
            <a:r>
              <a:rPr lang="ru-RU" sz="3600" dirty="0" smtClean="0"/>
              <a:t>– пытаться решить проблему немедленно опасно, так как вскрытие и открытое обсуждение конфликта могут только ухудшить ситуацию;</a:t>
            </a:r>
          </a:p>
          <a:p>
            <a:r>
              <a:rPr lang="ru-RU" sz="3600" dirty="0" smtClean="0"/>
              <a:t>– у вас был трудный день, а решение этой проблемы может принести дополнительные неприятности.</a:t>
            </a:r>
          </a:p>
          <a:p>
            <a:pPr>
              <a:buNone/>
            </a:pPr>
            <a:r>
              <a:rPr lang="ru-RU" sz="3600" dirty="0" smtClean="0"/>
              <a:t>Не следует думать, что этот стиль является бегством от проблемы или уклонением от ответственности</a:t>
            </a:r>
            <a:r>
              <a:rPr lang="ru-RU" dirty="0" smtClean="0"/>
              <a:t>.</a:t>
            </a:r>
          </a:p>
        </p:txBody>
      </p:sp>
      <p:pic>
        <p:nvPicPr>
          <p:cNvPr id="6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675" y="4572008"/>
            <a:ext cx="1457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Особенности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педагогических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конфликтов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Вопросы </a:t>
            </a:r>
            <a:r>
              <a:rPr lang="ru-RU" b="1" dirty="0" smtClean="0">
                <a:solidFill>
                  <a:srgbClr val="7030A0"/>
                </a:solidFill>
              </a:rPr>
              <a:t>для </a:t>
            </a:r>
            <a:r>
              <a:rPr lang="ru-RU" b="1" dirty="0">
                <a:solidFill>
                  <a:srgbClr val="7030A0"/>
                </a:solidFill>
              </a:rPr>
              <a:t>анализа ситуации: 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/>
              <a:t>1. Что предшествовало возникновению ситуации?</a:t>
            </a:r>
          </a:p>
          <a:p>
            <a:pPr>
              <a:buNone/>
            </a:pPr>
            <a:r>
              <a:rPr lang="ru-RU" dirty="0"/>
              <a:t>2. Основные причины возникшего конфликта и его содержание.</a:t>
            </a:r>
          </a:p>
          <a:p>
            <a:pPr>
              <a:buNone/>
            </a:pPr>
            <a:r>
              <a:rPr lang="ru-RU" dirty="0"/>
              <a:t>3. Личностная позиция учителя в возникшей </a:t>
            </a:r>
            <a:r>
              <a:rPr lang="ru-RU" dirty="0" smtClean="0"/>
              <a:t>ситуации, реальные </a:t>
            </a:r>
            <a:r>
              <a:rPr lang="ru-RU" dirty="0"/>
              <a:t>цели учителя во взаимодействии с </a:t>
            </a:r>
            <a:r>
              <a:rPr lang="ru-RU" dirty="0" smtClean="0"/>
              <a:t>учеником.</a:t>
            </a:r>
            <a:endParaRPr lang="ru-RU" dirty="0"/>
          </a:p>
          <a:p>
            <a:pPr>
              <a:buNone/>
            </a:pPr>
            <a:r>
              <a:rPr lang="ru-RU" dirty="0"/>
              <a:t>4. Определите в ситуации момент, когда учитель мог бы предупредить ее переход в конфликт.</a:t>
            </a:r>
          </a:p>
          <a:p>
            <a:pPr>
              <a:buNone/>
            </a:pPr>
            <a:r>
              <a:rPr lang="ru-RU" dirty="0"/>
              <a:t>5. Что помешало учителю сделать </a:t>
            </a:r>
            <a:r>
              <a:rPr lang="ru-RU" dirty="0" smtClean="0"/>
              <a:t>это?</a:t>
            </a:r>
            <a:endParaRPr lang="ru-RU" dirty="0"/>
          </a:p>
          <a:p>
            <a:pPr>
              <a:buNone/>
            </a:pPr>
            <a:r>
              <a:rPr lang="ru-RU" dirty="0"/>
              <a:t>6. Какие приемы воздействия мог бы использовать учитель в ситуации и как он их использовал?</a:t>
            </a:r>
          </a:p>
          <a:p>
            <a:pPr>
              <a:buNone/>
            </a:pPr>
            <a:r>
              <a:rPr lang="ru-RU" dirty="0"/>
              <a:t>7. Смысл конфликта для каждого из его участников.</a:t>
            </a:r>
          </a:p>
          <a:p>
            <a:pPr>
              <a:buNone/>
            </a:pPr>
            <a:r>
              <a:rPr lang="ru-RU" dirty="0"/>
              <a:t>8. Варианты отношений с учеником после конфликта.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sz="3400" dirty="0" smtClean="0"/>
              <a:t>Подсказка первая. "Два возбужденных человека не в состоянии прийти к согласию" (Дейл Карнеги).</a:t>
            </a:r>
          </a:p>
          <a:p>
            <a:r>
              <a:rPr lang="ru-RU" sz="3400" dirty="0" smtClean="0"/>
              <a:t>Подсказка вторая. "Задержите реакцию!"</a:t>
            </a:r>
          </a:p>
          <a:p>
            <a:r>
              <a:rPr lang="ru-RU" sz="3400" dirty="0" smtClean="0"/>
              <a:t>Подсказка третья. "Переведи реакцию!"</a:t>
            </a:r>
          </a:p>
          <a:p>
            <a:r>
              <a:rPr lang="ru-RU" sz="3400" dirty="0" smtClean="0"/>
              <a:t>Подсказка четвертая. "Будь рационализатором!"</a:t>
            </a:r>
          </a:p>
          <a:p>
            <a:r>
              <a:rPr lang="ru-RU" sz="3400" dirty="0" smtClean="0"/>
              <a:t>Подсказка пятая. "Будь парадоксальным!"</a:t>
            </a:r>
          </a:p>
          <a:p>
            <a:endParaRPr lang="ru-RU" dirty="0"/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357694"/>
            <a:ext cx="14573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Восприятие противоположной стороны в конфликтной ситуации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143000"/>
          <a:ext cx="71628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/>
                <a:gridCol w="3581400"/>
              </a:tblGrid>
              <a:tr h="2324100">
                <a:tc>
                  <a:txBody>
                    <a:bodyPr/>
                    <a:lstStyle/>
                    <a:p>
                      <a:pPr lvl="1" algn="l"/>
                      <a:r>
                        <a:rPr lang="ru-RU" sz="4000" b="1" dirty="0" smtClean="0">
                          <a:latin typeface="Comic Sans MS" pitchFamily="66" charset="0"/>
                          <a:cs typeface="Times New Roman" pitchFamily="18" charset="0"/>
                        </a:rPr>
                        <a:t>1. </a:t>
                      </a:r>
                      <a:endParaRPr lang="ru-RU" sz="40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4000" b="1" dirty="0" smtClean="0">
                          <a:latin typeface="Comic Sans MS" pitchFamily="66" charset="0"/>
                          <a:cs typeface="Times New Roman" pitchFamily="18" charset="0"/>
                        </a:rPr>
                        <a:t>2.</a:t>
                      </a:r>
                      <a:endParaRPr lang="ru-RU" sz="40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100">
                <a:tc>
                  <a:txBody>
                    <a:bodyPr/>
                    <a:lstStyle/>
                    <a:p>
                      <a:pPr lvl="1" algn="l"/>
                      <a:r>
                        <a:rPr lang="ru-RU" sz="4000" b="1" dirty="0" smtClean="0">
                          <a:latin typeface="Comic Sans MS" pitchFamily="66" charset="0"/>
                          <a:cs typeface="Times New Roman" pitchFamily="18" charset="0"/>
                        </a:rPr>
                        <a:t>3. </a:t>
                      </a:r>
                      <a:endParaRPr lang="ru-RU" sz="40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4000" b="1" dirty="0" smtClean="0">
                          <a:latin typeface="Comic Sans MS" pitchFamily="66" charset="0"/>
                          <a:cs typeface="Times New Roman" pitchFamily="18" charset="0"/>
                        </a:rPr>
                        <a:t>4.</a:t>
                      </a:r>
                      <a:endParaRPr lang="ru-RU" sz="4000" b="1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81" name="TextBox 5"/>
          <p:cNvSpPr txBox="1">
            <a:spLocks noChangeArrowheads="1"/>
          </p:cNvSpPr>
          <p:nvPr/>
        </p:nvSpPr>
        <p:spPr bwMode="auto">
          <a:xfrm>
            <a:off x="1143000" y="20574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5 положительных черт </a:t>
            </a:r>
          </a:p>
        </p:txBody>
      </p:sp>
      <p:sp>
        <p:nvSpPr>
          <p:cNvPr id="7182" name="TextBox 7"/>
          <p:cNvSpPr txBox="1">
            <a:spLocks noChangeArrowheads="1"/>
          </p:cNvSpPr>
          <p:nvPr/>
        </p:nvSpPr>
        <p:spPr bwMode="auto">
          <a:xfrm>
            <a:off x="1143000" y="43434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5 отрицательных черт </a:t>
            </a:r>
          </a:p>
        </p:txBody>
      </p:sp>
      <p:sp>
        <p:nvSpPr>
          <p:cNvPr id="7183" name="TextBox 8"/>
          <p:cNvSpPr txBox="1">
            <a:spLocks noChangeArrowheads="1"/>
          </p:cNvSpPr>
          <p:nvPr/>
        </p:nvSpPr>
        <p:spPr bwMode="auto">
          <a:xfrm>
            <a:off x="4648200" y="1828800"/>
            <a:ext cx="327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Черты из квадрата 3 – на позитив.</a:t>
            </a:r>
          </a:p>
        </p:txBody>
      </p:sp>
      <p:sp>
        <p:nvSpPr>
          <p:cNvPr id="7184" name="TextBox 10"/>
          <p:cNvSpPr txBox="1">
            <a:spLocks noChangeArrowheads="1"/>
          </p:cNvSpPr>
          <p:nvPr/>
        </p:nvSpPr>
        <p:spPr bwMode="auto">
          <a:xfrm>
            <a:off x="4648200" y="4114800"/>
            <a:ext cx="327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Черты из квадрата 1 – на негатив.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Какой я в общении?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vasil\Downloads\IMG_20240404_094311_5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247356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В общении я….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vasil\Downloads\IMG_20240404_094421_9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6021288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C00000"/>
                </a:solidFill>
              </a:rPr>
              <a:t>В общении я точно не…..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vasil\Downloads\IMG_20240404_094421_9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6192688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C00000"/>
                </a:solidFill>
              </a:rPr>
              <a:t>Тараканы в голове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vasil\Downloads\1712563635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7056784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177380" cy="5047379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Пример Круга по профилактике конфликтов</a:t>
            </a:r>
            <a:br>
              <a:rPr lang="ru-RU" sz="24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I раунд личных историй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Ведущий просит каждого из участников по очереди поделиться историей из своей жизни (история о том, как вам удалось помириться после ссоры, драки? Кто помог вам в этом?) </a:t>
            </a:r>
            <a:br>
              <a:rPr lang="ru-RU" sz="2000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II раунд. Обсуждение ситуации, проблем, интересов и намерений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 Происходят ли подобные ссоры в классе и почему? </a:t>
            </a:r>
            <a:br>
              <a:rPr lang="ru-RU" sz="2000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III раунд. Обсуждение вариантов решения заявленной ситуации, возможно и других проблем, выявленных в ходе встречи.</a:t>
            </a:r>
            <a:br>
              <a:rPr lang="ru-RU" sz="20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Как сделать так, чтобы в классе всем было комфортно и безопасно?</a:t>
            </a:r>
            <a:br>
              <a:rPr lang="ru-RU" sz="2000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IV раунд. Принятие участниками ответственности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Что каждый сделает для этого? </a:t>
            </a:r>
            <a:br>
              <a:rPr lang="ru-RU" sz="2000" dirty="0" smtClean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Закрытие Круга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 Свои эмоции.</a:t>
            </a:r>
            <a:br>
              <a:rPr lang="ru-RU" sz="2000" dirty="0" smtClean="0">
                <a:solidFill>
                  <a:schemeClr val="tx1"/>
                </a:solidFill>
                <a:latin typeface="+mj-lt"/>
              </a:rPr>
            </a:b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472518" cy="62151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7000" dirty="0" smtClean="0"/>
              <a:t>Профессиональная </a:t>
            </a:r>
            <a:r>
              <a:rPr lang="ru-RU" sz="7000" dirty="0"/>
              <a:t>ответственность учителя за педагогически правильное разрешение </a:t>
            </a:r>
            <a:r>
              <a:rPr lang="ru-RU" sz="7000" dirty="0" smtClean="0"/>
              <a:t>ситуации.</a:t>
            </a:r>
            <a:endParaRPr lang="ru-RU" sz="7000" dirty="0"/>
          </a:p>
          <a:p>
            <a:pPr>
              <a:buNone/>
            </a:pPr>
            <a:r>
              <a:rPr lang="ru-RU" sz="7000" dirty="0"/>
              <a:t>– Участники конфликтов имеют различный социальный статус </a:t>
            </a:r>
            <a:r>
              <a:rPr lang="ru-RU" sz="7000" dirty="0" smtClean="0"/>
              <a:t>чем </a:t>
            </a:r>
            <a:r>
              <a:rPr lang="ru-RU" sz="7000" dirty="0"/>
              <a:t>и определяется их разное поведение в конфликте.</a:t>
            </a:r>
          </a:p>
          <a:p>
            <a:pPr>
              <a:buNone/>
            </a:pPr>
            <a:r>
              <a:rPr lang="ru-RU" sz="7000" dirty="0"/>
              <a:t>– Разница возраста и жизненного опыта участников разводит их позиции в конфликте, порождает разную степень ответственности за ошибки при их разрешении.</a:t>
            </a:r>
          </a:p>
          <a:p>
            <a:pPr>
              <a:buNone/>
            </a:pPr>
            <a:r>
              <a:rPr lang="ru-RU" sz="7000" dirty="0"/>
              <a:t>– Различное понимание событий и их причин участниками (конфликт «глазами учителя» и «глазами ученика» видится по-разному), поэтому учителю не всегда легко понять глубину переживаний ученика, а ученику – справиться со своими эмоциями, подчинить их разуму</a:t>
            </a:r>
            <a:r>
              <a:rPr lang="ru-RU" sz="7000" dirty="0" smtClean="0"/>
              <a:t>.</a:t>
            </a:r>
            <a:endParaRPr lang="ru-RU" sz="7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Профилактика выгорания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vasil\Downloads\17125636175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264696" cy="5653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551975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 за внимание!!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65722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Присутствие других учеников при конфликте делает их из свидетелей участниками, а конфликт приобретает воспитательный смысл и для них; об этом всегда приходится помнить учителю.</a:t>
            </a:r>
          </a:p>
          <a:p>
            <a:r>
              <a:rPr lang="ru-RU" sz="2800" dirty="0" smtClean="0"/>
              <a:t> Профессиональная позиция учителя в конфликте обязывает его взять на себя инициативу в его разрешении и на первое место суметь поставить интересы ученика как формирующейся личности.</a:t>
            </a:r>
          </a:p>
          <a:p>
            <a:r>
              <a:rPr lang="ru-RU" sz="2800" dirty="0" smtClean="0"/>
              <a:t> Всякая ошибка учителя при </a:t>
            </a:r>
          </a:p>
          <a:p>
            <a:pPr>
              <a:buNone/>
            </a:pPr>
            <a:r>
              <a:rPr lang="ru-RU" sz="2800" dirty="0" smtClean="0"/>
              <a:t>разрешении конфликта порождает</a:t>
            </a:r>
          </a:p>
          <a:p>
            <a:pPr>
              <a:buNone/>
            </a:pPr>
            <a:r>
              <a:rPr lang="ru-RU" sz="2800" dirty="0" smtClean="0"/>
              <a:t> новые ситуации в которые </a:t>
            </a:r>
          </a:p>
          <a:p>
            <a:pPr>
              <a:buNone/>
            </a:pPr>
            <a:r>
              <a:rPr lang="ru-RU" sz="2800" dirty="0" smtClean="0"/>
              <a:t>включаются другие ученики.</a:t>
            </a:r>
          </a:p>
        </p:txBody>
      </p:sp>
      <p:pic>
        <p:nvPicPr>
          <p:cNvPr id="4" name="Содержимое 3" descr="x_9e6c55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318" y="4214818"/>
            <a:ext cx="2355368" cy="26431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Причины конфликтов.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472518" cy="650083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Отсутствие </a:t>
            </a:r>
            <a:r>
              <a:rPr lang="ru-RU" sz="2800" dirty="0"/>
              <a:t>взаимопонимания между педагогами и учащимися, вызванное, </a:t>
            </a:r>
            <a:r>
              <a:rPr lang="ru-RU" sz="2800" dirty="0" smtClean="0"/>
              <a:t>незнанием </a:t>
            </a:r>
            <a:r>
              <a:rPr lang="ru-RU" sz="2800" dirty="0"/>
              <a:t>возрастных психологических </a:t>
            </a:r>
            <a:r>
              <a:rPr lang="ru-RU" sz="2800" dirty="0" smtClean="0"/>
              <a:t>особенностей. </a:t>
            </a:r>
            <a:r>
              <a:rPr lang="ru-RU" sz="2800" dirty="0"/>
              <a:t>Так, повышенная критичность, свойственная подростковому возрасту, зачастую воспринимается учителями как негативное отношение к их личности.</a:t>
            </a:r>
          </a:p>
          <a:p>
            <a:r>
              <a:rPr lang="ru-RU" sz="2800" dirty="0" smtClean="0"/>
              <a:t>Консерватизм </a:t>
            </a:r>
            <a:r>
              <a:rPr lang="ru-RU" sz="2800" dirty="0"/>
              <a:t>и стереотипность в </a:t>
            </a:r>
            <a:r>
              <a:rPr lang="ru-RU" sz="2800" dirty="0" smtClean="0"/>
              <a:t>выборе </a:t>
            </a:r>
            <a:r>
              <a:rPr lang="ru-RU" sz="2800" dirty="0"/>
              <a:t>воспитательных методов и средств.</a:t>
            </a:r>
          </a:p>
          <a:p>
            <a:r>
              <a:rPr lang="ru-RU" sz="2800" dirty="0" smtClean="0"/>
              <a:t>Учителем, как правило, оценивается не</a:t>
            </a:r>
            <a:r>
              <a:rPr lang="ru-RU" sz="2800" dirty="0" smtClean="0">
                <a:solidFill>
                  <a:schemeClr val="bg1"/>
                </a:solidFill>
              </a:rPr>
              <a:t>е</a:t>
            </a:r>
            <a:r>
              <a:rPr lang="ru-RU" sz="2800" dirty="0" smtClean="0"/>
              <a:t> </a:t>
            </a:r>
            <a:r>
              <a:rPr lang="ru-RU" sz="2800" dirty="0"/>
              <a:t>отдельный поступок ученика, а его </a:t>
            </a:r>
            <a:r>
              <a:rPr lang="ru-RU" sz="2800" dirty="0" smtClean="0"/>
              <a:t>личность. </a:t>
            </a:r>
          </a:p>
          <a:p>
            <a:r>
              <a:rPr lang="ru-RU" sz="2800" dirty="0" smtClean="0"/>
              <a:t>Оценка ученика нередко строится на субъективном восприятии его поступка и малой информированности о его мотивах.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 Учитель затрудняется провести анализ возникшей ситуации, торопится наказать ученика.</a:t>
            </a:r>
          </a:p>
          <a:p>
            <a:r>
              <a:rPr lang="ru-RU" sz="2800" dirty="0" smtClean="0"/>
              <a:t>Личностные качества и нестандартное поведение отдельных  учеников являются причиной постоянных конфликтов.</a:t>
            </a:r>
          </a:p>
          <a:p>
            <a:r>
              <a:rPr lang="ru-RU" sz="2800" dirty="0" smtClean="0"/>
              <a:t> Личностные качества учителя (раздражительность, грубость, мстительность, самодовольство, беспомощность); настроение учителя.</a:t>
            </a:r>
          </a:p>
          <a:p>
            <a:r>
              <a:rPr lang="ru-RU" sz="2800" dirty="0" smtClean="0"/>
              <a:t>Общий климат и организация работы в педагогическом коллективе</a:t>
            </a:r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643446"/>
            <a:ext cx="1457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smtClean="0"/>
              <a:t>Что может сделать педагог?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330</TotalTime>
  <Words>545</Words>
  <Application>Microsoft Office PowerPoint</Application>
  <PresentationFormat>Экран (4:3)</PresentationFormat>
  <Paragraphs>99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Справедливость</vt:lpstr>
      <vt:lpstr>Профилактика конфликтов в деятельности педагога.Методы самопомощи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Какой я в общении?</vt:lpstr>
      <vt:lpstr>                 В общении я….</vt:lpstr>
      <vt:lpstr>             В общении я точно не…..</vt:lpstr>
      <vt:lpstr>                 Тараканы в голове</vt:lpstr>
      <vt:lpstr>Слайд 28</vt:lpstr>
      <vt:lpstr>Пример Круга по профилактике конфликтов I раунд личных историй.  Ведущий просит каждого из участников по очереди поделиться историей из своей жизни (история о том, как вам удалось помириться после ссоры, драки? Кто помог вам в этом?)  II раунд. Обсуждение ситуации, проблем, интересов и намерений. Происходят ли подобные ссоры в классе и почему?  III раунд. Обсуждение вариантов решения заявленной ситуации, возможно и других проблем, выявленных в ходе встречи.  Как сделать так, чтобы в классе всем было комфортно и безопасно?  IV раунд. Принятие участниками ответственности.  Что каждый сделает для этого?  Закрытие Круга. Свои эмоции. </vt:lpstr>
      <vt:lpstr>       Профилактика выгорания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конфликтов в педагогическом процессе и способы их разрешения </dc:title>
  <dc:creator>Алябышева.</dc:creator>
  <cp:lastModifiedBy>Василий Автономов</cp:lastModifiedBy>
  <cp:revision>36</cp:revision>
  <dcterms:created xsi:type="dcterms:W3CDTF">2012-04-27T04:36:54Z</dcterms:created>
  <dcterms:modified xsi:type="dcterms:W3CDTF">2024-04-08T13:23:02Z</dcterms:modified>
</cp:coreProperties>
</file>