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0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7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Лист1!$A$2:$A$4</c:f>
              <c:strCache>
                <c:ptCount val="3"/>
                <c:pt idx="0">
                  <c:v>психологические</c:v>
                </c:pt>
                <c:pt idx="1">
                  <c:v>воспитательные</c:v>
                </c:pt>
                <c:pt idx="2">
                  <c:v>педагогические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74</c:v>
                </c:pt>
                <c:pt idx="1">
                  <c:v>17</c:v>
                </c:pt>
                <c:pt idx="2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5"/>
                <c:pt idx="0">
                  <c:v>патриотизм</c:v>
                </c:pt>
                <c:pt idx="1">
                  <c:v>отношение к старшим, уважение родителей </c:v>
                </c:pt>
                <c:pt idx="2">
                  <c:v>высокие духовные ценности</c:v>
                </c:pt>
                <c:pt idx="3">
                  <c:v>крепкая семья</c:v>
                </c:pt>
                <c:pt idx="4">
                  <c:v>гуманизм, милосердие, коллективизм, взаимопомощь, отношение к экологии и т.д.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38</c:v>
                </c:pt>
                <c:pt idx="1">
                  <c:v>27</c:v>
                </c:pt>
                <c:pt idx="2">
                  <c:v>17</c:v>
                </c:pt>
                <c:pt idx="3">
                  <c:v>14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6917314742806357"/>
          <c:y val="5.6701509056645706E-2"/>
          <c:w val="0.42687020886568161"/>
          <c:h val="0.86995836940549598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2060848"/>
            <a:ext cx="7719614" cy="27392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Анализ опроса(мониторинга)</a:t>
            </a:r>
            <a:endParaRPr lang="ru-RU" sz="28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абочей программы воспитания </a:t>
            </a:r>
          </a:p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календарного плана воспитательной работы </a:t>
            </a:r>
          </a:p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образовательной организации</a:t>
            </a:r>
          </a:p>
          <a:p>
            <a:pPr algn="ctr"/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</a:t>
            </a:r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одительским сообществом</a:t>
            </a:r>
          </a:p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875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9632" y="1048409"/>
            <a:ext cx="691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духовно-нравственные ценности нужно воспитывать у современных школьников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602443606"/>
              </p:ext>
            </p:extLst>
          </p:nvPr>
        </p:nvGraphicFramePr>
        <p:xfrm>
          <a:off x="1403648" y="1772816"/>
          <a:ext cx="720080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987824" y="404664"/>
            <a:ext cx="36313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Результаты опроса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436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14489" y="404664"/>
            <a:ext cx="177805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Выводы: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395536" y="1145888"/>
            <a:ext cx="576064" cy="28803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>
            <a:off x="395536" y="2123440"/>
            <a:ext cx="576064" cy="28803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380617" y="3068960"/>
            <a:ext cx="576064" cy="28803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395536" y="3899374"/>
            <a:ext cx="576064" cy="28803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380617" y="4866915"/>
            <a:ext cx="576064" cy="28803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333677" y="5666984"/>
            <a:ext cx="576064" cy="28803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134233" y="983557"/>
            <a:ext cx="6996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одительское сообщество понимает важность эффективной воспитательной деятельности образовательной организации через реализацию рабочей программы воспитания и календарного плана воспитательной работы 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34233" y="1943865"/>
            <a:ext cx="77860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 составлении рабочей программы воспитания и календарного плана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воспитательной работы необходимо учитывать поддержку семейного воспитания,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также различные формы взаимодействия с родителями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законными представителями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34233" y="2920588"/>
            <a:ext cx="80720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ажно уделять внимание и прорабатывать структуру и условия реализации рабочей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рограммы воспитания, делать акцент на организационно-методической обеспеченности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34233" y="3740224"/>
            <a:ext cx="74640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еобходим системный анализ реализации и эффективности рабочей программы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и календарного плана воспитательной работы, внесение необходимых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корректировок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52280" y="4697638"/>
            <a:ext cx="75754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родителей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законных представителей есть запрос на проработку психологических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 и вопросов на родительских собраниях разного уровня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25843" y="5518612"/>
            <a:ext cx="80181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онимание родителями важности духовно-нравственного развития детей, формирования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общероссийских духовных ценностей у подрастающего поколения</a:t>
            </a:r>
          </a:p>
        </p:txBody>
      </p:sp>
    </p:spTree>
    <p:extLst>
      <p:ext uri="{BB962C8B-B14F-4D97-AF65-F5344CB8AC3E}">
        <p14:creationId xmlns:p14="http://schemas.microsoft.com/office/powerpoint/2010/main" val="385717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3768" y="764704"/>
            <a:ext cx="532363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Цель мониторинга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73743" y="2348880"/>
            <a:ext cx="66187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2000" b="1" dirty="0" smtClean="0">
                <a:solidFill>
                  <a:srgbClr val="0B0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рабочей программы воспитания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календарного плана, их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b="1" dirty="0">
                <a:solidFill>
                  <a:srgbClr val="0B0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позитивные </a:t>
            </a:r>
          </a:p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rgbClr val="0B0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личности ребёнка с точки зрения </a:t>
            </a:r>
          </a:p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rgbClr val="0B0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родительского </a:t>
            </a:r>
            <a:r>
              <a:rPr lang="ru-RU" sz="2000" b="1" dirty="0" smtClean="0">
                <a:solidFill>
                  <a:srgbClr val="0B0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сообщества</a:t>
            </a:r>
            <a:endParaRPr lang="ru-RU" sz="2000" b="1" dirty="0">
              <a:solidFill>
                <a:srgbClr val="0B0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https://avatars.mds.yandex.net/i?id=c3696895d5d253b6486fc5557f7ac8f5e4906e7c-12579803-images-thumbs&amp;n=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88840"/>
            <a:ext cx="1187682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858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5334044"/>
            <a:ext cx="13085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абочая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8" name="Picture 6" descr="https://avatars.mds.yandex.net/i?id=2fa5253674dd5136c442f5a4c95b3ebb95ef5841-12011805-images-thumbs&amp;n=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349" y="5301207"/>
            <a:ext cx="527338" cy="52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s://avatars.mds.yandex.net/i?id=2fa5253674dd5136c442f5a4c95b3ebb95ef5841-12011805-images-thumbs&amp;n=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349" y="1118450"/>
            <a:ext cx="527338" cy="52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https://avatars.mds.yandex.net/i?id=2fa5253674dd5136c442f5a4c95b3ebb95ef5841-12011805-images-thumbs&amp;n=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369" y="1916832"/>
            <a:ext cx="527338" cy="52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s://avatars.mds.yandex.net/i?id=2fa5253674dd5136c442f5a4c95b3ebb95ef5841-12011805-images-thumbs&amp;n=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782" y="2780928"/>
            <a:ext cx="527338" cy="52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https://avatars.mds.yandex.net/i?id=2fa5253674dd5136c442f5a4c95b3ebb95ef5841-12011805-images-thumbs&amp;n=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601" y="3645024"/>
            <a:ext cx="527338" cy="52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https://avatars.mds.yandex.net/i?id=2fa5253674dd5136c442f5a4c95b3ebb95ef5841-12011805-images-thumbs&amp;n=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601" y="4509120"/>
            <a:ext cx="527338" cy="52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639837" y="1118450"/>
            <a:ext cx="59518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одразумевает единство обучения и воспитания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00512" y="1795780"/>
            <a:ext cx="778976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истемный подход в организации и планировании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оспитательной деятельности в образовательной организации 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11793" y="2690654"/>
            <a:ext cx="74367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оздание условий для развития личности, самоопределения 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социализации ребёнка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41964" y="3554750"/>
            <a:ext cx="63389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и принятие  норм, ценностей и традиций 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российского общества обучающимися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74110" y="4572734"/>
            <a:ext cx="462466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остижение личностных результатов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881909" y="188640"/>
            <a:ext cx="428431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Рабочая программа …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2009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Багетная рамка 6"/>
          <p:cNvSpPr/>
          <p:nvPr/>
        </p:nvSpPr>
        <p:spPr>
          <a:xfrm>
            <a:off x="1187624" y="918404"/>
            <a:ext cx="5148572" cy="720080"/>
          </a:xfrm>
          <a:prstGeom prst="bevel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нварь - март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Багетная рамка 9"/>
          <p:cNvSpPr/>
          <p:nvPr/>
        </p:nvSpPr>
        <p:spPr>
          <a:xfrm>
            <a:off x="3404995" y="1916832"/>
            <a:ext cx="5148572" cy="711508"/>
          </a:xfrm>
          <a:prstGeom prst="bevel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 муниципальных районов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Багетная рамка 10"/>
          <p:cNvSpPr/>
          <p:nvPr/>
        </p:nvSpPr>
        <p:spPr>
          <a:xfrm>
            <a:off x="3436558" y="3861048"/>
            <a:ext cx="5130873" cy="670920"/>
          </a:xfrm>
          <a:prstGeom prst="bevel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6 466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семей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Багетная рамка 11"/>
          <p:cNvSpPr/>
          <p:nvPr/>
        </p:nvSpPr>
        <p:spPr>
          <a:xfrm>
            <a:off x="1279342" y="4797152"/>
            <a:ext cx="5112568" cy="1562110"/>
          </a:xfrm>
          <a:prstGeom prst="bevel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с содержанием рабочей программы воспитания и календарного плана воспитательной работы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Багетная рамка 12"/>
          <p:cNvSpPr/>
          <p:nvPr/>
        </p:nvSpPr>
        <p:spPr>
          <a:xfrm>
            <a:off x="1313795" y="2924944"/>
            <a:ext cx="5130873" cy="720080"/>
          </a:xfrm>
          <a:prstGeom prst="bevel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одительские собрания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43808" y="116632"/>
            <a:ext cx="383508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Точки мониторинга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AutoShape 2" descr="https://flyclipart.com/thumb2/marker-iconb-clip-art-26314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4" name="Picture 6" descr="https://tonusworld.ru/assets/img/cities-marker-g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058" y="340478"/>
            <a:ext cx="573887" cy="573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https://tonusworld.ru/assets/img/cities-marker-g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351540"/>
            <a:ext cx="573887" cy="573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https://tonusworld.ru/assets/img/cities-marker-g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514" y="2351057"/>
            <a:ext cx="573887" cy="573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https://tonusworld.ru/assets/img/cities-marker-g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514" y="4196508"/>
            <a:ext cx="573887" cy="573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https://tonusworld.ru/assets/img/cities-marker-g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284984"/>
            <a:ext cx="573887" cy="573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574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1628796"/>
            <a:ext cx="7816957" cy="3888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380312" y="1772816"/>
            <a:ext cx="144016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987824" y="476672"/>
            <a:ext cx="36313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Результаты опроса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2636912"/>
            <a:ext cx="8640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85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76257"/>
            <a:ext cx="72771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259632" y="2449704"/>
            <a:ext cx="8640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732240" y="1916832"/>
            <a:ext cx="144016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987824" y="476672"/>
            <a:ext cx="36313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Результаты опроса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669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12776"/>
            <a:ext cx="76390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481732" y="2489344"/>
            <a:ext cx="8640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164288" y="1628800"/>
            <a:ext cx="144016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987824" y="476672"/>
            <a:ext cx="36313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Результаты опроса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129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69696"/>
            <a:ext cx="7776864" cy="3613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403648" y="2420888"/>
            <a:ext cx="8640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164288" y="1844824"/>
            <a:ext cx="144016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987824" y="476672"/>
            <a:ext cx="36313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Результаты опроса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618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0688" y="1081091"/>
            <a:ext cx="69127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темы было бы интересно разобрать в рамках областного родительского собрания? (психологические, педагогические, воспитательные)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293324025"/>
              </p:ext>
            </p:extLst>
          </p:nvPr>
        </p:nvGraphicFramePr>
        <p:xfrm>
          <a:off x="1835696" y="2132856"/>
          <a:ext cx="5976664" cy="3544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772923" y="3399054"/>
            <a:ext cx="5405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74%</a:t>
            </a:r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7767808" y="3725449"/>
            <a:ext cx="5405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17%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7793444" y="4043395"/>
            <a:ext cx="4363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9</a:t>
            </a:r>
            <a:r>
              <a:rPr lang="ru-RU" sz="1600" dirty="0" smtClean="0"/>
              <a:t>%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987824" y="451638"/>
            <a:ext cx="36313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Результаты опроса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778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118</TotalTime>
  <Words>270</Words>
  <Application>Microsoft Office PowerPoint</Application>
  <PresentationFormat>Экран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Вячеславовна Астафьева</dc:creator>
  <cp:lastModifiedBy>Ольга Вячеславовна Астафьева</cp:lastModifiedBy>
  <cp:revision>46</cp:revision>
  <dcterms:created xsi:type="dcterms:W3CDTF">2024-04-12T05:59:14Z</dcterms:created>
  <dcterms:modified xsi:type="dcterms:W3CDTF">2024-04-12T11:47:44Z</dcterms:modified>
</cp:coreProperties>
</file>