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www.buffalogap.org/Art/Rog672.jpg&amp;imgrefurl=http://www.buffalogap.org/art.htm&amp;h=280&amp;w=300&amp;prev=/images?q%3DState%2Bof%2Bthe%2BArt%26start%3D80%26svnum%3D10%26hl%3Den%26lr%3D%26ie%3DUTF-8%26sa%3DN" TargetMode="External"/><Relationship Id="rId13" Type="http://schemas.openxmlformats.org/officeDocument/2006/relationships/image" Target="../media/image6.jpeg"/><Relationship Id="rId18" Type="http://schemas.openxmlformats.org/officeDocument/2006/relationships/hyperlink" Target="http://images.google.com/imgres?imgurl=www.drmalpani.com/images/doc_ivflab1.jpg&amp;imgrefurl=http://www.drmalpani.com/&amp;h=161&amp;w=200&amp;prev=/images?q%3DState%2Bof%2Bthe%2BArt%26start%3D320%26svnum%3D10%26hl%3Den%26lr%3D%26ie%3DUTF-8%26sa%3DN" TargetMode="External"/><Relationship Id="rId3" Type="http://schemas.openxmlformats.org/officeDocument/2006/relationships/image" Target="../media/image1.jpeg"/><Relationship Id="rId21" Type="http://schemas.openxmlformats.org/officeDocument/2006/relationships/image" Target="../media/image10.jpeg"/><Relationship Id="rId7" Type="http://schemas.openxmlformats.org/officeDocument/2006/relationships/image" Target="../media/image3.jpeg"/><Relationship Id="rId12" Type="http://schemas.openxmlformats.org/officeDocument/2006/relationships/hyperlink" Target="http://images.google.com/imgres?imgurl=www.futurediscsystems.com/Images/Head.jpg&amp;imgrefurl=http://www.futurediscsystems.com/&amp;h=428&amp;w=324&amp;prev=/images?q%3DState%2Bof%2Bthe%2BArt%26start%3D160%26svnum%3D10%26hl%3Den%26lr%3D%26ie%3DUTF-8%26sa%3DN" TargetMode="External"/><Relationship Id="rId17" Type="http://schemas.openxmlformats.org/officeDocument/2006/relationships/image" Target="../media/image8.jpeg"/><Relationship Id="rId2" Type="http://schemas.openxmlformats.org/officeDocument/2006/relationships/hyperlink" Target="http://images.google.com/imgres?imgurl=www.swmed.edu/home_pages/publish/magazine/clinical/shell.gif&amp;imgrefurl=http://www.swmed.edu/home_pages/publish/magazine/clinical/cochlear.html&amp;h=197&amp;w=217&amp;prev=/images?q%3DCochlear%26start%3D120%26svnum%3D10%26hl%3Den%26lr%3D%26ie%3DUTF-8%26sa%3DN" TargetMode="External"/><Relationship Id="rId16" Type="http://schemas.openxmlformats.org/officeDocument/2006/relationships/hyperlink" Target="http://images.google.com/imgres?imgurl=www-cms.llnl.gov/cms_org_folder/org_photos/ancd_18a.jpg&amp;imgrefurl=http://www-cms.llnl.gov/cms_org_folder/ancd_page.html&amp;h=264&amp;w=400&amp;prev=/images?q%3DState%2Bof%2Bthe%2BArt%26start%3D180%26svnum%3D10%26hl%3Den%26lr%3D%26ie%3DUTF-8%26sa%3DN" TargetMode="External"/><Relationship Id="rId20" Type="http://schemas.openxmlformats.org/officeDocument/2006/relationships/hyperlink" Target="http://images.google.com/imgres?imgurl=www.cadinfo.net/editorial/cochlear-3.jpg&amp;imgrefurl=http://www.cadinfo.net/editorial/cochlear.htm&amp;h=255&amp;w=300&amp;prev=/images?q%3DCochlear%26svnum%3D10%26hl%3Den%26lr%3D%26ie%3DUTF-8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www.fsu.edu/~arh/AHA/klee.jpg&amp;imgrefurl=http://www.fsu.edu/~arh/AHA/&amp;h=356&amp;w=250&amp;prev=/images?q%3DState%2Bof%2Bthe%2BArt%26start%3D80%26svnum%3D10%26hl%3Den%26lr%3D%26ie%3DUTF-8%26sa%3DN" TargetMode="External"/><Relationship Id="rId11" Type="http://schemas.openxmlformats.org/officeDocument/2006/relationships/image" Target="../media/image5.jpeg"/><Relationship Id="rId5" Type="http://schemas.openxmlformats.org/officeDocument/2006/relationships/image" Target="../media/image2.jpeg"/><Relationship Id="rId15" Type="http://schemas.openxmlformats.org/officeDocument/2006/relationships/image" Target="../media/image7.jpeg"/><Relationship Id="rId10" Type="http://schemas.openxmlformats.org/officeDocument/2006/relationships/hyperlink" Target="http://images.google.com/imgres?imgurl=www.engr.umd.edu/research/vlsi.jpg&amp;imgrefurl=http://www.engr.umd.edu/research/&amp;h=222&amp;w=194&amp;prev=/images?q%3DState%2Bof%2Bthe%2BArt%26start%3D120%26svnum%3D10%26hl%3Den%26lr%3D%26ie%3DUTF-8%26sa%3DN" TargetMode="External"/><Relationship Id="rId19" Type="http://schemas.openxmlformats.org/officeDocument/2006/relationships/image" Target="../media/image9.jpeg"/><Relationship Id="rId4" Type="http://schemas.openxmlformats.org/officeDocument/2006/relationships/hyperlink" Target="http://images.google.com/imgres?imgurl=www.metroplexwebs.com/watkins_graphics/museums/images/art/art-tn-state-museum.jpg&amp;imgrefurl=http://www.metroplexwebs.com/watkins_graphics/museums/art_thumbs.shtml&amp;h=343&amp;w=549&amp;prev=/images?q%3DState%2Bof%2Bthe%2BArt%26start%3D60%26svnum%3D10%26hl%3Den%26lr%3D%26ie%3DUTF-8%26sa%3DN" TargetMode="External"/><Relationship Id="rId9" Type="http://schemas.openxmlformats.org/officeDocument/2006/relationships/image" Target="../media/image4.jpeg"/><Relationship Id="rId14" Type="http://schemas.openxmlformats.org/officeDocument/2006/relationships/hyperlink" Target="http://images.google.com/imgres?imgurl=www.aidanbell.com/pics/Review%20Pics/state%20of%20the%20art.gif&amp;imgrefurl=http://www.aidanbell.com/html/Reviews.htm&amp;h=206&amp;w=150&amp;prev=/images?q%3DState%2Bof%2Bthe%2BArt%26svnum%3D10%26hl%3Den%26lr%3D%26ie%3DUTF-8%26sa%3DG" TargetMode="External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1" descr="shell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965450"/>
            <a:ext cx="1143000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1331913" y="5516563"/>
            <a:ext cx="6400800" cy="64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20000"/>
              </a:spcBef>
            </a:pPr>
            <a:endParaRPr lang="ru-RU" sz="2200"/>
          </a:p>
        </p:txBody>
      </p:sp>
      <p:pic>
        <p:nvPicPr>
          <p:cNvPr id="4" name="Picture 11" descr="art-tn-state-museum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828800" y="2720975"/>
            <a:ext cx="1703388" cy="106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 descr="klee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0400" y="2247900"/>
            <a:ext cx="93662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Rog672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63" y="3571875"/>
            <a:ext cx="1257300" cy="117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9" descr="vlsi">
            <a:hlinkClick r:id="rId10"/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334000" y="2922588"/>
            <a:ext cx="1017588" cy="115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Head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114800" y="1981200"/>
            <a:ext cx="1447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9" descr="state%2520of%2520the%2520art">
            <a:hlinkClick r:id="rId14"/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428728" y="1928802"/>
            <a:ext cx="1025525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ancd_18a">
            <a:hlinkClick r:id="rId16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362200" y="1878013"/>
            <a:ext cx="1360488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doc_ivflab1">
            <a:hlinkClick r:id="rId18"/>
          </p:cNvPr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4572000" y="3733800"/>
            <a:ext cx="11207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7" descr="cochlear-3">
            <a:hlinkClick r:id="rId20"/>
          </p:cNvPr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5486400" y="1849438"/>
            <a:ext cx="1257300" cy="107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5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857250" y="428625"/>
            <a:ext cx="1409700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5"/>
          <p:cNvSpPr txBox="1">
            <a:spLocks noChangeArrowheads="1"/>
          </p:cNvSpPr>
          <p:nvPr/>
        </p:nvSpPr>
        <p:spPr bwMode="auto">
          <a:xfrm>
            <a:off x="2428875" y="428625"/>
            <a:ext cx="650081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dirty="0">
                <a:solidFill>
                  <a:srgbClr val="7030A0"/>
                </a:solidFill>
              </a:rPr>
              <a:t>Российский научно-практический центр аудиологии и </a:t>
            </a:r>
            <a:r>
              <a:rPr lang="ru-RU" sz="2400" dirty="0" err="1">
                <a:solidFill>
                  <a:srgbClr val="7030A0"/>
                </a:solidFill>
              </a:rPr>
              <a:t>слухопротезирования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09600" y="4398496"/>
            <a:ext cx="7620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u="sng" dirty="0" smtClean="0">
                <a:solidFill>
                  <a:srgbClr val="FF0000"/>
                </a:solidFill>
              </a:rPr>
              <a:t>Реабилитация детей с тугоухостью и глухотой методом </a:t>
            </a:r>
            <a:r>
              <a:rPr lang="ru-RU" sz="3600" u="sng" dirty="0" err="1" smtClean="0">
                <a:solidFill>
                  <a:srgbClr val="FF0000"/>
                </a:solidFill>
              </a:rPr>
              <a:t>кохлеарной</a:t>
            </a:r>
            <a:r>
              <a:rPr lang="ru-RU" sz="3600" u="sng" dirty="0" smtClean="0">
                <a:solidFill>
                  <a:srgbClr val="FF0000"/>
                </a:solidFill>
              </a:rPr>
              <a:t> имплантации</a:t>
            </a:r>
            <a:endParaRPr lang="ru-RU" sz="36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Пациенты имеют возможность слышать и понимать разговорную речь и окружающие звуки на комфортном уровне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Восстанавливает пороги слухового восприятия до 25-35 дБ над нормальным порогом слышимости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Обеспечивает распознавание предупреждающих сигналов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 всех пациентов значительно облегчается процесс считывания с губ </a:t>
            </a: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Значительно улучшаются коммуникативные способности в тихой и шумной обстановке без считывания с губ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en-US" dirty="0" smtClean="0">
                <a:solidFill>
                  <a:srgbClr val="002060"/>
                </a:solidFill>
              </a:rPr>
              <a:t>35-51% </a:t>
            </a:r>
            <a:r>
              <a:rPr lang="ru-RU" dirty="0" smtClean="0">
                <a:solidFill>
                  <a:srgbClr val="002060"/>
                </a:solidFill>
              </a:rPr>
              <a:t>становятся пользователями телефонов</a:t>
            </a:r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lnSpc>
                <a:spcPct val="90000"/>
              </a:lnSpc>
              <a:buFontTx/>
              <a:buChar char="•"/>
            </a:pPr>
            <a:r>
              <a:rPr lang="ru-RU" dirty="0" smtClean="0">
                <a:solidFill>
                  <a:srgbClr val="002060"/>
                </a:solidFill>
              </a:rPr>
              <a:t>У большинства пациентов значительно улучшается процент разборчивости предложений</a:t>
            </a:r>
            <a:endParaRPr lang="en-US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</a:rPr>
              <a:t>Процесс имплантации включает</a:t>
            </a:r>
            <a:r>
              <a:rPr lang="en-GB" sz="3600" b="1" dirty="0" smtClean="0">
                <a:solidFill>
                  <a:srgbClr val="7030A0"/>
                </a:solidFill>
              </a:rPr>
              <a:t>…..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buSzPct val="70000"/>
            </a:pPr>
            <a:r>
              <a:rPr lang="ru-RU" b="1" dirty="0" smtClean="0"/>
              <a:t>Обследование, отбор, принятие решения, консультирование и информированность</a:t>
            </a:r>
          </a:p>
          <a:p>
            <a:pPr eaLnBrk="1" hangingPunct="1">
              <a:buSzPct val="70000"/>
            </a:pPr>
            <a:endParaRPr lang="en-GB" b="1" dirty="0" smtClean="0"/>
          </a:p>
          <a:p>
            <a:pPr eaLnBrk="1" hangingPunct="1">
              <a:buSzPct val="70000"/>
            </a:pPr>
            <a:r>
              <a:rPr lang="ru-RU" b="1" dirty="0" smtClean="0"/>
              <a:t>Операция</a:t>
            </a:r>
            <a:endParaRPr lang="en-GB" b="1" dirty="0" smtClean="0"/>
          </a:p>
          <a:p>
            <a:pPr eaLnBrk="1" hangingPunct="1">
              <a:buSzPct val="70000"/>
            </a:pPr>
            <a:endParaRPr lang="en-GB" b="1" dirty="0" smtClean="0"/>
          </a:p>
          <a:p>
            <a:pPr eaLnBrk="1" hangingPunct="1">
              <a:buSzPct val="70000"/>
            </a:pPr>
            <a:r>
              <a:rPr lang="ru-RU" b="1" dirty="0" smtClean="0"/>
              <a:t>Настройка и программирование речевого процессора</a:t>
            </a:r>
            <a:endParaRPr lang="en-GB" b="1" dirty="0" smtClean="0"/>
          </a:p>
          <a:p>
            <a:pPr eaLnBrk="1" hangingPunct="1">
              <a:buSzPct val="70000"/>
            </a:pPr>
            <a:endParaRPr lang="en-GB" b="1" dirty="0" smtClean="0"/>
          </a:p>
          <a:p>
            <a:pPr eaLnBrk="1" hangingPunct="1">
              <a:buSzPct val="70000"/>
            </a:pPr>
            <a:r>
              <a:rPr lang="ru-RU" b="1" dirty="0" smtClean="0"/>
              <a:t>Реабилитация, обучение и последующие настройки речевого процессора</a:t>
            </a:r>
            <a:endParaRPr lang="en-A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7762"/>
          </a:xfrm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FF0000"/>
                </a:solidFill>
              </a:rPr>
              <a:t>Спасибо </a:t>
            </a:r>
            <a:br>
              <a:rPr lang="ru-RU" sz="6600" dirty="0" smtClean="0">
                <a:solidFill>
                  <a:srgbClr val="FF0000"/>
                </a:solidFill>
              </a:rPr>
            </a:br>
            <a:r>
              <a:rPr lang="ru-RU" sz="6600" dirty="0" smtClean="0">
                <a:solidFill>
                  <a:srgbClr val="FF0000"/>
                </a:solidFill>
              </a:rPr>
              <a:t>за внимание</a:t>
            </a:r>
            <a:endParaRPr lang="ru-RU" sz="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Потребность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 в </a:t>
            </a:r>
            <a:r>
              <a:rPr lang="ru-RU" dirty="0" err="1" smtClean="0">
                <a:solidFill>
                  <a:srgbClr val="FF0000"/>
                </a:solidFill>
              </a:rPr>
              <a:t>кохлеарной</a:t>
            </a:r>
            <a:r>
              <a:rPr lang="ru-RU" dirty="0" smtClean="0">
                <a:solidFill>
                  <a:srgbClr val="FF0000"/>
                </a:solidFill>
              </a:rPr>
              <a:t> имплантации в России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1-2 глухих ребенка на 1000 новорожденных</a:t>
            </a:r>
            <a:r>
              <a:rPr lang="ru-RU" sz="2000" b="1" dirty="0" smtClean="0">
                <a:solidFill>
                  <a:srgbClr val="000000"/>
                </a:solidFill>
              </a:rPr>
              <a:t> </a:t>
            </a:r>
          </a:p>
          <a:p>
            <a:pPr marL="0" indent="0">
              <a:buClr>
                <a:srgbClr val="FF0000"/>
              </a:buClr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Еще 1-2 ребенка, потерявших слух в течение первых двух лет жизни</a:t>
            </a:r>
          </a:p>
          <a:p>
            <a:pPr marL="0" indent="0">
              <a:buClr>
                <a:srgbClr val="FF0000"/>
              </a:buClr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Взрослые, потерявшие слух в </a:t>
            </a:r>
            <a:r>
              <a:rPr lang="ru-RU" sz="2000" b="1" dirty="0" err="1" smtClean="0">
                <a:solidFill>
                  <a:srgbClr val="000000"/>
                </a:solidFill>
                <a:latin typeface="Verdana" pitchFamily="34" charset="0"/>
              </a:rPr>
              <a:t>постлингвальном</a:t>
            </a: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 периоде</a:t>
            </a:r>
          </a:p>
          <a:p>
            <a:pPr marL="0" indent="0">
              <a:buClr>
                <a:srgbClr val="FF0000"/>
              </a:buClr>
              <a:buFontTx/>
              <a:buChar char="•"/>
            </a:pPr>
            <a:r>
              <a:rPr lang="ru-RU" sz="2000" b="1" dirty="0" smtClean="0">
                <a:solidFill>
                  <a:srgbClr val="000000"/>
                </a:solidFill>
                <a:latin typeface="Verdana" pitchFamily="34" charset="0"/>
              </a:rPr>
              <a:t>В немедленной имплантации нуждаются пациенты с частичной облитерацией улитки</a:t>
            </a:r>
          </a:p>
          <a:p>
            <a:pPr marL="0" indent="0" algn="ctr" eaLnBrk="1" hangingPunct="1">
              <a:spcBef>
                <a:spcPct val="0"/>
              </a:spcBef>
            </a:pPr>
            <a:endParaRPr lang="en-US" sz="2400" b="1" dirty="0" smtClean="0">
              <a:solidFill>
                <a:srgbClr val="CC0066"/>
              </a:solidFill>
              <a:latin typeface="Verdana" pitchFamily="34" charset="0"/>
            </a:endParaRPr>
          </a:p>
          <a:p>
            <a:pPr marL="0" indent="0" algn="ctr" eaLnBrk="1" hangingPunct="1">
              <a:spcBef>
                <a:spcPct val="0"/>
              </a:spcBef>
            </a:pPr>
            <a:r>
              <a:rPr lang="ru-RU" sz="2400" b="1" dirty="0" smtClean="0">
                <a:solidFill>
                  <a:srgbClr val="CC0066"/>
                </a:solidFill>
                <a:latin typeface="Verdana" pitchFamily="34" charset="0"/>
              </a:rPr>
              <a:t>Более 2000-3000 имплантаций в год требуется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ru-RU" sz="2400" b="1" dirty="0" smtClean="0">
                <a:solidFill>
                  <a:srgbClr val="CC0066"/>
                </a:solidFill>
                <a:latin typeface="Verdana" pitchFamily="34" charset="0"/>
              </a:rPr>
              <a:t>для реабилитации глухих людей</a:t>
            </a:r>
          </a:p>
          <a:p>
            <a:pPr marL="0" indent="0">
              <a:buFontTx/>
              <a:buChar char="•"/>
            </a:pPr>
            <a:endParaRPr lang="ru-RU" sz="2000" b="1" dirty="0" smtClean="0">
              <a:solidFill>
                <a:srgbClr val="000000"/>
              </a:solidFill>
              <a:latin typeface="Verdana" pitchFamily="34" charset="0"/>
            </a:endParaRPr>
          </a:p>
          <a:p>
            <a:endParaRPr lang="ru-RU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20962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</a:rPr>
              <a:t>КОХЛЕАРНАЯ ИМПЛАНТАЦИЯ</a:t>
            </a:r>
            <a:r>
              <a:rPr lang="ru-RU" sz="1800" b="1" dirty="0" smtClean="0">
                <a:solidFill>
                  <a:srgbClr val="00080C"/>
                </a:solidFill>
                <a:latin typeface="Verdana" pitchFamily="34" charset="0"/>
              </a:rPr>
              <a:t> -</a:t>
            </a:r>
            <a: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  <a:t> это программа мероприятий, направленных на полноценную социальную адаптацию ребенка или взрослого с </a:t>
            </a:r>
            <a:r>
              <a:rPr lang="ru-RU" sz="1800" dirty="0" err="1" smtClean="0">
                <a:solidFill>
                  <a:srgbClr val="00080C"/>
                </a:solidFill>
                <a:latin typeface="Verdana" pitchFamily="34" charset="0"/>
              </a:rPr>
              <a:t>сенсоневральной</a:t>
            </a:r>
            <a: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  <a:t> тугоухостью IV ст. и глухотой. </a:t>
            </a:r>
            <a:b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</a:br>
            <a: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  <a:t/>
            </a:r>
            <a:b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</a:br>
            <a: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  <a:t/>
            </a:r>
            <a:b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</a:br>
            <a:r>
              <a:rPr lang="ru-RU" sz="1800" b="1" dirty="0" smtClean="0">
                <a:solidFill>
                  <a:srgbClr val="FF0000"/>
                </a:solidFill>
                <a:latin typeface="Verdana" pitchFamily="34" charset="0"/>
              </a:rPr>
              <a:t>СИСТЕМА КОХЛЕАРНОЙ ИМПЛАНТАЦИИ</a:t>
            </a:r>
            <a:r>
              <a:rPr lang="ru-RU" sz="1800" dirty="0" smtClean="0">
                <a:solidFill>
                  <a:srgbClr val="00080C"/>
                </a:solidFill>
                <a:latin typeface="Verdana" pitchFamily="34" charset="0"/>
              </a:rPr>
              <a:t> – это электронное устройство, выполняющее функции поврежденных или отсутствующих волосковых клеток, обеспечивая электрическую стимуляцию сохранных нервных волокон</a:t>
            </a:r>
            <a:endParaRPr lang="ru-RU" sz="1800" dirty="0"/>
          </a:p>
        </p:txBody>
      </p:sp>
      <p:pic>
        <p:nvPicPr>
          <p:cNvPr id="8" name="Picture 4" descr="uho_с имплантом_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3200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 descr="SUR001LR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3000" y="3429000"/>
            <a:ext cx="29718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  <a:latin typeface="Verdana" pitchFamily="34" charset="0"/>
              </a:rPr>
              <a:t>Как функционирует ухо</a:t>
            </a:r>
            <a:endParaRPr lang="ru-RU" sz="2400" dirty="0"/>
          </a:p>
        </p:txBody>
      </p:sp>
      <p:pic>
        <p:nvPicPr>
          <p:cNvPr id="8" name="Picture 1026" descr="blue ear move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7030A0"/>
                </a:solidFill>
              </a:rPr>
              <a:t>Степени потери слуха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</p:txBody>
      </p:sp>
      <p:pic>
        <p:nvPicPr>
          <p:cNvPr id="49" name="Picture 2" descr="audiogram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7162800" cy="464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0" name="Group 3"/>
          <p:cNvGrpSpPr>
            <a:grpSpLocks/>
          </p:cNvGrpSpPr>
          <p:nvPr/>
        </p:nvGrpSpPr>
        <p:grpSpPr bwMode="auto">
          <a:xfrm>
            <a:off x="4873625" y="4602163"/>
            <a:ext cx="152400" cy="157162"/>
            <a:chOff x="1344" y="1197"/>
            <a:chExt cx="96" cy="99"/>
          </a:xfrm>
        </p:grpSpPr>
        <p:sp>
          <p:nvSpPr>
            <p:cNvPr id="51" name="Line 4"/>
            <p:cNvSpPr>
              <a:spLocks noChangeShapeType="1"/>
            </p:cNvSpPr>
            <p:nvPr/>
          </p:nvSpPr>
          <p:spPr bwMode="auto">
            <a:xfrm>
              <a:off x="1344" y="12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52" name="Line 5"/>
            <p:cNvSpPr>
              <a:spLocks noChangeShapeType="1"/>
            </p:cNvSpPr>
            <p:nvPr/>
          </p:nvSpPr>
          <p:spPr bwMode="auto">
            <a:xfrm flipH="1">
              <a:off x="1344" y="1197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53" name="Rectangle 10"/>
          <p:cNvSpPr>
            <a:spLocks noChangeArrowheads="1"/>
          </p:cNvSpPr>
          <p:nvPr/>
        </p:nvSpPr>
        <p:spPr bwMode="auto">
          <a:xfrm>
            <a:off x="1558925" y="2625725"/>
            <a:ext cx="4799013" cy="838200"/>
          </a:xfrm>
          <a:prstGeom prst="rect">
            <a:avLst/>
          </a:prstGeom>
          <a:solidFill>
            <a:srgbClr val="FF99CC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i="1">
                <a:solidFill>
                  <a:srgbClr val="FF0000"/>
                </a:solidFill>
                <a:cs typeface="Times New Roman" pitchFamily="18" charset="0"/>
              </a:rPr>
              <a:t>Не слышат шелест листвы, шум океана</a:t>
            </a:r>
            <a:endParaRPr lang="en-US" i="1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54" name="Group 11"/>
          <p:cNvGrpSpPr>
            <a:grpSpLocks/>
          </p:cNvGrpSpPr>
          <p:nvPr/>
        </p:nvGrpSpPr>
        <p:grpSpPr bwMode="auto">
          <a:xfrm>
            <a:off x="6588125" y="2625725"/>
            <a:ext cx="2209800" cy="838200"/>
            <a:chOff x="4032" y="1536"/>
            <a:chExt cx="1392" cy="528"/>
          </a:xfrm>
        </p:grpSpPr>
        <p:sp>
          <p:nvSpPr>
            <p:cNvPr id="55" name="AutoShape 12"/>
            <p:cNvSpPr>
              <a:spLocks/>
            </p:cNvSpPr>
            <p:nvPr/>
          </p:nvSpPr>
          <p:spPr bwMode="auto">
            <a:xfrm>
              <a:off x="4032" y="1536"/>
              <a:ext cx="128" cy="528"/>
            </a:xfrm>
            <a:prstGeom prst="rightBrace">
              <a:avLst>
                <a:gd name="adj1" fmla="val 34375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6" name="Text Box 13"/>
            <p:cNvSpPr txBox="1">
              <a:spLocks noChangeArrowheads="1"/>
            </p:cNvSpPr>
            <p:nvPr/>
          </p:nvSpPr>
          <p:spPr bwMode="auto">
            <a:xfrm>
              <a:off x="4204" y="1680"/>
              <a:ext cx="1220" cy="192"/>
            </a:xfrm>
            <a:prstGeom prst="rect">
              <a:avLst/>
            </a:prstGeom>
            <a:solidFill>
              <a:srgbClr val="FF99CC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cs typeface="Times New Roman" pitchFamily="18" charset="0"/>
                </a:rPr>
                <a:t>Умеренная </a:t>
              </a:r>
              <a:r>
                <a:rPr lang="en-US" sz="1400">
                  <a:cs typeface="Times New Roman" pitchFamily="18" charset="0"/>
                </a:rPr>
                <a:t>21-45dB</a:t>
              </a:r>
            </a:p>
          </p:txBody>
        </p:sp>
      </p:grpSp>
      <p:sp>
        <p:nvSpPr>
          <p:cNvPr id="57" name="Rectangle 14"/>
          <p:cNvSpPr>
            <a:spLocks noChangeArrowheads="1"/>
          </p:cNvSpPr>
          <p:nvPr/>
        </p:nvSpPr>
        <p:spPr bwMode="auto">
          <a:xfrm>
            <a:off x="1558925" y="3463925"/>
            <a:ext cx="5029200" cy="533400"/>
          </a:xfrm>
          <a:prstGeom prst="rect">
            <a:avLst/>
          </a:prstGeom>
          <a:solidFill>
            <a:srgbClr val="FF66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i="1">
                <a:solidFill>
                  <a:srgbClr val="FF0000"/>
                </a:solidFill>
                <a:cs typeface="Times New Roman" pitchFamily="18" charset="0"/>
              </a:rPr>
              <a:t>Не слышат определенные части речи</a:t>
            </a:r>
            <a:endParaRPr lang="en-US" i="1">
              <a:solidFill>
                <a:srgbClr val="FF0000"/>
              </a:solidFill>
              <a:cs typeface="Times New Roman" pitchFamily="18" charset="0"/>
            </a:endParaRPr>
          </a:p>
        </p:txBody>
      </p:sp>
      <p:grpSp>
        <p:nvGrpSpPr>
          <p:cNvPr id="58" name="Group 15"/>
          <p:cNvGrpSpPr>
            <a:grpSpLocks/>
          </p:cNvGrpSpPr>
          <p:nvPr/>
        </p:nvGrpSpPr>
        <p:grpSpPr bwMode="auto">
          <a:xfrm>
            <a:off x="6588125" y="3463925"/>
            <a:ext cx="2209800" cy="533400"/>
            <a:chOff x="4032" y="2064"/>
            <a:chExt cx="1392" cy="336"/>
          </a:xfrm>
        </p:grpSpPr>
        <p:sp>
          <p:nvSpPr>
            <p:cNvPr id="59" name="Text Box 16"/>
            <p:cNvSpPr txBox="1">
              <a:spLocks noChangeArrowheads="1"/>
            </p:cNvSpPr>
            <p:nvPr/>
          </p:nvSpPr>
          <p:spPr bwMode="auto">
            <a:xfrm>
              <a:off x="4176" y="2130"/>
              <a:ext cx="1248" cy="192"/>
            </a:xfrm>
            <a:prstGeom prst="rect">
              <a:avLst/>
            </a:prstGeom>
            <a:solidFill>
              <a:srgbClr val="FF66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 dirty="0">
                  <a:cs typeface="Times New Roman" pitchFamily="18" charset="0"/>
                </a:rPr>
                <a:t>Средняя </a:t>
              </a:r>
              <a:r>
                <a:rPr lang="en-US" sz="1400" dirty="0">
                  <a:cs typeface="Times New Roman" pitchFamily="18" charset="0"/>
                </a:rPr>
                <a:t>46-60dB</a:t>
              </a:r>
            </a:p>
          </p:txBody>
        </p:sp>
        <p:sp>
          <p:nvSpPr>
            <p:cNvPr id="60" name="AutoShape 17"/>
            <p:cNvSpPr>
              <a:spLocks/>
            </p:cNvSpPr>
            <p:nvPr/>
          </p:nvSpPr>
          <p:spPr bwMode="auto">
            <a:xfrm>
              <a:off x="4032" y="2064"/>
              <a:ext cx="116" cy="336"/>
            </a:xfrm>
            <a:prstGeom prst="rightBrace">
              <a:avLst>
                <a:gd name="adj1" fmla="val 2413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61" name="Rectangle 18"/>
          <p:cNvSpPr>
            <a:spLocks noChangeArrowheads="1"/>
          </p:cNvSpPr>
          <p:nvPr/>
        </p:nvSpPr>
        <p:spPr bwMode="auto">
          <a:xfrm>
            <a:off x="1558925" y="3997325"/>
            <a:ext cx="5029200" cy="533400"/>
          </a:xfrm>
          <a:prstGeom prst="rect">
            <a:avLst/>
          </a:prstGeom>
          <a:solidFill>
            <a:srgbClr val="80008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2" name="Group 19"/>
          <p:cNvGrpSpPr>
            <a:grpSpLocks/>
          </p:cNvGrpSpPr>
          <p:nvPr/>
        </p:nvGrpSpPr>
        <p:grpSpPr bwMode="auto">
          <a:xfrm>
            <a:off x="6588125" y="3997325"/>
            <a:ext cx="2209800" cy="533400"/>
            <a:chOff x="4032" y="2400"/>
            <a:chExt cx="1362" cy="336"/>
          </a:xfrm>
        </p:grpSpPr>
        <p:sp>
          <p:nvSpPr>
            <p:cNvPr id="63" name="AutoShape 20"/>
            <p:cNvSpPr>
              <a:spLocks/>
            </p:cNvSpPr>
            <p:nvPr/>
          </p:nvSpPr>
          <p:spPr bwMode="auto">
            <a:xfrm>
              <a:off x="4032" y="2400"/>
              <a:ext cx="116" cy="336"/>
            </a:xfrm>
            <a:prstGeom prst="rightBrace">
              <a:avLst>
                <a:gd name="adj1" fmla="val 24138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4" name="Text Box 21"/>
            <p:cNvSpPr txBox="1">
              <a:spLocks noChangeArrowheads="1"/>
            </p:cNvSpPr>
            <p:nvPr/>
          </p:nvSpPr>
          <p:spPr bwMode="auto">
            <a:xfrm>
              <a:off x="4176" y="2496"/>
              <a:ext cx="1218" cy="194"/>
            </a:xfrm>
            <a:prstGeom prst="rect">
              <a:avLst/>
            </a:prstGeom>
            <a:solidFill>
              <a:srgbClr val="993366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cs typeface="Times New Roman" pitchFamily="18" charset="0"/>
                </a:rPr>
                <a:t>Средне-тяж</a:t>
              </a:r>
              <a:r>
                <a:rPr lang="en-US" sz="1400">
                  <a:cs typeface="Times New Roman" pitchFamily="18" charset="0"/>
                </a:rPr>
                <a:t> 61-75dB</a:t>
              </a:r>
            </a:p>
          </p:txBody>
        </p:sp>
      </p:grpSp>
      <p:sp>
        <p:nvSpPr>
          <p:cNvPr id="65" name="Rectangle 22"/>
          <p:cNvSpPr>
            <a:spLocks noChangeArrowheads="1"/>
          </p:cNvSpPr>
          <p:nvPr/>
        </p:nvSpPr>
        <p:spPr bwMode="auto">
          <a:xfrm>
            <a:off x="1577975" y="4987925"/>
            <a:ext cx="5029200" cy="838200"/>
          </a:xfrm>
          <a:prstGeom prst="rect">
            <a:avLst/>
          </a:prstGeom>
          <a:solidFill>
            <a:srgbClr val="FF00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6" name="Rectangle 23"/>
          <p:cNvSpPr>
            <a:spLocks noChangeArrowheads="1"/>
          </p:cNvSpPr>
          <p:nvPr/>
        </p:nvSpPr>
        <p:spPr bwMode="auto">
          <a:xfrm>
            <a:off x="1577975" y="4530725"/>
            <a:ext cx="5029200" cy="457200"/>
          </a:xfrm>
          <a:prstGeom prst="rect">
            <a:avLst/>
          </a:prstGeom>
          <a:solidFill>
            <a:srgbClr val="800000">
              <a:alpha val="50195"/>
            </a:srgbClr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67" name="Group 24"/>
          <p:cNvGrpSpPr>
            <a:grpSpLocks/>
          </p:cNvGrpSpPr>
          <p:nvPr/>
        </p:nvGrpSpPr>
        <p:grpSpPr bwMode="auto">
          <a:xfrm>
            <a:off x="6588125" y="4530725"/>
            <a:ext cx="2209800" cy="457200"/>
            <a:chOff x="4032" y="2736"/>
            <a:chExt cx="1392" cy="288"/>
          </a:xfrm>
        </p:grpSpPr>
        <p:sp>
          <p:nvSpPr>
            <p:cNvPr id="68" name="Text Box 25"/>
            <p:cNvSpPr txBox="1">
              <a:spLocks noChangeArrowheads="1"/>
            </p:cNvSpPr>
            <p:nvPr/>
          </p:nvSpPr>
          <p:spPr bwMode="auto">
            <a:xfrm>
              <a:off x="4176" y="2784"/>
              <a:ext cx="1248" cy="192"/>
            </a:xfrm>
            <a:prstGeom prst="rect">
              <a:avLst/>
            </a:prstGeom>
            <a:solidFill>
              <a:srgbClr val="8000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cs typeface="Times New Roman" pitchFamily="18" charset="0"/>
                </a:rPr>
                <a:t>тяжелая</a:t>
              </a:r>
              <a:r>
                <a:rPr lang="en-US" sz="1400">
                  <a:cs typeface="Times New Roman" pitchFamily="18" charset="0"/>
                </a:rPr>
                <a:t> 76-90dB</a:t>
              </a:r>
            </a:p>
          </p:txBody>
        </p:sp>
        <p:sp>
          <p:nvSpPr>
            <p:cNvPr id="69" name="AutoShape 26"/>
            <p:cNvSpPr>
              <a:spLocks/>
            </p:cNvSpPr>
            <p:nvPr/>
          </p:nvSpPr>
          <p:spPr bwMode="auto">
            <a:xfrm>
              <a:off x="4032" y="2736"/>
              <a:ext cx="96" cy="288"/>
            </a:xfrm>
            <a:prstGeom prst="rightBrace">
              <a:avLst>
                <a:gd name="adj1" fmla="val 25000"/>
                <a:gd name="adj2" fmla="val 50000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0" name="Group 27"/>
          <p:cNvGrpSpPr>
            <a:grpSpLocks/>
          </p:cNvGrpSpPr>
          <p:nvPr/>
        </p:nvGrpSpPr>
        <p:grpSpPr bwMode="auto">
          <a:xfrm>
            <a:off x="6626225" y="4987925"/>
            <a:ext cx="2171700" cy="838200"/>
            <a:chOff x="4056" y="3024"/>
            <a:chExt cx="1368" cy="528"/>
          </a:xfrm>
        </p:grpSpPr>
        <p:sp>
          <p:nvSpPr>
            <p:cNvPr id="71" name="Text Box 28"/>
            <p:cNvSpPr txBox="1">
              <a:spLocks noChangeArrowheads="1"/>
            </p:cNvSpPr>
            <p:nvPr/>
          </p:nvSpPr>
          <p:spPr bwMode="auto">
            <a:xfrm>
              <a:off x="4176" y="3168"/>
              <a:ext cx="1248" cy="192"/>
            </a:xfrm>
            <a:prstGeom prst="rect">
              <a:avLst/>
            </a:prstGeom>
            <a:solidFill>
              <a:srgbClr val="FF0000">
                <a:alpha val="50195"/>
              </a:srgbClr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sz="1400">
                  <a:cs typeface="Times New Roman" pitchFamily="18" charset="0"/>
                </a:rPr>
                <a:t>глубокая</a:t>
              </a:r>
              <a:r>
                <a:rPr lang="en-US" sz="1400">
                  <a:cs typeface="Times New Roman" pitchFamily="18" charset="0"/>
                </a:rPr>
                <a:t> 90+dB</a:t>
              </a:r>
            </a:p>
          </p:txBody>
        </p:sp>
        <p:sp>
          <p:nvSpPr>
            <p:cNvPr id="72" name="AutoShape 29"/>
            <p:cNvSpPr>
              <a:spLocks/>
            </p:cNvSpPr>
            <p:nvPr/>
          </p:nvSpPr>
          <p:spPr bwMode="auto">
            <a:xfrm>
              <a:off x="4056" y="3024"/>
              <a:ext cx="48" cy="528"/>
            </a:xfrm>
            <a:prstGeom prst="rightBrace">
              <a:avLst>
                <a:gd name="adj1" fmla="val 91667"/>
                <a:gd name="adj2" fmla="val 42046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73" name="Group 30"/>
          <p:cNvGrpSpPr>
            <a:grpSpLocks/>
          </p:cNvGrpSpPr>
          <p:nvPr/>
        </p:nvGrpSpPr>
        <p:grpSpPr bwMode="auto">
          <a:xfrm>
            <a:off x="2320925" y="2087563"/>
            <a:ext cx="152400" cy="157162"/>
            <a:chOff x="1344" y="1197"/>
            <a:chExt cx="96" cy="99"/>
          </a:xfrm>
        </p:grpSpPr>
        <p:sp>
          <p:nvSpPr>
            <p:cNvPr id="74" name="Line 31"/>
            <p:cNvSpPr>
              <a:spLocks noChangeShapeType="1"/>
            </p:cNvSpPr>
            <p:nvPr/>
          </p:nvSpPr>
          <p:spPr bwMode="auto">
            <a:xfrm>
              <a:off x="1344" y="12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5" name="Line 32"/>
            <p:cNvSpPr>
              <a:spLocks noChangeShapeType="1"/>
            </p:cNvSpPr>
            <p:nvPr/>
          </p:nvSpPr>
          <p:spPr bwMode="auto">
            <a:xfrm flipH="1">
              <a:off x="1344" y="1197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6" name="Group 33"/>
          <p:cNvGrpSpPr>
            <a:grpSpLocks/>
          </p:cNvGrpSpPr>
          <p:nvPr/>
        </p:nvGrpSpPr>
        <p:grpSpPr bwMode="auto">
          <a:xfrm>
            <a:off x="3159125" y="1758950"/>
            <a:ext cx="152400" cy="157163"/>
            <a:chOff x="1344" y="1197"/>
            <a:chExt cx="96" cy="99"/>
          </a:xfrm>
        </p:grpSpPr>
        <p:sp>
          <p:nvSpPr>
            <p:cNvPr id="77" name="Line 34"/>
            <p:cNvSpPr>
              <a:spLocks noChangeShapeType="1"/>
            </p:cNvSpPr>
            <p:nvPr/>
          </p:nvSpPr>
          <p:spPr bwMode="auto">
            <a:xfrm>
              <a:off x="1344" y="12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8" name="Line 35"/>
            <p:cNvSpPr>
              <a:spLocks noChangeShapeType="1"/>
            </p:cNvSpPr>
            <p:nvPr/>
          </p:nvSpPr>
          <p:spPr bwMode="auto">
            <a:xfrm flipH="1">
              <a:off x="1344" y="1197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79" name="Group 36"/>
          <p:cNvGrpSpPr>
            <a:grpSpLocks/>
          </p:cNvGrpSpPr>
          <p:nvPr/>
        </p:nvGrpSpPr>
        <p:grpSpPr bwMode="auto">
          <a:xfrm>
            <a:off x="4011613" y="2097088"/>
            <a:ext cx="152400" cy="157162"/>
            <a:chOff x="1344" y="1197"/>
            <a:chExt cx="96" cy="99"/>
          </a:xfrm>
        </p:grpSpPr>
        <p:sp>
          <p:nvSpPr>
            <p:cNvPr id="80" name="Line 37"/>
            <p:cNvSpPr>
              <a:spLocks noChangeShapeType="1"/>
            </p:cNvSpPr>
            <p:nvPr/>
          </p:nvSpPr>
          <p:spPr bwMode="auto">
            <a:xfrm>
              <a:off x="1344" y="12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1" name="Line 38"/>
            <p:cNvSpPr>
              <a:spLocks noChangeShapeType="1"/>
            </p:cNvSpPr>
            <p:nvPr/>
          </p:nvSpPr>
          <p:spPr bwMode="auto">
            <a:xfrm flipH="1">
              <a:off x="1344" y="1197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2" name="Group 39"/>
          <p:cNvGrpSpPr>
            <a:grpSpLocks/>
          </p:cNvGrpSpPr>
          <p:nvPr/>
        </p:nvGrpSpPr>
        <p:grpSpPr bwMode="auto">
          <a:xfrm>
            <a:off x="4849813" y="2097088"/>
            <a:ext cx="152400" cy="157162"/>
            <a:chOff x="1344" y="1197"/>
            <a:chExt cx="96" cy="99"/>
          </a:xfrm>
        </p:grpSpPr>
        <p:sp>
          <p:nvSpPr>
            <p:cNvPr id="83" name="Line 40"/>
            <p:cNvSpPr>
              <a:spLocks noChangeShapeType="1"/>
            </p:cNvSpPr>
            <p:nvPr/>
          </p:nvSpPr>
          <p:spPr bwMode="auto">
            <a:xfrm>
              <a:off x="1344" y="12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4" name="Line 41"/>
            <p:cNvSpPr>
              <a:spLocks noChangeShapeType="1"/>
            </p:cNvSpPr>
            <p:nvPr/>
          </p:nvSpPr>
          <p:spPr bwMode="auto">
            <a:xfrm flipH="1">
              <a:off x="1344" y="1197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5" name="Group 42"/>
          <p:cNvGrpSpPr>
            <a:grpSpLocks/>
          </p:cNvGrpSpPr>
          <p:nvPr/>
        </p:nvGrpSpPr>
        <p:grpSpPr bwMode="auto">
          <a:xfrm>
            <a:off x="5688013" y="2092325"/>
            <a:ext cx="152400" cy="157163"/>
            <a:chOff x="1344" y="1197"/>
            <a:chExt cx="96" cy="99"/>
          </a:xfrm>
        </p:grpSpPr>
        <p:sp>
          <p:nvSpPr>
            <p:cNvPr id="86" name="Line 43"/>
            <p:cNvSpPr>
              <a:spLocks noChangeShapeType="1"/>
            </p:cNvSpPr>
            <p:nvPr/>
          </p:nvSpPr>
          <p:spPr bwMode="auto">
            <a:xfrm>
              <a:off x="1344" y="12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7" name="Line 44"/>
            <p:cNvSpPr>
              <a:spLocks noChangeShapeType="1"/>
            </p:cNvSpPr>
            <p:nvPr/>
          </p:nvSpPr>
          <p:spPr bwMode="auto">
            <a:xfrm flipH="1">
              <a:off x="1344" y="1197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88" name="Group 45"/>
          <p:cNvGrpSpPr>
            <a:grpSpLocks/>
          </p:cNvGrpSpPr>
          <p:nvPr/>
        </p:nvGrpSpPr>
        <p:grpSpPr bwMode="auto">
          <a:xfrm>
            <a:off x="6511925" y="2163763"/>
            <a:ext cx="152400" cy="157162"/>
            <a:chOff x="1344" y="1197"/>
            <a:chExt cx="96" cy="99"/>
          </a:xfrm>
        </p:grpSpPr>
        <p:sp>
          <p:nvSpPr>
            <p:cNvPr id="89" name="Line 46"/>
            <p:cNvSpPr>
              <a:spLocks noChangeShapeType="1"/>
            </p:cNvSpPr>
            <p:nvPr/>
          </p:nvSpPr>
          <p:spPr bwMode="auto">
            <a:xfrm>
              <a:off x="1344" y="1200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0" name="Line 47"/>
            <p:cNvSpPr>
              <a:spLocks noChangeShapeType="1"/>
            </p:cNvSpPr>
            <p:nvPr/>
          </p:nvSpPr>
          <p:spPr bwMode="auto">
            <a:xfrm flipH="1">
              <a:off x="1344" y="1197"/>
              <a:ext cx="96" cy="9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91" name="Rectangle 55"/>
          <p:cNvSpPr>
            <a:spLocks noChangeArrowheads="1"/>
          </p:cNvSpPr>
          <p:nvPr/>
        </p:nvSpPr>
        <p:spPr bwMode="auto">
          <a:xfrm>
            <a:off x="2090738" y="4348163"/>
            <a:ext cx="3810000" cy="1143000"/>
          </a:xfrm>
          <a:prstGeom prst="rect">
            <a:avLst/>
          </a:prstGeom>
          <a:solidFill>
            <a:srgbClr val="FF0000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ru-RU" i="1">
                <a:cs typeface="Times New Roman" pitchFamily="18" charset="0"/>
              </a:rPr>
              <a:t>Не слышат речь</a:t>
            </a:r>
            <a:endParaRPr lang="en-US" i="1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 autoUpdateAnimBg="0"/>
      <p:bldP spid="57" grpId="0" animBg="1" autoUpdateAnimBg="0"/>
      <p:bldP spid="61" grpId="0" animBg="1"/>
      <p:bldP spid="65" grpId="0" animBg="1"/>
      <p:bldP spid="66" grpId="0" animBg="1"/>
      <p:bldP spid="91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Критерии отбора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447675" indent="-447675" eaLnBrk="1" hangingPunct="1">
              <a:lnSpc>
                <a:spcPct val="80000"/>
              </a:lnSpc>
              <a:buClr>
                <a:srgbClr val="3399FF"/>
              </a:buClr>
            </a:pPr>
            <a:r>
              <a:rPr lang="ru-RU" sz="3500" dirty="0" smtClean="0"/>
              <a:t>Двусторонняя </a:t>
            </a:r>
            <a:r>
              <a:rPr lang="ru-RU" sz="3500" dirty="0" err="1" smtClean="0"/>
              <a:t>средне-тяжелая</a:t>
            </a:r>
            <a:r>
              <a:rPr lang="ru-RU" sz="3500" dirty="0" smtClean="0"/>
              <a:t> </a:t>
            </a:r>
            <a:r>
              <a:rPr lang="ru-RU" sz="3500" dirty="0" err="1" smtClean="0"/>
              <a:t>сенсоневральная</a:t>
            </a:r>
            <a:r>
              <a:rPr lang="ru-RU" sz="3500" dirty="0" smtClean="0"/>
              <a:t> тугоухость (на основании психофизических и объективных методов)</a:t>
            </a:r>
            <a:endParaRPr lang="en-GB" sz="3500" dirty="0" smtClean="0"/>
          </a:p>
          <a:p>
            <a:pPr marL="447675" indent="-447675" eaLnBrk="1" hangingPunct="1">
              <a:lnSpc>
                <a:spcPct val="80000"/>
              </a:lnSpc>
              <a:buClr>
                <a:srgbClr val="3399FF"/>
              </a:buClr>
            </a:pPr>
            <a:r>
              <a:rPr lang="ru-RU" sz="3500" dirty="0" smtClean="0"/>
              <a:t>Неэффективность </a:t>
            </a:r>
            <a:r>
              <a:rPr lang="ru-RU" sz="3500" dirty="0" err="1" smtClean="0"/>
              <a:t>слухопротезирования</a:t>
            </a:r>
            <a:r>
              <a:rPr lang="ru-RU" sz="3500" dirty="0" smtClean="0"/>
              <a:t> – отсутствие или минимальное понимание речи в оптимально подобранных слуховых аппаратах</a:t>
            </a:r>
            <a:endParaRPr lang="en-GB" sz="3500" dirty="0" smtClean="0">
              <a:solidFill>
                <a:srgbClr val="3399FF"/>
              </a:solidFill>
            </a:endParaRPr>
          </a:p>
          <a:p>
            <a:pPr marL="447675" indent="-447675" eaLnBrk="1" hangingPunct="1">
              <a:lnSpc>
                <a:spcPct val="80000"/>
              </a:lnSpc>
              <a:buClr>
                <a:srgbClr val="3399FF"/>
              </a:buClr>
            </a:pPr>
            <a:r>
              <a:rPr lang="ru-RU" sz="3500" dirty="0" smtClean="0"/>
              <a:t>Длительность периода тугоухости и глухоты</a:t>
            </a:r>
            <a:endParaRPr lang="en-GB" sz="3500" dirty="0" smtClean="0"/>
          </a:p>
          <a:p>
            <a:pPr marL="447675" indent="-447675" eaLnBrk="1" hangingPunct="1">
              <a:lnSpc>
                <a:spcPct val="80000"/>
              </a:lnSpc>
              <a:buClr>
                <a:srgbClr val="3399FF"/>
              </a:buClr>
            </a:pPr>
            <a:r>
              <a:rPr lang="ru-RU" sz="3500" dirty="0" smtClean="0"/>
              <a:t>Отсутствие медицинских и радиологических противопоказаний</a:t>
            </a:r>
            <a:endParaRPr lang="en-GB" sz="3500" dirty="0" smtClean="0"/>
          </a:p>
          <a:p>
            <a:pPr marL="447675" indent="-447675" eaLnBrk="1" hangingPunct="1">
              <a:lnSpc>
                <a:spcPct val="80000"/>
              </a:lnSpc>
              <a:buClr>
                <a:srgbClr val="3399FF"/>
              </a:buClr>
            </a:pPr>
            <a:r>
              <a:rPr lang="ru-RU" sz="3500" dirty="0" smtClean="0"/>
              <a:t>Соответствующее образовательное обеспечение и поддержка</a:t>
            </a:r>
            <a:endParaRPr lang="en-GB" sz="3500" dirty="0" smtClean="0"/>
          </a:p>
          <a:p>
            <a:pPr marL="447675" indent="-447675" eaLnBrk="1" hangingPunct="1">
              <a:lnSpc>
                <a:spcPct val="80000"/>
              </a:lnSpc>
              <a:buClr>
                <a:srgbClr val="3399FF"/>
              </a:buClr>
            </a:pPr>
            <a:r>
              <a:rPr lang="ru-RU" sz="3500" dirty="0" smtClean="0"/>
              <a:t>Адекватные ожидания, мотивация и обязательства пациента и членов его семьи</a:t>
            </a:r>
            <a:endParaRPr lang="en-GB" sz="35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Система </a:t>
            </a:r>
            <a:r>
              <a:rPr lang="ru-RU" b="1" dirty="0" err="1" smtClean="0">
                <a:solidFill>
                  <a:srgbClr val="7030A0"/>
                </a:solidFill>
              </a:rPr>
              <a:t>кохлеарной</a:t>
            </a:r>
            <a:r>
              <a:rPr lang="ru-RU" b="1" dirty="0" smtClean="0">
                <a:solidFill>
                  <a:srgbClr val="7030A0"/>
                </a:solidFill>
              </a:rPr>
              <a:t> имплантации</a:t>
            </a:r>
            <a:endParaRPr lang="ru-RU" dirty="0"/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990600" y="1600200"/>
          <a:ext cx="71628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Photo" r:id="rId3" imgW="8400000" imgH="7314286" progId="MSPhotoEd.3">
                  <p:embed/>
                </p:oleObj>
              </mc:Choice>
              <mc:Fallback>
                <p:oleObj name="Photo Editor Photo" r:id="rId3" imgW="8400000" imgH="7314286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600200"/>
                        <a:ext cx="7162800" cy="487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38201" y="1524000"/>
            <a:ext cx="1600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Наружные компоненты</a:t>
            </a:r>
            <a:endParaRPr lang="en-A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55004" y="2667000"/>
            <a:ext cx="3983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Внутренние компоненты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Слух с </a:t>
            </a:r>
            <a:r>
              <a:rPr lang="ru-RU" b="1" dirty="0" err="1" smtClean="0">
                <a:solidFill>
                  <a:srgbClr val="7030A0"/>
                </a:solidFill>
              </a:rPr>
              <a:t>кохлеарным</a:t>
            </a:r>
            <a:r>
              <a:rPr lang="ru-RU" b="1" dirty="0" smtClean="0">
                <a:solidFill>
                  <a:srgbClr val="7030A0"/>
                </a:solidFill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</a:rPr>
              <a:t>имплантом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Звук воспринимается микрофоном.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Затем кодируется/преобразуется в цифровые сигналы, которые посылаются к передающей катушке передатчика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Передающая катушка посылает сигналы через кожу к </a:t>
            </a:r>
            <a:r>
              <a:rPr lang="ru-RU" b="1" dirty="0" err="1" smtClean="0">
                <a:solidFill>
                  <a:schemeClr val="accent2"/>
                </a:solidFill>
              </a:rPr>
              <a:t>импланту</a:t>
            </a:r>
            <a:r>
              <a:rPr lang="ru-RU" b="1" dirty="0" smtClean="0">
                <a:solidFill>
                  <a:schemeClr val="accent2"/>
                </a:solidFill>
              </a:rPr>
              <a:t> (приемнику/стимулятору), где они преобразуются в электрические сигналы.</a:t>
            </a:r>
            <a:endParaRPr lang="en-US" b="1" dirty="0" smtClean="0">
              <a:solidFill>
                <a:schemeClr val="accent2"/>
              </a:solidFill>
            </a:endParaRPr>
          </a:p>
          <a:p>
            <a:pPr marL="0" indent="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Сигналы посылаются к электродной решетке, что обеспечивает стимуляцию нервных волокон.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ru-RU" b="1" dirty="0" smtClean="0">
                <a:solidFill>
                  <a:schemeClr val="accent2"/>
                </a:solidFill>
              </a:rPr>
              <a:t>Сигналы через слуховой нерв передаются к мозгу, где воспринимаются как звуки. </a:t>
            </a:r>
            <a:r>
              <a:rPr lang="ru-RU" b="1" dirty="0" smtClean="0">
                <a:solidFill>
                  <a:schemeClr val="hlink"/>
                </a:solidFill>
              </a:rPr>
              <a:t> </a:t>
            </a:r>
          </a:p>
          <a:p>
            <a:endParaRPr lang="ru-RU" dirty="0"/>
          </a:p>
        </p:txBody>
      </p:sp>
      <p:pic>
        <p:nvPicPr>
          <p:cNvPr id="7" name="Picture 4" descr="uho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6931" y="1447800"/>
            <a:ext cx="4000269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Каким образом слуховой аппарат отличается от </a:t>
            </a:r>
            <a:r>
              <a:rPr lang="ru-RU" sz="3200" b="1" dirty="0" err="1" smtClean="0">
                <a:solidFill>
                  <a:srgbClr val="7030A0"/>
                </a:solidFill>
              </a:rPr>
              <a:t>кохлеарного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</a:rPr>
              <a:t>импланта</a:t>
            </a:r>
            <a:r>
              <a:rPr lang="ru-RU" sz="3200" b="1" dirty="0" smtClean="0">
                <a:solidFill>
                  <a:srgbClr val="7030A0"/>
                </a:solidFill>
              </a:rPr>
              <a:t>? </a:t>
            </a:r>
            <a:endParaRPr lang="ru-RU" sz="32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chemeClr val="accent2"/>
                </a:solidFill>
              </a:rPr>
              <a:t> </a:t>
            </a:r>
          </a:p>
          <a:p>
            <a:pPr marL="0" indent="0" algn="just" eaLnBrk="1" hangingPunct="1"/>
            <a:r>
              <a:rPr lang="ru-RU" b="1" dirty="0" smtClean="0"/>
              <a:t>Слуховые аппараты и вспомогательные устройства усиливают звуки, делают их громче. </a:t>
            </a:r>
            <a:r>
              <a:rPr lang="ru-RU" b="1" dirty="0" err="1" smtClean="0"/>
              <a:t>Кохлеарный</a:t>
            </a:r>
            <a:r>
              <a:rPr lang="ru-RU" b="1" dirty="0" smtClean="0"/>
              <a:t> </a:t>
            </a:r>
            <a:r>
              <a:rPr lang="ru-RU" b="1" dirty="0" err="1" smtClean="0"/>
              <a:t>имплант</a:t>
            </a:r>
            <a:r>
              <a:rPr lang="ru-RU" b="1" dirty="0" smtClean="0"/>
              <a:t> не делает звуки более громкими; он обеспечивает полезную звуковую информацию за счет прямой стимуляции сохранных волокон слухового нерва, обеспечивая тем самым больному возможность воспринимать звуки.</a:t>
            </a:r>
          </a:p>
          <a:p>
            <a:pPr marL="0" indent="0" algn="just" eaLnBrk="1" hangingPunct="1"/>
            <a:endParaRPr lang="en-US" b="1" dirty="0" smtClean="0"/>
          </a:p>
          <a:p>
            <a:pPr marL="0" indent="0" algn="just" eaLnBrk="1" hangingPunct="1"/>
            <a:r>
              <a:rPr lang="ru-RU" b="1" dirty="0" err="1" smtClean="0"/>
              <a:t>Кохлеарный</a:t>
            </a:r>
            <a:r>
              <a:rPr lang="ru-RU" b="1" dirty="0" smtClean="0"/>
              <a:t> </a:t>
            </a:r>
            <a:r>
              <a:rPr lang="ru-RU" b="1" dirty="0" err="1" smtClean="0"/>
              <a:t>имплант</a:t>
            </a:r>
            <a:r>
              <a:rPr lang="ru-RU" b="1" dirty="0" smtClean="0"/>
              <a:t> обеспечивает передачу высокочастотной информации, а также восстанавливает частотную селективность слуха.</a:t>
            </a:r>
            <a:endParaRPr lang="en-US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341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Office Theme</vt:lpstr>
      <vt:lpstr>Photo Editor Photo</vt:lpstr>
      <vt:lpstr>Презентация PowerPoint</vt:lpstr>
      <vt:lpstr>Потребность  в кохлеарной имплантации в России</vt:lpstr>
      <vt:lpstr>КОХЛЕАРНАЯ ИМПЛАНТАЦИЯ - это программа мероприятий, направленных на полноценную социальную адаптацию ребенка или взрослого с сенсоневральной тугоухостью IV ст. и глухотой.    СИСТЕМА КОХЛЕАРНОЙ ИМПЛАНТАЦИИ – это электронное устройство, выполняющее функции поврежденных или отсутствующих волосковых клеток, обеспечивая электрическую стимуляцию сохранных нервных волокон</vt:lpstr>
      <vt:lpstr>Как функционирует ухо</vt:lpstr>
      <vt:lpstr>Степени потери слуха</vt:lpstr>
      <vt:lpstr>Критерии отбора</vt:lpstr>
      <vt:lpstr>Система кохлеарной имплантации</vt:lpstr>
      <vt:lpstr>Слух с кохлеарным имплантом </vt:lpstr>
      <vt:lpstr>Каким образом слуховой аппарат отличается от кохлеарного импланта? </vt:lpstr>
      <vt:lpstr>Результаты</vt:lpstr>
      <vt:lpstr>Процесс имплантации включает…..</vt:lpstr>
      <vt:lpstr>Спасибо  за внимание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Jonny</dc:creator>
  <cp:lastModifiedBy>Светлана Юрьевна Белянчева</cp:lastModifiedBy>
  <cp:revision>6</cp:revision>
  <dcterms:created xsi:type="dcterms:W3CDTF">2016-10-20T09:07:13Z</dcterms:created>
  <dcterms:modified xsi:type="dcterms:W3CDTF">2016-11-09T09:54:22Z</dcterms:modified>
</cp:coreProperties>
</file>