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8" r:id="rId3"/>
    <p:sldId id="259" r:id="rId4"/>
    <p:sldId id="264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2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CF122-1783-44AB-B8C8-4F12AD67E3C6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267E3-EB8C-4FF3-881F-D2DB22EEC3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300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267E3-EB8C-4FF3-881F-D2DB22EEC35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444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772816"/>
            <a:ext cx="7406640" cy="1916974"/>
          </a:xfrm>
        </p:spPr>
        <p:txBody>
          <a:bodyPr>
            <a:normAutofit fontScale="90000"/>
          </a:bodyPr>
          <a:lstStyle/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effectLst/>
                <a:latin typeface="Times New Roman"/>
                <a:ea typeface="Calibri"/>
                <a:cs typeface="Times New Roman"/>
              </a:rPr>
              <a:t>Адаптация рабочей программы педагога </a:t>
            </a:r>
            <a:r>
              <a:rPr lang="ru-RU" sz="2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2800" b="1" dirty="0">
                <a:effectLst/>
                <a:latin typeface="Times New Roman"/>
                <a:ea typeface="Calibri"/>
                <a:cs typeface="Times New Roman"/>
              </a:rPr>
              <a:t>для обучающихся с ограниченными возможностями здоровья</a:t>
            </a:r>
            <a:r>
              <a:rPr lang="ru-RU" sz="2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effectLst/>
                <a:latin typeface="Calibri"/>
                <a:ea typeface="Calibri"/>
                <a:cs typeface="Times New Roman"/>
              </a:rPr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293096"/>
            <a:ext cx="7406640" cy="1368152"/>
          </a:xfrm>
        </p:spPr>
        <p:txBody>
          <a:bodyPr/>
          <a:lstStyle/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Соколова 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Ольга Николаевна,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заместитель директора по УВР СОШ № 3 </a:t>
            </a:r>
            <a:r>
              <a:rPr lang="ru-RU" sz="2000" dirty="0" err="1" smtClean="0">
                <a:latin typeface="Times New Roman"/>
                <a:ea typeface="Calibri"/>
                <a:cs typeface="Times New Roman"/>
              </a:rPr>
              <a:t>г.Рыбинск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28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процесса обучения с учетом специфики усвоения знаний, умений и навыков обучающимися с ЗПР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82296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организации процесса обучения использую "пошаговое» предъявление материала, дозированную помощи на уроке, ориентируюсь на индивидуальные особенности обучающихся с ОВЗ. Дифференцирую задания, которые направлены на освоение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посильного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восприятия обучающихся материала соответственно их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способностям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возможностям, на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работы. Подбираю задания с расчетом на конкретных учеников, учитывая особенности их индивидуального развития. </a:t>
            </a:r>
          </a:p>
        </p:txBody>
      </p:sp>
    </p:spTree>
    <p:extLst>
      <p:ext uri="{BB962C8B-B14F-4D97-AF65-F5344CB8AC3E}">
        <p14:creationId xmlns:p14="http://schemas.microsoft.com/office/powerpoint/2010/main" val="11859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постоянное стимулирование познавательной активности, побуждении интереса к себе, окружающему предметному и социальному миру. </a:t>
            </a:r>
          </a:p>
          <a:p>
            <a:pPr marL="82296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Познавательную активность стимулирую при помощи метода проблемных вопросов, приёмов технологии развития критического мышления через чтение и письмо (верные и неверные утверждения, написание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толстые и тонкие вопросы, лови ошибку и другие), через организацию доступной для обучающихся активной деятельности (самостоятельные, практические, лабораторные работы).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3961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effectLst/>
              </a:rPr>
              <a:t>Адаптация рабочей программы </a:t>
            </a:r>
            <a:r>
              <a:rPr lang="ru-RU" sz="2800" b="1" dirty="0" smtClean="0">
                <a:effectLst/>
              </a:rPr>
              <a:t>для </a:t>
            </a:r>
            <a:r>
              <a:rPr lang="ru-RU" sz="2800" b="1" dirty="0">
                <a:effectLst/>
              </a:rPr>
              <a:t>конкретных обучающихся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497964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Заключение ПМПК.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Программу реабилитации или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абилитации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ребёнка-инвалида.</a:t>
            </a:r>
          </a:p>
          <a:p>
            <a:pPr marL="82296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964944"/>
              </p:ext>
            </p:extLst>
          </p:nvPr>
        </p:nvGraphicFramePr>
        <p:xfrm>
          <a:off x="1187624" y="2348880"/>
          <a:ext cx="7776863" cy="4150211"/>
        </p:xfrm>
        <a:graphic>
          <a:graphicData uri="http://schemas.openxmlformats.org/drawingml/2006/table">
            <a:tbl>
              <a:tblPr firstRow="1" firstCol="1" bandRow="1"/>
              <a:tblGrid>
                <a:gridCol w="1607218"/>
                <a:gridCol w="2016951"/>
                <a:gridCol w="4152694"/>
              </a:tblGrid>
              <a:tr h="444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Особенности психического развития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Обучающиеся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Методические приёмы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7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Затруднения в организации, контроле своей деятельности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Борис, Егор, Наталья, Павел, Евгений, Ксения, Роман,  Екатерина</a:t>
                      </a: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Использование алгоритма деятельности и контроля.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Составление плана выполнения задания.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Направляющая помощь.</a:t>
                      </a: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5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Затруднения в установлении причинно-следственных связей, логических отношений между предметами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Борис, Наталья,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Силинский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Евгений, Александра,  Екатерина</a:t>
                      </a: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Использование наводящих вопросов, позволяющих определить последовательность событий.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Задания на расстановку понятий в логической последовательности. Использование дидактических игр «Третий лишний», «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Шестиклеточный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логикон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», «Соотнесение вопроса и ответа, термина и его трактовки», «Пирамида», «Найди родственников», «Лото», ребусы, головоломки, тесты.</a:t>
                      </a: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Медленный темп деятельности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Яросвет,  Анна, Алексей,  Роман,  Екатерина, Павел,  Евгений</a:t>
                      </a: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Использование дифференцированных заданий, ориентированных на темп работы конкретного обучающегося.</a:t>
                      </a: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70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Затруднения в определении пространственных отношений между предметами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Борис,  Егор, Наталья,  Павел, 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Яросвет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  Анна,  Алексей</a:t>
                      </a: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Использование наглядности.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Задания на самостоятельный поиск материала в учебнике.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Использование дидактических игр «Крестики и нолики», «Мозаика», «Лабиринт», «Лото», «Химический бой».</a:t>
                      </a:r>
                    </a:p>
                  </a:txBody>
                  <a:tcPr marL="58887" marR="588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2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187159"/>
              </p:ext>
            </p:extLst>
          </p:nvPr>
        </p:nvGraphicFramePr>
        <p:xfrm>
          <a:off x="1115616" y="980728"/>
          <a:ext cx="7920880" cy="4731558"/>
        </p:xfrm>
        <a:graphic>
          <a:graphicData uri="http://schemas.openxmlformats.org/drawingml/2006/table">
            <a:tbl>
              <a:tblPr firstRow="1" firstCol="1" bandRow="1"/>
              <a:tblGrid>
                <a:gridCol w="648072"/>
                <a:gridCol w="1296144"/>
                <a:gridCol w="2736304"/>
                <a:gridCol w="324036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Потенциал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Затруднения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Методические приёмы работы на уроке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495" marR="30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12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Кирилл</a:t>
                      </a:r>
                    </a:p>
                  </a:txBody>
                  <a:tcPr marL="30495" marR="30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Понимает и принимает инструкцию взрослого переносит показанный способ действия на аналогичное задание.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Может выполнить задание в рамках несложной инструкции. Обобщает и классифицирует предметы и понятия.  Положительное отношение к школе.</a:t>
                      </a:r>
                    </a:p>
                  </a:txBody>
                  <a:tcPr marL="30495" marR="30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Затрудняется удерживать сложную инструкцию. Затрудняется самостоятельно проконтролировать свою деятельность.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Затрудняется ориентироваться пространстве относительно себя, определять пространственные отношения между предметами. Затрудняется переключать внимание с одного вида деятельности на другой. Характерно быстрое наступление утомления.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Затрудняется выделять существенные признаки предметов и понятий, устанавливать причинно-следственные связи.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Темп деятельности медленный.</a:t>
                      </a:r>
                    </a:p>
                  </a:txBody>
                  <a:tcPr marL="30495" marR="30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 Сложную инструкцию делить на части, выполнять задание поэтапно.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 Пошаговая проверка выполнения задания.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 Использование внешних ориентиров для определения пространственных отношений.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 Объяснение слов, обозначающих пространственные и временные понятия.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 Использование наглядности при изучении нового материала и повторении пройденного.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 Смена видов деятельности на уроке.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 Оказание  стимулирующей (подбадривание, настрой на работу),  направляющей, обучающей помощи (показ способа действий).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 Объяснение значимости выполнения заданий (для стимуляции учебной деятельности).</a:t>
                      </a:r>
                    </a:p>
                  </a:txBody>
                  <a:tcPr marL="30495" marR="30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898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effectLst/>
              </a:rPr>
              <a:t>3.	Описание </a:t>
            </a:r>
            <a:r>
              <a:rPr lang="ru-RU" sz="2800" b="1" dirty="0" smtClean="0">
                <a:effectLst/>
              </a:rPr>
              <a:t>основных </a:t>
            </a:r>
            <a:r>
              <a:rPr lang="ru-RU" sz="2800" b="1" dirty="0">
                <a:effectLst/>
              </a:rPr>
              <a:t>видов деятельности на уроках обучающихся с ОВЗ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796994"/>
              </p:ext>
            </p:extLst>
          </p:nvPr>
        </p:nvGraphicFramePr>
        <p:xfrm>
          <a:off x="1115616" y="1844824"/>
          <a:ext cx="7704855" cy="3672407"/>
        </p:xfrm>
        <a:graphic>
          <a:graphicData uri="http://schemas.openxmlformats.org/drawingml/2006/table">
            <a:tbl>
              <a:tblPr firstRow="1" firstCol="1" bandRow="1"/>
              <a:tblGrid>
                <a:gridCol w="2061269"/>
                <a:gridCol w="5643586"/>
              </a:tblGrid>
              <a:tr h="408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Тема урока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Виды деятельности обучающихся с ОВЗ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1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Обучающиеся рассматривают ограниченный по объему материал. Многократно повторяют изученный  материала. Пользуются при изучении или закреплении наглядным материалом, карточками, схемами, рисунками.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1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Стараются выделить главное в изучаемом материале. Работают с текстом (находят ответы на вопросы, определения терминов). Работают в группах и индивидуально. Выполняют задания с необходимостью вставить пропущенные слова, словосочетания, определения.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8358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082354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/>
                <a:ea typeface="Calibri"/>
                <a:cs typeface="Times New Roman"/>
              </a:rPr>
              <a:t>4. Описание </a:t>
            </a:r>
            <a:r>
              <a:rPr lang="ru-RU" sz="2000" b="1" dirty="0">
                <a:effectLst/>
                <a:latin typeface="Times New Roman"/>
                <a:ea typeface="Calibri"/>
                <a:cs typeface="Times New Roman"/>
              </a:rPr>
              <a:t>результатов </a:t>
            </a:r>
            <a:r>
              <a:rPr lang="ru-RU" sz="1600" dirty="0">
                <a:effectLst/>
                <a:latin typeface="Times New Roman"/>
                <a:ea typeface="Calibri"/>
                <a:cs typeface="Times New Roman"/>
              </a:rPr>
              <a:t>(они другие у тех школьников, которые приступили к обучению по ФГОС обучающихся с </a:t>
            </a: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ОВЗ)</a:t>
            </a:r>
            <a:r>
              <a:rPr lang="ru-RU" sz="1600" b="1" dirty="0" smtClean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ru-RU" sz="2000" b="1" dirty="0" smtClean="0">
                <a:effectLst/>
                <a:latin typeface="Times New Roman"/>
                <a:ea typeface="Calibri"/>
                <a:cs typeface="Times New Roman"/>
              </a:rPr>
              <a:t>адаптация </a:t>
            </a:r>
            <a:r>
              <a:rPr lang="ru-RU" sz="2000" b="1" dirty="0">
                <a:effectLst/>
                <a:latin typeface="Times New Roman"/>
                <a:ea typeface="Calibri"/>
                <a:cs typeface="Times New Roman"/>
              </a:rPr>
              <a:t>системы оценивания</a:t>
            </a:r>
            <a:r>
              <a:rPr lang="ru-RU" sz="2000" dirty="0">
                <a:effectLst/>
                <a:latin typeface="Times New Roman"/>
                <a:ea typeface="Calibri"/>
                <a:cs typeface="Times New Roman"/>
              </a:rPr>
              <a:t>.</a:t>
            </a:r>
            <a:r>
              <a:rPr lang="ru-RU" sz="20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effectLst/>
                <a:latin typeface="Calibri"/>
                <a:ea typeface="Calibri"/>
                <a:cs typeface="Times New Roman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36912"/>
            <a:ext cx="7498080" cy="361148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упрощаю формулировки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грамматическому и семантическому оформлению;</a:t>
            </a:r>
          </a:p>
          <a:p>
            <a:pPr marL="82296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упрощаю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многозвеньевую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инструкцию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деления ее на короткие смысловые единицы, задающие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поэтапность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пошаговость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выполнения задания;</a:t>
            </a:r>
          </a:p>
          <a:p>
            <a:pPr marL="82296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 дополнение к письменной инструкции к заданию, при необходимости,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прочитываю вслух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медленном темпе с четкими смысловыми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акцентами.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041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26767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адаптирую текст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с учетом особых образовательных потребностей и индивидуальных трудностей обучающихся с ЗПР (более крупный шрифт, четкое отграничение одного задания от другого; упрощение формулировок задания по грамматическому и семантическому оформлению и др.);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 дифференцированную помощь: стимулирующую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(одобрение, эмоциональная поддержка),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организующую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(привлечение внимания, концентрирование на выполнении работы, напоминание о необходимости самопроверки),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направляющую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(повторение и разъяснение инструкции к заданию);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увеличиваю время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выполнение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406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/>
                <a:latin typeface="Times New Roman"/>
                <a:ea typeface="Calibri"/>
              </a:rPr>
              <a:t>Структура </a:t>
            </a:r>
            <a:r>
              <a:rPr lang="ru-RU" sz="3200" b="1" dirty="0">
                <a:effectLst/>
                <a:latin typeface="Times New Roman"/>
                <a:ea typeface="Calibri"/>
              </a:rPr>
              <a:t>адаптированной рабочей программы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Рабочие программы учебных предметов, курсов должны 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содержать (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Приказы </a:t>
            </a:r>
            <a:r>
              <a:rPr lang="ru-RU" sz="20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Минобрнауки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от 31.12.2015 г. № 1576 и № 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1577) :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82296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1)      планируемые результаты освоения учебного предмета, курса;</a:t>
            </a:r>
          </a:p>
          <a:p>
            <a:pPr marL="82296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      содержание учебного предмета, курса;</a:t>
            </a:r>
          </a:p>
          <a:p>
            <a:pPr marL="82296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3)      тематическое планирование с указанием количества часов, отводимых на освоение каждой 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04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/>
              </a:rPr>
              <a:t>ФГОС обучающихся с ОВЗ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отдельных учебных предметов, коррекционных курсов должны содержать:</a:t>
            </a:r>
          </a:p>
          <a:p>
            <a:pPr marL="82296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         пояснительную записку, в которой конкретизируются общие цели начального общего образования с учетом специфики учебного предмета, коррекционного курса;</a:t>
            </a:r>
          </a:p>
          <a:p>
            <a:pPr marL="82296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         общую характеристику учебного предмета, коррекционного курса;</a:t>
            </a:r>
          </a:p>
          <a:p>
            <a:pPr marL="82296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          описание места учебного предмета, коррекционного курса в учебном плане;</a:t>
            </a:r>
          </a:p>
          <a:p>
            <a:pPr marL="82296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         личностные,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предметные результаты освоения конкретного учебного предмета, коррекционного курса;</a:t>
            </a:r>
          </a:p>
          <a:p>
            <a:pPr marL="82296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          содержание учебного предмета, коррекционного курса;</a:t>
            </a:r>
          </a:p>
          <a:p>
            <a:pPr marL="82296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          тематическое планирование с определением основных видов учебной деятельности обучающихся; </a:t>
            </a:r>
          </a:p>
          <a:p>
            <a:pPr marL="82296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          описание материально-технического обеспечения образовательного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245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b="1" dirty="0">
                <a:latin typeface="Times New Roman"/>
                <a:ea typeface="Calibri"/>
              </a:rPr>
              <a:t>Адаптированная рабочая программа</a:t>
            </a:r>
            <a:r>
              <a:rPr lang="ru-RU" sz="2800" dirty="0">
                <a:latin typeface="Times New Roman"/>
                <a:ea typeface="Calibri"/>
              </a:rPr>
              <a:t> - рабочая программа, которая адаптируется для обучения детей с ограниченными возможностями здоровья </a:t>
            </a:r>
            <a:r>
              <a:rPr lang="ru-RU" sz="2800" dirty="0" smtClean="0">
                <a:latin typeface="Times New Roman"/>
                <a:ea typeface="Calibri"/>
              </a:rPr>
              <a:t>с </a:t>
            </a:r>
            <a:r>
              <a:rPr lang="ru-RU" sz="2800" dirty="0">
                <a:latin typeface="Times New Roman"/>
                <a:ea typeface="Calibri"/>
              </a:rPr>
              <a:t>учётом особенностей их психофизического развития, индивидуальных возможностей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7661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Пути </a:t>
            </a:r>
            <a:r>
              <a:rPr lang="ru-RU" sz="3200" b="1" dirty="0"/>
              <a:t>адаптации рабочей программы для обучающихся с ОВЗ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Отдельное поурочное планирование, ориентированное только на данную категорию обучающихся с ОВЗ. Следовательно, происходит изменение содержания учебного предмета (его адаптация для обучающихся с ОВЗ).</a:t>
            </a:r>
          </a:p>
          <a:p>
            <a:pPr marL="82296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Поурочное планирование такое же, как и в общеобразовательном классе, но в разделе "Организационно-педагогические условия обучения" подробно прописывается методика работы с обучающимися с ОВЗ. Методика обучения описывается как в общем, так и конкретно для отдельных обучающихся. В поурочном планировании также прописываются особенности работы с данной категорией обучающихся на конкретном уроке.</a:t>
            </a:r>
          </a:p>
          <a:p>
            <a:pPr marL="82296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Смешанный вариант, где изменяется содержание и одновременно методика ведения урока.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4219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effectLst/>
              </a:rPr>
              <a:t>Адаптация рабочей программы для обучающихся с ОВЗ осуществляется через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Характеристику особенностей обучающихся с ОВЗ.</a:t>
            </a:r>
          </a:p>
          <a:p>
            <a:pPr marL="82296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Реализацию их особых образовательных потребностей, описание методики работы с обучающимися с ОВЗ в общем и индивидуально.</a:t>
            </a:r>
          </a:p>
          <a:p>
            <a:pPr marL="82296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Описание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 деятельности на уроках обучающихся с ОВЗ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Описание результатов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(они другие у тех школьников, которые приступили к обучению по ФГОС обучающихся с ОВЗ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оценивания.</a:t>
            </a:r>
          </a:p>
          <a:p>
            <a:pPr marL="539496" indent="-457200">
              <a:buAutoNum type="arabicPeriod" startAt="3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71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</a:rPr>
              <a:t>1.	Характеристика особенностей обучающихся с </a:t>
            </a:r>
            <a:r>
              <a:rPr lang="ru-RU" sz="3200" b="1" dirty="0" smtClean="0">
                <a:effectLst/>
              </a:rPr>
              <a:t>ОВЗ (начальная школа)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общеобразовательного класса входят обучающиеся ЗПР. Они испытывают затруднения в усвоении учебной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 обусловлены недостаточными познавательными способностями, специфическими расстройствами психологического развития (школьных навыков, речи и др.), нарушениями в организации деятельности и поведения. Отмечаются  выраженные недостатки в формировании высших психических функций, замедленный темп либо неравномерное становление познавательной деятельности, трудности произвольной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Отмечаются нарушения речевой и мелкой ручной моторики, зрительного восприятия и пространственной ориентировки, умственной работоспособности и эмоциональной сферы.</a:t>
            </a:r>
          </a:p>
        </p:txBody>
      </p:sp>
    </p:spTree>
    <p:extLst>
      <p:ext uri="{BB962C8B-B14F-4D97-AF65-F5344CB8AC3E}">
        <p14:creationId xmlns:p14="http://schemas.microsoft.com/office/powerpoint/2010/main" val="303282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1.	Характеристика особенностей обучающихся с ОВЗ </a:t>
            </a:r>
            <a:r>
              <a:rPr lang="ru-RU" sz="3200" dirty="0" smtClean="0"/>
              <a:t>(основная </a:t>
            </a:r>
            <a:r>
              <a:rPr lang="ru-RU" sz="3200" dirty="0"/>
              <a:t>школа)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772816"/>
            <a:ext cx="7242008" cy="496855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организации обучения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то, что подростки с ЗПР характеризуются нарушениями поведения по типу психической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неустойчивости, расторможенности.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Таких подростков отличают черты эмоционально-волевой незрелости, недостаточное чувств долга, ответственности, волевых установок, выраженных интеллектуальных интересов, отсутствие чувства дистанции.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Эмоциональная-волевая незрелость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 к конфликтным ситуациям, в разрешении которых недостает самоконтроля и самоанализа. Инфантильность, присущая этой группе подростков, часто окрашена чертами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-органической недостаточности, двигательной расторможенностью, назойливостью, эйфорическим оттенком повышенного                     настроения,                   аффективными  вспышками, сопровождающимися ярким вегетативным компонентом, с нередко последующей головной болью, низкой работоспособностью, выраженной утомляемостью. Таким образом, для этой группы подростков характерно отсутствие учебной мотивации, а непризнание авторитетов взрослых сочетается с односторонней житейской зрелостью, соответственной переориентации интересов на образ жизни, адекватной старшему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96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effectLst/>
              </a:rPr>
              <a:t>2. Реализация </a:t>
            </a:r>
            <a:r>
              <a:rPr lang="ru-RU" sz="2800" b="1" dirty="0">
                <a:effectLst/>
              </a:rPr>
              <a:t>их особых образовательных потребностей, описание методики работы с обучающимися с ОВЗ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5184576"/>
          </a:xfrm>
        </p:spPr>
        <p:txBody>
          <a:bodyPr>
            <a:normAutofit fontScale="47500" lnSpcReduction="20000"/>
          </a:bodyPr>
          <a:lstStyle/>
          <a:p>
            <a:pPr marL="82296" indent="0" algn="just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для обучающихся с задержкой психического развития я адаптирую через реализацию их особых образовательных потребностей, а именно через: </a:t>
            </a:r>
          </a:p>
          <a:p>
            <a:pPr marL="82296" indent="0" algn="just">
              <a:buNone/>
            </a:pP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коррекционно-развивающей направленности обучения на уроке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с ЗПР свойственна низкая степень устойчивости внимания, поэтому стараюсь специально организовывать и направлять внимание детей. Делаю это при помощи приёмов, развивающих внимание: стараюсь исключить действие посторонних раздражителей; неоднократно повторяю сведения; демонстрирую наглядные средства  обучения (таблицы, изображения, модели, муляжи), сопровождая их комментариями; </a:t>
            </a:r>
          </a:p>
          <a:p>
            <a:pPr marL="82296" indent="0" algn="just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Слабое развитие произвольной памяти корректирую повторением вслух хором; использую схемы, опоры, которые позволяют обучающимся вспоминать изученный материал; предлагаю заучивать стихотворения (правила, толкование терминов и т.п.).</a:t>
            </a:r>
          </a:p>
          <a:p>
            <a:pPr marL="82296" indent="0" algn="just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 развитые составляющие функции мышления (анализ, синтез, обобщение, сравнение, абстрагирование) развиваю при помощи упражнений, направленных на развитие словесно-логического мышления; использования игровых приёмов; заданий на умение выделять существенные признаки; приёмов, позволяющих обучающимся разобраться в смысле изучаемого материала или выполняемых заданий.</a:t>
            </a:r>
          </a:p>
          <a:p>
            <a:pPr marL="82296" indent="0">
              <a:buNone/>
            </a:pP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297753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92</TotalTime>
  <Words>1391</Words>
  <Application>Microsoft Office PowerPoint</Application>
  <PresentationFormat>Экран (4:3)</PresentationFormat>
  <Paragraphs>98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Адаптация рабочей программы педагога  для обучающихся с ограниченными возможностями здоровья </vt:lpstr>
      <vt:lpstr>Структура адаптированной рабочей программы</vt:lpstr>
      <vt:lpstr>ФГОС обучающихся с ОВЗ</vt:lpstr>
      <vt:lpstr>Презентация PowerPoint</vt:lpstr>
      <vt:lpstr>Пути адаптации рабочей программы для обучающихся с ОВЗ</vt:lpstr>
      <vt:lpstr>Адаптация рабочей программы для обучающихся с ОВЗ осуществляется через</vt:lpstr>
      <vt:lpstr>1. Характеристика особенностей обучающихся с ОВЗ (начальная школа)</vt:lpstr>
      <vt:lpstr>1. Характеристика особенностей обучающихся с ОВЗ (основная школа)</vt:lpstr>
      <vt:lpstr>2. Реализация их особых образовательных потребностей, описание методики работы с обучающимися с ОВЗ </vt:lpstr>
      <vt:lpstr>Презентация PowerPoint</vt:lpstr>
      <vt:lpstr>Презентация PowerPoint</vt:lpstr>
      <vt:lpstr>Адаптация рабочей программы для конкретных обучающихся</vt:lpstr>
      <vt:lpstr>Презентация PowerPoint</vt:lpstr>
      <vt:lpstr>3. Описание основных видов деятельности на уроках обучающихся с ОВЗ</vt:lpstr>
      <vt:lpstr>4. Описание результатов (они другие у тех школьников, которые приступили к обучению по ФГОС обучающихся с ОВЗ), адаптация системы оценивания.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dns</dc:creator>
  <cp:lastModifiedBy>Светлана Юрьевна Белянчева</cp:lastModifiedBy>
  <cp:revision>17</cp:revision>
  <dcterms:created xsi:type="dcterms:W3CDTF">2016-10-15T16:16:13Z</dcterms:created>
  <dcterms:modified xsi:type="dcterms:W3CDTF">2016-11-09T09:23:06Z</dcterms:modified>
</cp:coreProperties>
</file>