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23" r:id="rId2"/>
    <p:sldId id="328" r:id="rId3"/>
    <p:sldId id="397" r:id="rId4"/>
    <p:sldId id="305" r:id="rId5"/>
    <p:sldId id="330" r:id="rId6"/>
    <p:sldId id="331" r:id="rId7"/>
    <p:sldId id="332" r:id="rId8"/>
    <p:sldId id="325" r:id="rId9"/>
    <p:sldId id="363" r:id="rId10"/>
    <p:sldId id="393" r:id="rId11"/>
    <p:sldId id="392" r:id="rId12"/>
    <p:sldId id="394" r:id="rId13"/>
    <p:sldId id="395" r:id="rId14"/>
    <p:sldId id="396" r:id="rId15"/>
    <p:sldId id="337" r:id="rId16"/>
    <p:sldId id="369" r:id="rId17"/>
    <p:sldId id="370" r:id="rId18"/>
    <p:sldId id="344" r:id="rId19"/>
    <p:sldId id="348" r:id="rId20"/>
    <p:sldId id="349" r:id="rId21"/>
    <p:sldId id="359" r:id="rId22"/>
    <p:sldId id="351" r:id="rId23"/>
    <p:sldId id="358" r:id="rId24"/>
    <p:sldId id="355" r:id="rId25"/>
    <p:sldId id="356" r:id="rId26"/>
    <p:sldId id="361" r:id="rId27"/>
    <p:sldId id="360" r:id="rId28"/>
    <p:sldId id="357" r:id="rId29"/>
    <p:sldId id="354" r:id="rId30"/>
    <p:sldId id="372" r:id="rId31"/>
    <p:sldId id="371" r:id="rId32"/>
    <p:sldId id="386" r:id="rId33"/>
    <p:sldId id="387" r:id="rId34"/>
    <p:sldId id="367" r:id="rId35"/>
    <p:sldId id="385" r:id="rId36"/>
    <p:sldId id="390" r:id="rId37"/>
    <p:sldId id="338" r:id="rId38"/>
    <p:sldId id="381" r:id="rId39"/>
    <p:sldId id="362" r:id="rId40"/>
    <p:sldId id="374" r:id="rId41"/>
    <p:sldId id="365" r:id="rId42"/>
    <p:sldId id="366" r:id="rId43"/>
    <p:sldId id="379" r:id="rId44"/>
    <p:sldId id="378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FF3300"/>
    <a:srgbClr val="009900"/>
    <a:srgbClr val="00CC00"/>
    <a:srgbClr val="DFE1E9"/>
    <a:srgbClr val="D5D8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64" autoAdjust="0"/>
    <p:restoredTop sz="93312" autoAdjust="0"/>
  </p:normalViewPr>
  <p:slideViewPr>
    <p:cSldViewPr>
      <p:cViewPr varScale="1">
        <p:scale>
          <a:sx n="102" d="100"/>
          <a:sy n="102" d="100"/>
        </p:scale>
        <p:origin x="120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26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79325E0-9705-4BBC-94DC-6A26667CA0C8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DF14FF-550E-42F9-9E0B-39040FC5F9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1036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914400"/>
            <a:ext cx="7772400" cy="1470025"/>
          </a:xfrm>
        </p:spPr>
        <p:txBody>
          <a:bodyPr/>
          <a:lstStyle>
            <a:lvl1pPr>
              <a:defRPr sz="8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2743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A7F07-1EFF-4B68-9CE6-6BCD6F9A50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0921782"/>
      </p:ext>
    </p:extLst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7512CE-01CA-40FB-BA8E-74F941DDE7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9428979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F47FD-B7EB-41FE-8ACE-6758C84CE2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879580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6EB505-7C88-4C0A-AB3F-915F83F4EE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3491430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F063D-7675-4A00-AF7D-B50B2B96F6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7707139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E11096-B737-4406-9B31-18BE275FB6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2638931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A05D49-C2F6-4762-8811-CB0D4FBCCC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7178828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B208B8-A34F-4C5F-B8FF-D9DF4C0CD3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5402191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F552FE-1552-44A8-BDA1-7A407428DB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5928568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2A5847-4E22-49FE-9855-421CB19EB9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7492716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2B55F7-1F8D-4506-9C2B-C71DDC22A7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4466674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970E02-15DB-413E-AED2-50AEFAE75A5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ransition spd="slow">
    <p:wedg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366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366FF"/>
          </a:solidFill>
          <a:latin typeface="Majestic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366FF"/>
          </a:solidFill>
          <a:latin typeface="Majestic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366FF"/>
          </a:solidFill>
          <a:latin typeface="Majestic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366FF"/>
          </a:solidFill>
          <a:latin typeface="Majestic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000">
          <a:solidFill>
            <a:srgbClr val="3366FF"/>
          </a:solidFill>
          <a:latin typeface="Majestic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000">
          <a:solidFill>
            <a:srgbClr val="3366FF"/>
          </a:solidFill>
          <a:latin typeface="Majestic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000">
          <a:solidFill>
            <a:srgbClr val="3366FF"/>
          </a:solidFill>
          <a:latin typeface="Majestic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000">
          <a:solidFill>
            <a:srgbClr val="3366FF"/>
          </a:solidFill>
          <a:latin typeface="Majestic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5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omanadvice.ru/sites/default/files/tania/mnemotehnika_v_detskom_sadu_ris.2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omanadvice.ru/sites/default/files/tania/mnemotehnika_v_detskom_sadu_ris.1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25"/>
          </a:xfrm>
        </p:spPr>
        <p:txBody>
          <a:bodyPr/>
          <a:lstStyle/>
          <a:p>
            <a:endParaRPr lang="ru-RU" altLang="ru-RU" smtClean="0">
              <a:solidFill>
                <a:srgbClr val="0000FF"/>
              </a:solidFill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5500688"/>
            <a:ext cx="8229600" cy="135731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детский сад № 3 п.Семибратово</a:t>
            </a:r>
            <a:endParaRPr lang="ru-RU" altLang="ru-RU" sz="4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BCAD657-8C1C-428C-A6C4-7B08785A8626}" type="slidenum">
              <a:rPr lang="ru-RU" altLang="ru-RU"/>
              <a:pPr eaLnBrk="1" hangingPunct="1"/>
              <a:t>1</a:t>
            </a:fld>
            <a:endParaRPr lang="ru-RU" altLang="ru-RU"/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05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E84788-6DCB-47AB-BCA9-53F8412BF68E}" type="slidenum">
              <a:rPr lang="ru-RU" altLang="ru-RU"/>
              <a:pPr eaLnBrk="1" hangingPunct="1"/>
              <a:t>10</a:t>
            </a:fld>
            <a:endParaRPr lang="ru-RU" altLang="ru-RU"/>
          </a:p>
        </p:txBody>
      </p:sp>
      <p:pic>
        <p:nvPicPr>
          <p:cNvPr id="12291" name="Содержимое 2" descr="https://s-media-cache-ak0.pinimg.com/originals/22/ec/2c/22ec2cc35877f924f566fa3687231977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0" y="381000"/>
            <a:ext cx="4724400" cy="61722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z="40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0104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ru-RU" altLang="ru-RU" smtClean="0"/>
          </a:p>
        </p:txBody>
      </p:sp>
      <p:sp>
        <p:nvSpPr>
          <p:cNvPr id="13316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ED21B06-680C-433A-9D80-95E6641C16EA}" type="slidenum">
              <a:rPr lang="ru-RU" altLang="ru-RU"/>
              <a:pPr eaLnBrk="1" hangingPunct="1"/>
              <a:t>11</a:t>
            </a:fld>
            <a:endParaRPr lang="ru-RU" altLang="ru-RU"/>
          </a:p>
        </p:txBody>
      </p:sp>
      <p:pic>
        <p:nvPicPr>
          <p:cNvPr id="6" name="Picture 2" descr="C:\Documents and Settings\Admin\Рабочий стол\таблицы Сказки\Курочка ряба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4876800" cy="3200400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  <a:extLst/>
        </p:spPr>
      </p:pic>
      <p:pic>
        <p:nvPicPr>
          <p:cNvPr id="7" name="Picture 2" descr="C:\Documents and Settings\Admin\Рабочий стол\таблицы Сказки\Репка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3733800"/>
            <a:ext cx="4953000" cy="2895600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  <a:ex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eaLnBrk="1" hangingPunct="1"/>
            <a:r>
              <a:rPr lang="ru-RU" altLang="ru-RU" sz="4400" b="1" u="sng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u="sng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u="sng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работы с моделью:</a:t>
            </a:r>
            <a:r>
              <a:rPr lang="ru-RU" altLang="ru-RU" sz="4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4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1816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I этап. 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Введение элементов схем, символов.</a:t>
            </a:r>
          </a:p>
          <a:p>
            <a:pPr marL="0" indent="0" algn="ctr" eaLnBrk="1" hangingPunct="1">
              <a:buFontTx/>
              <a:buNone/>
              <a:defRPr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II этап.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 Использование элементов опорных схем, символов на всех видах занятий, в различных видах деятельности.</a:t>
            </a:r>
          </a:p>
          <a:p>
            <a:pPr marL="0" indent="0" algn="ctr" eaLnBrk="1" hangingPunct="1">
              <a:buFontTx/>
              <a:buNone/>
              <a:defRPr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  <a:defRPr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 этап.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 Сочетание символов, «чтения» цепочки символов.</a:t>
            </a:r>
          </a:p>
          <a:p>
            <a:pPr>
              <a:buFontTx/>
              <a:buNone/>
              <a:defRPr/>
            </a:pPr>
            <a:endParaRPr lang="ru-RU" sz="3600" dirty="0" smtClean="0"/>
          </a:p>
        </p:txBody>
      </p:sp>
      <p:sp>
        <p:nvSpPr>
          <p:cNvPr id="14340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5782F96-6AD7-4DEF-A108-0D064408615D}" type="slidenum">
              <a:rPr lang="ru-RU" altLang="ru-RU"/>
              <a:pPr eaLnBrk="1" hangingPunct="1"/>
              <a:t>12</a:t>
            </a:fld>
            <a:endParaRPr lang="ru-RU" alt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9144000" cy="6324600"/>
          </a:xfrm>
        </p:spPr>
        <p:txBody>
          <a:bodyPr/>
          <a:lstStyle/>
          <a:p>
            <a:pPr algn="ctr"/>
            <a:r>
              <a:rPr lang="en-US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 этап.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Самостоятельный поиск детьми изображений, символизирующих какое-либо качество. </a:t>
            </a:r>
          </a:p>
          <a:p>
            <a:pPr algn="ctr">
              <a:buFontTx/>
              <a:buNone/>
            </a:pPr>
            <a:endParaRPr lang="ru-RU" altLang="ru-RU" sz="1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 этап.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Рассматривание таблицы и разбор того, что на ней изображено.</a:t>
            </a:r>
          </a:p>
          <a:p>
            <a:pPr algn="ctr">
              <a:buFontTx/>
              <a:buNone/>
            </a:pPr>
            <a:endParaRPr lang="ru-RU" altLang="ru-RU" sz="1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 этап.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Осуществляется перекодирование информации.</a:t>
            </a:r>
          </a:p>
          <a:p>
            <a:pPr algn="ctr">
              <a:buFontTx/>
              <a:buNone/>
            </a:pPr>
            <a:endParaRPr lang="ru-RU" altLang="ru-RU" sz="1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 этап.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Пересказ сказки или рассказ </a:t>
            </a:r>
          </a:p>
          <a:p>
            <a:pPr algn="ctr"/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заданной теме. </a:t>
            </a:r>
          </a:p>
        </p:txBody>
      </p:sp>
      <p:sp>
        <p:nvSpPr>
          <p:cNvPr id="15363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1900F8C-3D0E-460A-96EB-A0BBE41DE0CA}" type="slidenum">
              <a:rPr lang="ru-RU" altLang="ru-RU"/>
              <a:pPr eaLnBrk="1" hangingPunct="1"/>
              <a:t>13</a:t>
            </a:fld>
            <a:endParaRPr lang="ru-RU" alt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400800"/>
          </a:xfrm>
        </p:spPr>
        <p:txBody>
          <a:bodyPr/>
          <a:lstStyle/>
          <a:p>
            <a:pPr algn="ctr">
              <a:buFontTx/>
              <a:buNone/>
            </a:pPr>
            <a:endParaRPr lang="ru-RU" altLang="ru-RU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mtClean="0"/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2209800" y="3105150"/>
            <a:ext cx="4648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2ECE46-EB7A-4FA2-B984-7649898A4E0E}" type="slidenum">
              <a:rPr lang="ru-RU" altLang="ru-RU"/>
              <a:pPr eaLnBrk="1" hangingPunct="1"/>
              <a:t>14</a:t>
            </a:fld>
            <a:endParaRPr lang="ru-RU" altLang="ru-RU"/>
          </a:p>
        </p:txBody>
      </p:sp>
      <p:pic>
        <p:nvPicPr>
          <p:cNvPr id="16389" name="Рисунок 4" descr="Мнемотехника в детском саду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5BFC1"/>
              </a:clrFrom>
              <a:clrTo>
                <a:srgbClr val="C5BFC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924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4008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ОПИСАТЕЛЬНЫЕ  РАССКАЗЫ   </a:t>
            </a:r>
          </a:p>
          <a:p>
            <a:pPr algn="ctr">
              <a:buFontTx/>
              <a:buNone/>
            </a:pPr>
            <a:r>
              <a:rPr lang="ru-RU" altLang="ru-RU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 ЛЕКСИЧЕСКИМ  ТЕМАМ.</a:t>
            </a:r>
          </a:p>
          <a:p>
            <a:endParaRPr lang="ru-RU" altLang="ru-RU" b="1" smtClean="0">
              <a:solidFill>
                <a:srgbClr val="000099"/>
              </a:solidFill>
              <a:latin typeface="Monotype Corsiva" panose="03010101010201010101" pitchFamily="66" charset="0"/>
            </a:endParaRPr>
          </a:p>
          <a:p>
            <a:endParaRPr lang="ru-RU" altLang="ru-RU" smtClean="0"/>
          </a:p>
        </p:txBody>
      </p:sp>
      <p:pic>
        <p:nvPicPr>
          <p:cNvPr id="17411" name="Рисунок 3" descr="Описание: http://img1.liveinternet.ru/images/attach/c/5/84/882/84882491_large_9772bd3edc59dikie_zhivotnuyerasskazh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2486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075F4C9-B857-4B35-A551-BA0F239101A1}" type="slidenum">
              <a:rPr lang="ru-RU" altLang="ru-RU"/>
              <a:pPr eaLnBrk="1" hangingPunct="1"/>
              <a:t>15</a:t>
            </a:fld>
            <a:endParaRPr lang="ru-RU" alt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2" descr="http://roshds1.edumsko.ru/images/users-files/alla/igrushki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8534400" cy="6096000"/>
          </a:xfrm>
        </p:spPr>
      </p:pic>
      <p:sp>
        <p:nvSpPr>
          <p:cNvPr id="18435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38AC95F-BDD6-4964-99A1-FC34051B7BAE}" type="slidenum">
              <a:rPr lang="ru-RU" altLang="ru-RU"/>
              <a:pPr eaLnBrk="1" hangingPunct="1"/>
              <a:t>16</a:t>
            </a:fld>
            <a:endParaRPr lang="ru-RU" alt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172200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19459" name="Рисунок 2" descr="http://3.bp.blogspot.com/-d_ESvkZvvbU/VOC36HIWsXI/AAAAAAAAEug/Rp2kVFrW1uY/s1600/DSC02385.JPG"/>
          <p:cNvPicPr>
            <a:picLocks noChangeAspect="1" noChangeArrowheads="1"/>
          </p:cNvPicPr>
          <p:nvPr/>
        </p:nvPicPr>
        <p:blipFill>
          <a:blip r:embed="rId2" cstate="email">
            <a:lum brigh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5" y="-66675"/>
            <a:ext cx="8934450" cy="69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319AE87-A493-40E7-AC77-51339A532B17}" type="slidenum">
              <a:rPr lang="ru-RU" altLang="ru-RU"/>
              <a:pPr eaLnBrk="1" hangingPunct="1"/>
              <a:t>17</a:t>
            </a:fld>
            <a:endParaRPr lang="ru-RU" alt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схема описан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82470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схема описан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2296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F942E2-4051-4A85-B63F-40F5A5E9199D}" type="slidenum">
              <a:rPr lang="ru-RU" altLang="ru-RU"/>
              <a:pPr eaLnBrk="1" hangingPunct="1"/>
              <a:t>18</a:t>
            </a:fld>
            <a:endParaRPr lang="ru-RU" alt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Содержимое 2" descr="http://almaty.vsesdelki.kz/content/2014/20140607/u140420/offers/201406/f20140607155905-1.vremena-god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228600"/>
            <a:ext cx="8686800" cy="6384925"/>
          </a:xfrm>
        </p:spPr>
      </p:pic>
      <p:sp>
        <p:nvSpPr>
          <p:cNvPr id="2150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168D56-6D86-4F21-AAAE-B22FA73BFD5F}" type="slidenum">
              <a:rPr lang="ru-RU" altLang="ru-RU"/>
              <a:pPr eaLnBrk="1" hangingPunct="1"/>
              <a:t>19</a:t>
            </a:fld>
            <a:endParaRPr lang="ru-RU" alt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1752600" y="228600"/>
            <a:ext cx="5715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000" b="1"/>
          </a:p>
          <a:p>
            <a:pPr algn="ctr" eaLnBrk="1" hangingPunct="1"/>
            <a:r>
              <a:rPr lang="ru-RU" altLang="ru-RU" sz="2000" b="1"/>
              <a:t> </a:t>
            </a:r>
            <a:r>
              <a:rPr lang="en-US" altLang="ru-RU" sz="2000" b="1"/>
              <a:t/>
            </a:r>
            <a:br>
              <a:rPr lang="en-US" altLang="ru-RU" sz="2000" b="1"/>
            </a:br>
            <a:endParaRPr lang="ru-RU" altLang="ru-RU" sz="2000" b="1"/>
          </a:p>
        </p:txBody>
      </p:sp>
      <p:sp>
        <p:nvSpPr>
          <p:cNvPr id="409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304800" y="0"/>
            <a:ext cx="8534400" cy="1077913"/>
          </a:xfrm>
          <a:noFill/>
        </p:spPr>
        <p:txBody>
          <a:bodyPr>
            <a:spAutoFit/>
          </a:bodyPr>
          <a:lstStyle/>
          <a:p>
            <a:pPr indent="450850"/>
            <a:r>
              <a:rPr lang="ru-RU" altLang="ru-RU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BF03B58-2A4D-4D30-B2DE-C2E9041CCE1E}" type="slidenum">
              <a:rPr lang="ru-RU" altLang="ru-RU"/>
              <a:pPr eaLnBrk="1" hangingPunct="1"/>
              <a:t>2</a:t>
            </a:fld>
            <a:endParaRPr lang="ru-RU" altLang="ru-RU"/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304800" y="2209800"/>
            <a:ext cx="85344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altLang="ru-RU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</a:p>
          <a:p>
            <a:pPr algn="r">
              <a:lnSpc>
                <a:spcPct val="150000"/>
              </a:lnSpc>
            </a:pPr>
            <a:r>
              <a:rPr lang="ru-RU" altLang="ru-RU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СВЯЗНОЙ РЕЧИ </a:t>
            </a:r>
          </a:p>
          <a:p>
            <a:pPr algn="r">
              <a:lnSpc>
                <a:spcPct val="150000"/>
              </a:lnSpc>
            </a:pPr>
            <a:r>
              <a:rPr lang="ru-RU" altLang="ru-RU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ДОШКОЛЬНОГО ВОЗРАСТА ЧЕРЕЗ ИСПОЛЬЗОВАНИЕ </a:t>
            </a:r>
          </a:p>
          <a:p>
            <a:pPr algn="r">
              <a:lnSpc>
                <a:spcPct val="150000"/>
              </a:lnSpc>
            </a:pPr>
            <a:r>
              <a:rPr lang="ru-RU" altLang="ru-RU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 МНЕМОТЕХНИКИ</a:t>
            </a:r>
          </a:p>
        </p:txBody>
      </p:sp>
      <p:pic>
        <p:nvPicPr>
          <p:cNvPr id="4102" name="Рисунок 5" descr="http://50ds.ru/img/_3MO0YXJY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29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Содержимое 2" descr="http://mypresentation.ru/documents/c58969d8659c6e6fa4ff3130962608c8/img15.jpg"/>
          <p:cNvPicPr>
            <a:picLocks noGrp="1"/>
          </p:cNvPicPr>
          <p:nvPr>
            <p:ph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253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27C9431-C7EA-4539-8528-0A92DE492BF0}" type="slidenum">
              <a:rPr lang="ru-RU" altLang="ru-RU"/>
              <a:pPr eaLnBrk="1" hangingPunct="1"/>
              <a:t>20</a:t>
            </a:fld>
            <a:endParaRPr lang="ru-RU" alt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Содержимое 2" descr="http://logoportal.ru/wp-content/uploads/2012/12/zanyati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381000"/>
            <a:ext cx="8534400" cy="6019800"/>
          </a:xfrm>
        </p:spPr>
      </p:pic>
      <p:sp>
        <p:nvSpPr>
          <p:cNvPr id="23555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92550B-2191-4F62-9D58-4E8B3BE75ABC}" type="slidenum">
              <a:rPr lang="ru-RU" altLang="ru-RU"/>
              <a:pPr eaLnBrk="1" hangingPunct="1"/>
              <a:t>21</a:t>
            </a:fld>
            <a:endParaRPr lang="ru-RU" alt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2" descr="http://cs7065.vk.me/c7006/v7006042/fc45/xELwVrsHUo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602663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84E405B-CF6C-45B4-8022-5EF6C54A5F96}" type="slidenum">
              <a:rPr lang="ru-RU" altLang="ru-RU"/>
              <a:pPr eaLnBrk="1" hangingPunct="1"/>
              <a:t>22</a:t>
            </a:fld>
            <a:endParaRPr lang="ru-RU" alt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http://www.studfiles.ru/html/2706/228/html_ZC7JPX9pzn.qIOb/htmlconvd-wfLhjL_html_4ef9f93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85200" cy="606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D23B4B-4C30-457C-B4DC-927BDBEE15D3}" type="slidenum">
              <a:rPr lang="ru-RU" altLang="ru-RU"/>
              <a:pPr eaLnBrk="1" hangingPunct="1"/>
              <a:t>23</a:t>
            </a:fld>
            <a:endParaRPr lang="ru-RU" alt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http://cs624721.vk.me/v624721012/44a7a/owAAQ_OWQ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385175" cy="58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3A44A5-C880-45D5-89EC-62849350B00F}" type="slidenum">
              <a:rPr lang="ru-RU" altLang="ru-RU"/>
              <a:pPr eaLnBrk="1" hangingPunct="1"/>
              <a:t>24</a:t>
            </a:fld>
            <a:endParaRPr lang="ru-RU" alt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http://fs00.infourok.ru/images/doc/283/289150/hello_html_m4d7f1c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6391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92E363D-9851-4A18-8898-6CA70151386C}" type="slidenum">
              <a:rPr lang="ru-RU" altLang="ru-RU"/>
              <a:pPr eaLnBrk="1" hangingPunct="1"/>
              <a:t>25</a:t>
            </a:fld>
            <a:endParaRPr lang="ru-RU" alt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Содержимое 2" descr="http://bebygarden.ru/wp-content/uploads/2013/10/mt-1.jpg?843675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457200"/>
            <a:ext cx="8534400" cy="5562600"/>
          </a:xfrm>
        </p:spPr>
      </p:pic>
      <p:sp>
        <p:nvSpPr>
          <p:cNvPr id="28675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DC836C-01C7-4AB8-835E-CC9F00C5D09A}" type="slidenum">
              <a:rPr lang="ru-RU" altLang="ru-RU"/>
              <a:pPr eaLnBrk="1" hangingPunct="1"/>
              <a:t>26</a:t>
            </a:fld>
            <a:endParaRPr lang="ru-RU" alt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Содержимое 2" descr="http://bebygarden.ru/wp-content/uploads/2013/10/mt-2-300x212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304800"/>
            <a:ext cx="8458200" cy="6324600"/>
          </a:xfrm>
        </p:spPr>
      </p:pic>
      <p:sp>
        <p:nvSpPr>
          <p:cNvPr id="2969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BFFABF5-A123-420F-8D9A-556DFF30DBCC}" type="slidenum">
              <a:rPr lang="ru-RU" altLang="ru-RU"/>
              <a:pPr eaLnBrk="1" hangingPunct="1"/>
              <a:t>27</a:t>
            </a:fld>
            <a:endParaRPr lang="ru-RU" alt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2" descr="http://3.bp.blogspot.com/-iMUYChSDrR4/VFFSrLPf8pI/AAAAAAAAAXo/zTIiu_l-ICw/s1600/%D0%9C%D0%BD%D0%B5%D0%BC%D0%BE%D1%82%D0%B0%D0%B1%D0%BB%D0%B8%D1%86%D0%B0%2B%D0%9E%D1%81%D0%B5%D0%BD%D1%8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344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4BF1904-4ABC-4035-8A98-D2DF7FCC46EF}" type="slidenum">
              <a:rPr lang="ru-RU" altLang="ru-RU"/>
              <a:pPr eaLnBrk="1" hangingPunct="1"/>
              <a:t>28</a:t>
            </a:fld>
            <a:endParaRPr lang="ru-RU" alt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Содержимое 2" descr="http://secondsugar.com/images/561cb23c1f16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000" y="652463"/>
            <a:ext cx="7620000" cy="5324475"/>
          </a:xfrm>
        </p:spPr>
      </p:pic>
      <p:sp>
        <p:nvSpPr>
          <p:cNvPr id="3174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50F41A0-E7AF-4DDA-9C6C-7B738E4E07D1}" type="slidenum">
              <a:rPr lang="ru-RU" altLang="ru-RU"/>
              <a:pPr eaLnBrk="1" hangingPunct="1"/>
              <a:t>29</a:t>
            </a:fld>
            <a:endParaRPr lang="ru-RU" alt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752600" y="228600"/>
            <a:ext cx="5715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000" b="1"/>
          </a:p>
          <a:p>
            <a:pPr algn="ctr" eaLnBrk="1" hangingPunct="1"/>
            <a:r>
              <a:rPr lang="ru-RU" altLang="ru-RU" sz="2000" b="1"/>
              <a:t> </a:t>
            </a:r>
            <a:r>
              <a:rPr lang="en-US" altLang="ru-RU" sz="2000" b="1"/>
              <a:t/>
            </a:r>
            <a:br>
              <a:rPr lang="en-US" altLang="ru-RU" sz="2000" b="1"/>
            </a:br>
            <a:endParaRPr lang="ru-RU" altLang="ru-RU" sz="2000" b="1"/>
          </a:p>
        </p:txBody>
      </p:sp>
      <p:sp>
        <p:nvSpPr>
          <p:cNvPr id="512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304800" y="0"/>
            <a:ext cx="8534400" cy="1077913"/>
          </a:xfrm>
          <a:noFill/>
        </p:spPr>
        <p:txBody>
          <a:bodyPr>
            <a:spAutoFit/>
          </a:bodyPr>
          <a:lstStyle/>
          <a:p>
            <a:pPr indent="450850"/>
            <a:r>
              <a:rPr lang="ru-RU" altLang="ru-RU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124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F24D524-EC54-47C3-A0E5-CACFD62781CF}" type="slidenum">
              <a:rPr lang="ru-RU" altLang="ru-RU"/>
              <a:pPr eaLnBrk="1" hangingPunct="1"/>
              <a:t>3</a:t>
            </a:fld>
            <a:endParaRPr lang="ru-RU" altLang="ru-RU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0" y="533400"/>
            <a:ext cx="89154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Связная речь – </a:t>
            </a:r>
          </a:p>
          <a:p>
            <a:pPr algn="ctr"/>
            <a:r>
              <a:rPr lang="ru-RU" altLang="ru-RU" sz="4400">
                <a:latin typeface="Times New Roman" panose="02020603050405020304" pitchFamily="18" charset="0"/>
                <a:cs typeface="Times New Roman" panose="02020603050405020304" pitchFamily="18" charset="0"/>
              </a:rPr>
              <a:t>развернутое изложение определенного содержания, </a:t>
            </a:r>
          </a:p>
          <a:p>
            <a:pPr algn="ctr"/>
            <a:r>
              <a:rPr lang="ru-RU" altLang="ru-RU" sz="440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составные языковые компоненты которой представляют собой единое целое, организованное по законам логики и грамматического строя определенного языка.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Содержимое 2" descr="https://s-media-cache-ak0.pinimg.com/originals/22/ec/2c/22ec2cc35877f924f566fa3687231977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6800" y="838200"/>
            <a:ext cx="3810000" cy="5257800"/>
          </a:xfrm>
        </p:spPr>
      </p:pic>
      <p:pic>
        <p:nvPicPr>
          <p:cNvPr id="32771" name="Содержимое 2" descr="http://secondsugar.com/images/561cb23c1f164.jp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99" t="4919" r="3000" b="3488"/>
          <a:stretch>
            <a:fillRect/>
          </a:stretch>
        </p:blipFill>
        <p:spPr bwMode="auto">
          <a:xfrm>
            <a:off x="304800" y="685800"/>
            <a:ext cx="4038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5FA23D8-4CF7-4EDD-BB09-9C8451713F92}" type="slidenum">
              <a:rPr lang="ru-RU" altLang="ru-RU"/>
              <a:pPr eaLnBrk="1" hangingPunct="1"/>
              <a:t>30</a:t>
            </a:fld>
            <a:endParaRPr lang="ru-RU" alt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5"/>
          <p:cNvSpPr>
            <a:spLocks noGrp="1"/>
          </p:cNvSpPr>
          <p:nvPr>
            <p:ph idx="1"/>
          </p:nvPr>
        </p:nvSpPr>
        <p:spPr>
          <a:xfrm>
            <a:off x="533400" y="228600"/>
            <a:ext cx="8229600" cy="6096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40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СКАЗКИ</a:t>
            </a:r>
          </a:p>
        </p:txBody>
      </p:sp>
      <p:pic>
        <p:nvPicPr>
          <p:cNvPr id="33795" name="Содержимое 2" descr="http://i01.fotocdn.net/s3/32/public_pin_l/457/2289027103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696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4AB5E2-7E11-4B7C-96D3-959F9D662900}" type="slidenum">
              <a:rPr lang="ru-RU" altLang="ru-RU"/>
              <a:pPr eaLnBrk="1" hangingPunct="1"/>
              <a:t>31</a:t>
            </a:fld>
            <a:endParaRPr lang="ru-RU" alt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таблицы Сказки\Курочка ряба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077200" cy="5791200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  <a:extLst/>
        </p:spPr>
      </p:pic>
      <p:sp>
        <p:nvSpPr>
          <p:cNvPr id="3481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1495B9D-2BB0-4799-B0F1-AC98F7459ADC}" type="slidenum">
              <a:rPr lang="ru-RU" altLang="ru-RU"/>
              <a:pPr eaLnBrk="1" hangingPunct="1"/>
              <a:t>32</a:t>
            </a:fld>
            <a:endParaRPr lang="ru-RU" alt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мнемотабл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534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42B961-EC87-4FCD-9593-5F496AE8A402}" type="slidenum">
              <a:rPr lang="ru-RU" altLang="ru-RU"/>
              <a:pPr eaLnBrk="1" hangingPunct="1"/>
              <a:t>33</a:t>
            </a:fld>
            <a:endParaRPr lang="ru-RU" alt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Содержимое 2" descr="&amp;Pcy;&amp;acy;&amp;ncy;&amp;icy;&amp;ncy;&amp;acy; &amp;Vcy;.&amp;Vcy;. &amp;Mcy;&amp;ncy;&amp;iecy;&amp;mcy;&amp;ocy;&amp;tcy;&amp;acy;&amp;bcy;&amp;lcy;&amp;icy;&amp;tscy;&amp;acy; &amp;kcy; &amp;rcy;&amp;ucy;&amp;scy;&amp;scy;&amp;kcy;&amp;ocy;&amp;jcy; &amp;ncy;&amp;acy;&amp;rcy;&amp;ocy;&amp;dcy;&amp;ncy;&amp;ocy;&amp;jcy; &amp;scy;&amp;kcy;&amp;acy;&amp;zcy;&amp;kcy;&amp;iecy; &amp;Kcy;&amp;ocy;&amp;lcy;&amp;ocy;&amp;bcy;&amp;ocy;&amp;kcy;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457200"/>
            <a:ext cx="8686800" cy="5791200"/>
          </a:xfrm>
        </p:spPr>
      </p:pic>
      <p:sp>
        <p:nvSpPr>
          <p:cNvPr id="3686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35B099D-C743-43E6-91AF-104A29688BA1}" type="slidenum">
              <a:rPr lang="ru-RU" altLang="ru-RU"/>
              <a:pPr eaLnBrk="1" hangingPunct="1"/>
              <a:t>34</a:t>
            </a:fld>
            <a:endParaRPr lang="ru-RU" alt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таблицы Сказки\Колобок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304800"/>
            <a:ext cx="8458200" cy="6172200"/>
          </a:xfrm>
          <a:ln w="38100">
            <a:solidFill>
              <a:schemeClr val="tx1">
                <a:lumMod val="65000"/>
                <a:lumOff val="35000"/>
              </a:schemeClr>
            </a:solidFill>
          </a:ln>
          <a:extLst/>
        </p:spPr>
      </p:pic>
      <p:sp>
        <p:nvSpPr>
          <p:cNvPr id="3789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EB06B35-B032-4AF2-99DC-6729329F5893}" type="slidenum">
              <a:rPr lang="ru-RU" altLang="ru-RU"/>
              <a:pPr eaLnBrk="1" hangingPunct="1"/>
              <a:t>35</a:t>
            </a:fld>
            <a:endParaRPr lang="ru-RU" alt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мнемотабл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A06E916-5F4B-4D8F-8FB0-20FE727C5D01}" type="slidenum">
              <a:rPr lang="ru-RU" altLang="ru-RU"/>
              <a:pPr eaLnBrk="1" hangingPunct="1"/>
              <a:t>36</a:t>
            </a:fld>
            <a:endParaRPr lang="ru-RU" alt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Содержимое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46482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ЗАУЧИВАНИЕ   СТИХОТВОРЕНИЙ</a:t>
            </a: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omel.ucoz.ru/stichi/owochi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59182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Прямоугольник 3"/>
          <p:cNvSpPr>
            <a:spLocks noChangeArrowheads="1"/>
          </p:cNvSpPr>
          <p:nvPr/>
        </p:nvSpPr>
        <p:spPr bwMode="auto">
          <a:xfrm>
            <a:off x="2362200" y="5029200"/>
            <a:ext cx="457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В руки овощи берем,</a:t>
            </a:r>
            <a:b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Овощи на стол кладем.</a:t>
            </a:r>
            <a:b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Лук, морковка, кабачок, </a:t>
            </a:r>
            <a:b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Помидор, горох, лучок.</a:t>
            </a:r>
          </a:p>
        </p:txBody>
      </p:sp>
      <p:sp>
        <p:nvSpPr>
          <p:cNvPr id="39941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C589778-A86D-428D-8215-8B36A0AE3E7E}" type="slidenum">
              <a:rPr lang="ru-RU" altLang="ru-RU"/>
              <a:pPr eaLnBrk="1" hangingPunct="1"/>
              <a:t>37</a:t>
            </a:fld>
            <a:endParaRPr lang="ru-RU" alt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2" descr="http://refdb.ru/images/1114/2226914/19461e5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685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B82F11-6330-44E8-A2B7-20B0A00DC523}" type="slidenum">
              <a:rPr lang="ru-RU" altLang="ru-RU"/>
              <a:pPr eaLnBrk="1" hangingPunct="1"/>
              <a:t>38</a:t>
            </a:fld>
            <a:endParaRPr lang="ru-RU" alt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2" descr="http://pandia.ru/text/78/180/images/image004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868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45C9C9-3EC7-4090-81C7-4D6AEECD04D6}" type="slidenum">
              <a:rPr lang="ru-RU" altLang="ru-RU"/>
              <a:pPr eaLnBrk="1" hangingPunct="1"/>
              <a:t>39</a:t>
            </a:fld>
            <a:endParaRPr lang="ru-RU" alt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8686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>
                <a:latin typeface="+mn-lt"/>
              </a:rPr>
              <a:t/>
            </a:r>
            <a:br>
              <a:rPr lang="ru-RU" sz="2800" b="1" dirty="0">
                <a:latin typeface="+mn-lt"/>
              </a:rPr>
            </a:b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+mn-lt"/>
              </a:rPr>
              <a:t/>
            </a:r>
            <a:br>
              <a:rPr lang="ru-RU" sz="2800" b="1" dirty="0">
                <a:latin typeface="+mn-lt"/>
              </a:rPr>
            </a:br>
            <a:endParaRPr lang="ru-RU" sz="2800" dirty="0" smtClean="0">
              <a:latin typeface="+mn-lt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248400"/>
          </a:xfrm>
        </p:spPr>
        <p:txBody>
          <a:bodyPr/>
          <a:lstStyle/>
          <a:p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СВЯЗНОЙ РЕЧИ СОВРЕМЕННЫХ ДЕТЕЙ:</a:t>
            </a:r>
          </a:p>
          <a:p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односложная, состоящая лишь из простых предложений речь и недостаточный словарный запас детей;</a:t>
            </a: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дети не способны грамматически правильно построить предложение;</a:t>
            </a: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частое употребление детьми нелитературных слов и выражений (зачастую нецензурных);</a:t>
            </a: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бедная диалогическая речь: неспособность грамотно и доступно сформулировать вопрос, построить краткий или развёрнутый ответ;</a:t>
            </a: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неспособность построить монолог.</a:t>
            </a:r>
            <a:endParaRPr lang="ru-RU" altLang="ru-RU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9A3088F-F8CD-422B-B211-653AA783ECA2}" type="slidenum">
              <a:rPr lang="ru-RU" altLang="ru-RU"/>
              <a:pPr eaLnBrk="1" hangingPunct="1"/>
              <a:t>4</a:t>
            </a:fld>
            <a:endParaRPr lang="ru-RU" alt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Содержимое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172200"/>
          </a:xfrm>
        </p:spPr>
        <p:txBody>
          <a:bodyPr/>
          <a:lstStyle/>
          <a:p>
            <a:pPr algn="ctr">
              <a:buFontTx/>
              <a:buNone/>
            </a:pPr>
            <a:endParaRPr lang="ru-RU" altLang="ru-RU" sz="5400" b="1" smtClean="0">
              <a:solidFill>
                <a:srgbClr val="000099"/>
              </a:solidFill>
              <a:latin typeface="Monotype Corsiva" panose="03010101010201010101" pitchFamily="66" charset="0"/>
            </a:endParaRPr>
          </a:p>
          <a:p>
            <a:pPr algn="ctr">
              <a:buFontTx/>
              <a:buNone/>
            </a:pPr>
            <a:endParaRPr lang="ru-RU" altLang="ru-RU" sz="5400" b="1" smtClean="0">
              <a:solidFill>
                <a:srgbClr val="000099"/>
              </a:solidFill>
              <a:latin typeface="Monotype Corsiva" panose="03010101010201010101" pitchFamily="66" charset="0"/>
            </a:endParaRPr>
          </a:p>
          <a:p>
            <a:endParaRPr lang="ru-RU" altLang="ru-RU" smtClean="0"/>
          </a:p>
        </p:txBody>
      </p:sp>
      <p:pic>
        <p:nvPicPr>
          <p:cNvPr id="43011" name="Рисунок 2" descr="http://cs623721.vk.me/v623721753/14b56/EO6IfY2YPU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05"/>
          <a:stretch>
            <a:fillRect/>
          </a:stretch>
        </p:blipFill>
        <p:spPr bwMode="auto">
          <a:xfrm>
            <a:off x="457200" y="533400"/>
            <a:ext cx="8382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5BCCD6-BAB3-4630-9204-60F765F089A6}" type="slidenum">
              <a:rPr lang="ru-RU" altLang="ru-RU"/>
              <a:pPr eaLnBrk="1" hangingPunct="1"/>
              <a:t>40</a:t>
            </a:fld>
            <a:endParaRPr lang="ru-RU" alt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Содержимое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172200"/>
          </a:xfrm>
        </p:spPr>
        <p:txBody>
          <a:bodyPr/>
          <a:lstStyle/>
          <a:p>
            <a:endParaRPr lang="ru-RU" altLang="ru-RU" smtClean="0"/>
          </a:p>
          <a:p>
            <a:endParaRPr lang="ru-RU" altLang="ru-RU" smtClean="0"/>
          </a:p>
        </p:txBody>
      </p:sp>
      <p:pic>
        <p:nvPicPr>
          <p:cNvPr id="44035" name="Рисунок 2" descr="http://detsad-kitty.ru/uploads/posts/2012-04/1334819559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8" r="50674" b="75378"/>
          <a:stretch>
            <a:fillRect/>
          </a:stretch>
        </p:blipFill>
        <p:spPr bwMode="auto">
          <a:xfrm>
            <a:off x="230188" y="381000"/>
            <a:ext cx="84994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Рисунок 3" descr="http://detsad-kitty.ru/uploads/posts/2012-04/1334819559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4" b="67569"/>
          <a:stretch>
            <a:fillRect/>
          </a:stretch>
        </p:blipFill>
        <p:spPr bwMode="auto">
          <a:xfrm>
            <a:off x="2819400" y="4114800"/>
            <a:ext cx="32781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792358-3F4B-47F0-B811-6319C01DECB0}" type="slidenum">
              <a:rPr lang="ru-RU" altLang="ru-RU"/>
              <a:pPr eaLnBrk="1" hangingPunct="1"/>
              <a:t>41</a:t>
            </a:fld>
            <a:endParaRPr lang="ru-RU" alt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Содержимое 2" descr="http://detsad-kitty.ru/uploads/posts/2012-04/1334819558_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90" b="67542"/>
          <a:stretch>
            <a:fillRect/>
          </a:stretch>
        </p:blipFill>
        <p:spPr>
          <a:xfrm>
            <a:off x="1143000" y="304800"/>
            <a:ext cx="6629400" cy="4419600"/>
          </a:xfrm>
        </p:spPr>
      </p:pic>
      <p:pic>
        <p:nvPicPr>
          <p:cNvPr id="58371" name="Рисунок 3" descr="http://detsad-kitty.ru/uploads/posts/2012-04/1334819558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8" b="67542"/>
          <a:stretch>
            <a:fillRect/>
          </a:stretch>
        </p:blipFill>
        <p:spPr bwMode="auto">
          <a:xfrm>
            <a:off x="3276600" y="4343400"/>
            <a:ext cx="298767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EDE2E6E-CB61-45F9-A904-DC37DDB763D3}" type="slidenum">
              <a:rPr lang="ru-RU" altLang="ru-RU"/>
              <a:pPr eaLnBrk="1" hangingPunct="1"/>
              <a:t>42</a:t>
            </a:fld>
            <a:endParaRPr lang="ru-RU" alt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20000" cy="6096000"/>
          </a:xfrm>
        </p:spPr>
        <p:txBody>
          <a:bodyPr/>
          <a:lstStyle/>
          <a:p>
            <a:pPr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>
              <a:latin typeface="+mn-lt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6294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ru-RU" altLang="ru-RU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результаты:</a:t>
            </a:r>
          </a:p>
          <a:p>
            <a:pPr algn="ctr">
              <a:buFontTx/>
              <a:buNone/>
            </a:pPr>
            <a:endParaRPr lang="ru-RU" altLang="ru-RU" sz="1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ru-RU" altLang="ru-RU" sz="3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уровня развития </a:t>
            </a:r>
          </a:p>
          <a:p>
            <a:pPr algn="ctr">
              <a:buFontTx/>
              <a:buNone/>
            </a:pPr>
            <a:r>
              <a:rPr lang="ru-RU" altLang="ru-RU" sz="3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связной речи;</a:t>
            </a:r>
          </a:p>
          <a:p>
            <a:pPr algn="ctr">
              <a:buFontTx/>
              <a:buNone/>
            </a:pPr>
            <a:endParaRPr lang="ru-RU" altLang="ru-RU" sz="1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ru-RU" altLang="ru-RU" sz="3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уровня развития</a:t>
            </a:r>
          </a:p>
          <a:p>
            <a:pPr algn="ctr">
              <a:buFontTx/>
              <a:buNone/>
            </a:pPr>
            <a:r>
              <a:rPr lang="ru-RU" altLang="ru-RU" sz="3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 памяти, мышления, воображения;</a:t>
            </a:r>
          </a:p>
          <a:p>
            <a:pPr algn="ctr">
              <a:buFontTx/>
              <a:buNone/>
            </a:pPr>
            <a:endParaRPr lang="ru-RU" altLang="ru-RU" sz="1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ru-RU" altLang="ru-RU" sz="3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уровня </a:t>
            </a:r>
          </a:p>
          <a:p>
            <a:pPr algn="ctr">
              <a:buFontTx/>
              <a:buNone/>
            </a:pPr>
            <a:r>
              <a:rPr lang="ru-RU" altLang="ru-RU" sz="3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коммуникативных навыков, эмпатии, самооценки.</a:t>
            </a:r>
            <a:endParaRPr lang="ru-RU" altLang="ru-RU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DAC7A6-3433-42C6-93DE-0ACE2487DDA8}" type="slidenum">
              <a:rPr lang="ru-RU" altLang="ru-RU"/>
              <a:pPr eaLnBrk="1" hangingPunct="1"/>
              <a:t>43</a:t>
            </a:fld>
            <a:endParaRPr lang="ru-RU" alt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Содержимое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172200"/>
          </a:xfrm>
        </p:spPr>
        <p:txBody>
          <a:bodyPr/>
          <a:lstStyle/>
          <a:p>
            <a:pPr algn="ctr">
              <a:buFontTx/>
              <a:buNone/>
            </a:pPr>
            <a:endParaRPr lang="ru-RU" altLang="ru-RU" sz="5400" b="1" smtClean="0">
              <a:solidFill>
                <a:srgbClr val="000099"/>
              </a:solidFill>
              <a:latin typeface="Monotype Corsiva" panose="03010101010201010101" pitchFamily="66" charset="0"/>
            </a:endParaRPr>
          </a:p>
          <a:p>
            <a:pPr algn="ctr">
              <a:buFontTx/>
              <a:buNone/>
            </a:pPr>
            <a:endParaRPr lang="ru-RU" altLang="ru-RU" sz="5400" b="1" smtClean="0">
              <a:solidFill>
                <a:srgbClr val="000099"/>
              </a:solidFill>
              <a:latin typeface="Monotype Corsiva" panose="03010101010201010101" pitchFamily="66" charset="0"/>
            </a:endParaRPr>
          </a:p>
          <a:p>
            <a:pPr algn="ctr">
              <a:buFontTx/>
              <a:buNone/>
            </a:pPr>
            <a:r>
              <a:rPr lang="ru-RU" altLang="ru-RU" sz="5400" b="1" smtClean="0">
                <a:solidFill>
                  <a:srgbClr val="000099"/>
                </a:solidFill>
                <a:latin typeface="Monotype Corsiva" panose="03010101010201010101" pitchFamily="66" charset="0"/>
              </a:rPr>
              <a:t>СПАСИБО    </a:t>
            </a:r>
          </a:p>
          <a:p>
            <a:pPr algn="ctr">
              <a:buFontTx/>
              <a:buNone/>
            </a:pPr>
            <a:r>
              <a:rPr lang="ru-RU" altLang="ru-RU" sz="5400" b="1" smtClean="0">
                <a:solidFill>
                  <a:srgbClr val="000099"/>
                </a:solidFill>
                <a:latin typeface="Monotype Corsiva" panose="03010101010201010101" pitchFamily="66" charset="0"/>
              </a:rPr>
              <a:t>ЗА    ВНИМАНИЕ!</a:t>
            </a:r>
            <a:r>
              <a:rPr lang="ru-RU" altLang="ru-RU" sz="5400" smtClean="0">
                <a:latin typeface="Arial Black" panose="020B0A04020102020204" pitchFamily="34" charset="0"/>
              </a:rPr>
              <a:t/>
            </a:r>
            <a:br>
              <a:rPr lang="ru-RU" altLang="ru-RU" sz="5400" smtClean="0">
                <a:latin typeface="Arial Black" panose="020B0A04020102020204" pitchFamily="34" charset="0"/>
              </a:rPr>
            </a:br>
            <a:endParaRPr lang="ru-RU" altLang="ru-RU" sz="5400" smtClean="0"/>
          </a:p>
          <a:p>
            <a:endParaRPr lang="ru-RU" altLang="ru-RU" smtClean="0"/>
          </a:p>
        </p:txBody>
      </p:sp>
      <p:sp>
        <p:nvSpPr>
          <p:cNvPr id="4710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B2A9BF6-656E-4024-A8A1-33DAB2961E93}" type="slidenum">
              <a:rPr lang="ru-RU" altLang="ru-RU"/>
              <a:pPr eaLnBrk="1" hangingPunct="1"/>
              <a:t>44</a:t>
            </a:fld>
            <a:endParaRPr lang="ru-RU" alt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752600" y="228600"/>
            <a:ext cx="5715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000" b="1"/>
          </a:p>
          <a:p>
            <a:pPr algn="ctr" eaLnBrk="1" hangingPunct="1"/>
            <a:r>
              <a:rPr lang="ru-RU" altLang="ru-RU" sz="2000" b="1"/>
              <a:t> </a:t>
            </a:r>
            <a:r>
              <a:rPr lang="en-US" altLang="ru-RU" sz="2000" b="1"/>
              <a:t/>
            </a:r>
            <a:br>
              <a:rPr lang="en-US" altLang="ru-RU" sz="2000" b="1"/>
            </a:br>
            <a:endParaRPr lang="ru-RU" altLang="ru-RU" sz="2000" b="1"/>
          </a:p>
        </p:txBody>
      </p:sp>
      <p:sp>
        <p:nvSpPr>
          <p:cNvPr id="7171" name="Rectangle 1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6248400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ru-RU" altLang="ru-RU" sz="4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Мнемотехника </a:t>
            </a:r>
            <a:r>
              <a:rPr lang="ru-RU" alt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(греч.) </a:t>
            </a:r>
            <a:r>
              <a:rPr lang="ru-RU" altLang="ru-RU" sz="4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br>
              <a:rPr lang="ru-RU" altLang="ru-RU" sz="4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«искусство запоминания». </a:t>
            </a:r>
            <a:br>
              <a:rPr lang="ru-RU" altLang="ru-RU" sz="44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altLang="ru-RU" sz="3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ru-RU" altLang="ru-RU" sz="3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8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и приемов, </a:t>
            </a:r>
            <a:r>
              <a:rPr lang="ru-RU" altLang="ru-RU" sz="3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обеспечивающих успешное</a:t>
            </a:r>
            <a:r>
              <a:rPr lang="ru-RU" altLang="ru-RU" sz="3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запоминание, сохранение и воспроизведение </a:t>
            </a:r>
            <a:r>
              <a:rPr lang="ru-RU" altLang="ru-RU" sz="3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информации, эффективное </a:t>
            </a:r>
            <a:r>
              <a:rPr lang="ru-RU" altLang="ru-RU" sz="3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запоминание </a:t>
            </a:r>
            <a:r>
              <a:rPr lang="ru-RU" altLang="ru-RU" sz="3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 рассказа и </a:t>
            </a:r>
            <a:r>
              <a:rPr lang="ru-RU" altLang="ru-RU" sz="3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речи.</a:t>
            </a:r>
            <a:r>
              <a:rPr lang="ru-RU" altLang="ru-RU" sz="3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/>
              <a:t/>
            </a:r>
            <a:br>
              <a:rPr lang="ru-RU" altLang="ru-RU" sz="2800" smtClean="0"/>
            </a:br>
            <a:endParaRPr lang="ru-RU" altLang="ru-RU" sz="2800" b="1" i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D189D1B-E7BD-4516-9960-9128F037F6AF}" type="slidenum">
              <a:rPr lang="ru-RU" altLang="ru-RU"/>
              <a:pPr eaLnBrk="1" hangingPunct="1"/>
              <a:t>5</a:t>
            </a:fld>
            <a:endParaRPr lang="ru-RU" alt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0" descr="Рисунок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2286000" y="227488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ru-RU" altLang="ru-RU" b="1">
              <a:solidFill>
                <a:schemeClr val="hlink"/>
              </a:solidFill>
            </a:endParaRPr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838200" y="457200"/>
            <a:ext cx="73914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ru-RU" altLang="ru-RU" sz="2000" b="1" i="1" u="sng">
              <a:solidFill>
                <a:srgbClr val="6600FF"/>
              </a:solidFill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533400" y="0"/>
            <a:ext cx="8229600" cy="1143000"/>
          </a:xfrm>
          <a:prstGeom prst="ribbon">
            <a:avLst>
              <a:gd name="adj1" fmla="val 16667"/>
              <a:gd name="adj2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  можно  использовать  мнемосхемы?</a:t>
            </a:r>
          </a:p>
        </p:txBody>
      </p:sp>
      <p:sp>
        <p:nvSpPr>
          <p:cNvPr id="6" name="Стрелка влево 5"/>
          <p:cNvSpPr/>
          <p:nvPr/>
        </p:nvSpPr>
        <p:spPr>
          <a:xfrm>
            <a:off x="0" y="990600"/>
            <a:ext cx="6477000" cy="144780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Обогащение словарного запаса</a:t>
            </a:r>
          </a:p>
        </p:txBody>
      </p:sp>
      <p:sp>
        <p:nvSpPr>
          <p:cNvPr id="7" name="Стрелка влево 6"/>
          <p:cNvSpPr/>
          <p:nvPr/>
        </p:nvSpPr>
        <p:spPr>
          <a:xfrm>
            <a:off x="685800" y="2133600"/>
            <a:ext cx="6400800" cy="1295400"/>
          </a:xfrm>
          <a:prstGeom prst="leftArrow">
            <a:avLst>
              <a:gd name="adj1" fmla="val 50000"/>
              <a:gd name="adj2" fmla="val 532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Обучение пересказу</a:t>
            </a:r>
          </a:p>
        </p:txBody>
      </p:sp>
      <p:sp>
        <p:nvSpPr>
          <p:cNvPr id="8" name="Стрелка влево 7"/>
          <p:cNvSpPr/>
          <p:nvPr/>
        </p:nvSpPr>
        <p:spPr>
          <a:xfrm>
            <a:off x="1447800" y="3124200"/>
            <a:ext cx="6172200" cy="129540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Составление рассказов</a:t>
            </a:r>
          </a:p>
        </p:txBody>
      </p:sp>
      <p:sp>
        <p:nvSpPr>
          <p:cNvPr id="9" name="Стрелка влево 8"/>
          <p:cNvSpPr/>
          <p:nvPr/>
        </p:nvSpPr>
        <p:spPr>
          <a:xfrm>
            <a:off x="2133600" y="4191000"/>
            <a:ext cx="6172200" cy="1447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Arial Black" pitchFamily="34" charset="0"/>
              </a:rPr>
              <a:t>  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Разучивание стихотворений,   </a:t>
            </a:r>
          </a:p>
          <a:p>
            <a:pPr algn="ctr">
              <a:defRPr/>
            </a:pP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скороговорок,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чистоговорок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Стрелка влево 9"/>
          <p:cNvSpPr/>
          <p:nvPr/>
        </p:nvSpPr>
        <p:spPr>
          <a:xfrm>
            <a:off x="2971800" y="5334000"/>
            <a:ext cx="5791200" cy="152400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Отгадывание загадок</a:t>
            </a:r>
          </a:p>
        </p:txBody>
      </p:sp>
      <p:sp>
        <p:nvSpPr>
          <p:cNvPr id="8203" name="Номер слайда 10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559791-86EA-4DB1-A9C9-D8A98EA02A3B}" type="slidenum">
              <a:rPr lang="ru-RU" altLang="ru-RU"/>
              <a:pPr eaLnBrk="1" hangingPunct="1"/>
              <a:t>6</a:t>
            </a:fld>
            <a:endParaRPr lang="ru-RU" alt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1752600" y="228600"/>
            <a:ext cx="5715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000" b="1"/>
          </a:p>
          <a:p>
            <a:pPr algn="ctr" eaLnBrk="1" hangingPunct="1"/>
            <a:r>
              <a:rPr lang="ru-RU" altLang="ru-RU" sz="2000" b="1"/>
              <a:t> </a:t>
            </a:r>
            <a:r>
              <a:rPr lang="en-US" altLang="ru-RU" sz="2000" b="1"/>
              <a:t/>
            </a:r>
            <a:br>
              <a:rPr lang="en-US" altLang="ru-RU" sz="2000" b="1"/>
            </a:br>
            <a:endParaRPr lang="ru-RU" altLang="ru-RU" sz="2000" b="1"/>
          </a:p>
        </p:txBody>
      </p:sp>
      <p:sp>
        <p:nvSpPr>
          <p:cNvPr id="921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304800" y="0"/>
            <a:ext cx="8610600" cy="769938"/>
          </a:xfrm>
          <a:noFill/>
        </p:spPr>
        <p:txBody>
          <a:bodyPr>
            <a:spAutoFit/>
          </a:bodyPr>
          <a:lstStyle/>
          <a:p>
            <a:pPr indent="450850"/>
            <a:r>
              <a:rPr lang="ru-RU" altLang="ru-RU" sz="44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мнемотехники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34400" cy="5562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9221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7055738-B0E7-46E4-99B9-9AD83813AF2D}" type="slidenum">
              <a:rPr lang="ru-RU" altLang="ru-RU"/>
              <a:pPr eaLnBrk="1" hangingPunct="1"/>
              <a:t>7</a:t>
            </a:fld>
            <a:endParaRPr lang="ru-RU" alt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20000" cy="6096000"/>
          </a:xfrm>
        </p:spPr>
        <p:txBody>
          <a:bodyPr/>
          <a:lstStyle/>
          <a:p>
            <a:pPr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>
              <a:latin typeface="+mn-lt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9144000" cy="6400800"/>
          </a:xfrm>
          <a:noFill/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360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575EEC8-CD01-42F0-A546-B215630FE1EC}" type="slidenum">
              <a:rPr lang="ru-RU" altLang="ru-RU"/>
              <a:pPr eaLnBrk="1" hangingPunct="1"/>
              <a:t>8</a:t>
            </a:fld>
            <a:endParaRPr lang="ru-RU" altLang="ru-RU"/>
          </a:p>
        </p:txBody>
      </p:sp>
      <p:pic>
        <p:nvPicPr>
          <p:cNvPr id="10245" name="Рисунок 4" descr="Мнемотехника в детском саду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 могут быть:</a:t>
            </a:r>
            <a:br>
              <a:rPr lang="ru-RU" altLang="ru-RU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0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0104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ru-RU" altLang="ru-RU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0" y="1066800"/>
            <a:ext cx="873283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671AF0-F66C-4FE3-8C4B-E62F56BBFE73}" type="slidenum">
              <a:rPr lang="ru-RU" altLang="ru-RU"/>
              <a:pPr eaLnBrk="1" hangingPunct="1"/>
              <a:t>9</a:t>
            </a:fld>
            <a:endParaRPr lang="ru-RU" alt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99"/>
      </a:hlink>
      <a:folHlink>
        <a:srgbClr val="99CC00"/>
      </a:folHlink>
    </a:clrScheme>
    <a:fontScheme name="Оформление по умолчанию">
      <a:majorFont>
        <a:latin typeface="Majestic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66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1285</TotalTime>
  <Words>243</Words>
  <Application>Microsoft Office PowerPoint</Application>
  <PresentationFormat>Экран (4:3)</PresentationFormat>
  <Paragraphs>116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2" baseType="lpstr">
      <vt:lpstr>Arial</vt:lpstr>
      <vt:lpstr>Majestic</vt:lpstr>
      <vt:lpstr>Calibri</vt:lpstr>
      <vt:lpstr>Times New Roman</vt:lpstr>
      <vt:lpstr>Wingdings</vt:lpstr>
      <vt:lpstr>Arial Black</vt:lpstr>
      <vt:lpstr>Monotype Corsiva</vt:lpstr>
      <vt:lpstr>Оформление по умолчанию</vt:lpstr>
      <vt:lpstr>Презентация PowerPoint</vt:lpstr>
      <vt:lpstr> </vt:lpstr>
      <vt:lpstr> </vt:lpstr>
      <vt:lpstr>      </vt:lpstr>
      <vt:lpstr>Мнемотехника (греч.)  -  «искусство запоминания».    Это система методов и приемов, обеспечивающих успешное запоминание, сохранение и воспроизведение информации, эффективное запоминание структуры рассказа и развитие речи.   </vt:lpstr>
      <vt:lpstr>Презентация PowerPoint</vt:lpstr>
      <vt:lpstr>Структура мнемотехники</vt:lpstr>
      <vt:lpstr>  </vt:lpstr>
      <vt:lpstr>Мнемотаблицы могут быть: </vt:lpstr>
      <vt:lpstr>Презентация PowerPoint</vt:lpstr>
      <vt:lpstr>Презентация PowerPoint</vt:lpstr>
      <vt:lpstr> Алгоритм работы с моделью: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сергей к</dc:creator>
  <cp:lastModifiedBy>Светлана Юрьевна Белянчева</cp:lastModifiedBy>
  <cp:revision>113</cp:revision>
  <cp:lastPrinted>1601-01-01T00:00:00Z</cp:lastPrinted>
  <dcterms:created xsi:type="dcterms:W3CDTF">1601-01-01T00:00:00Z</dcterms:created>
  <dcterms:modified xsi:type="dcterms:W3CDTF">2016-11-09T09:42:17Z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