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5" r:id="rId3"/>
    <p:sldId id="312" r:id="rId4"/>
    <p:sldId id="313" r:id="rId5"/>
    <p:sldId id="307" r:id="rId6"/>
    <p:sldId id="310" r:id="rId7"/>
    <p:sldId id="308" r:id="rId8"/>
    <p:sldId id="296" r:id="rId9"/>
    <p:sldId id="302" r:id="rId10"/>
    <p:sldId id="311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2883" autoAdjust="0"/>
  </p:normalViewPr>
  <p:slideViewPr>
    <p:cSldViewPr>
      <p:cViewPr>
        <p:scale>
          <a:sx n="100" d="100"/>
          <a:sy n="100" d="100"/>
        </p:scale>
        <p:origin x="-732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0B791-929D-4602-870D-49AFBDA572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186E2F-59AF-4BF3-AD16-E4CA03A274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85264"/>
            </a:gs>
            <a:gs pos="100000">
              <a:srgbClr val="CAFBED"/>
            </a:gs>
            <a:gs pos="65000">
              <a:srgbClr val="085264"/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FFFF00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ГТО(медиа)\zolotoy-znachok-g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1" y="116061"/>
            <a:ext cx="1368152" cy="1352054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7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Региональные мероприятия, направленные на вовлечение учащихся общеобразовательных организаций в выполнение нормативов  </a:t>
            </a:r>
            <a: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Всероссийского комплекса ГТО</a:t>
            </a:r>
            <a:b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1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1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1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                              </a:t>
            </a:r>
            <a:r>
              <a:rPr lang="ru-RU" sz="22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Кирющенко Наталья </a:t>
            </a:r>
            <a:r>
              <a:rPr lang="ru-RU" sz="22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Викторовна</a:t>
            </a:r>
            <a:br>
              <a:rPr lang="ru-RU" sz="22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2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                                            </a:t>
            </a:r>
            <a:r>
              <a:rPr lang="ru-RU" sz="22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начальник отдела ВФСК ГТО </a:t>
            </a:r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Ярославль, 2017</a:t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endParaRPr lang="ru-RU" sz="1600" b="1" dirty="0"/>
          </a:p>
        </p:txBody>
      </p:sp>
      <p:pic>
        <p:nvPicPr>
          <p:cNvPr id="1027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67" y="0"/>
            <a:ext cx="1644949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6714" y="1697319"/>
            <a:ext cx="80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5618"/>
            <a:ext cx="2232248" cy="21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73367"/>
            <a:ext cx="2184400" cy="21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184401" cy="21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03648" y="1881985"/>
            <a:ext cx="6792912" cy="1402999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37712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</a14:imgLayer>
                </a14:imgProps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96083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182072" cy="670997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+mn-lt"/>
              </a:rPr>
              <a:t>Нормативно-правовая база</a:t>
            </a:r>
            <a:endParaRPr lang="ru-RU" sz="25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7567811" cy="446449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Arial" pitchFamily="34" charset="0"/>
              <a:buChar char="•"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16.12.2015  №1349П «О реализации в 2015-2017 годах межведомственного регионального проекта по организации тестирования и проведения мониторинга уровня физической подготовленности обучающихся образовательных организаций ЯО;</a:t>
            </a:r>
          </a:p>
          <a:p>
            <a:pPr marL="45720" indent="0" algn="just">
              <a:buNone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функционирования мест тестирования по Всероссийскому физкультурно-спортивному комплексу  «Готов к труду и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обороне»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(ГТО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в Ярославской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утвержденный </a:t>
            </a:r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ДФКСиМП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ЯО;</a:t>
            </a:r>
          </a:p>
          <a:p>
            <a:pPr marL="45720" indent="0" algn="just">
              <a:buNone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здравоохранения и фармации Ярославской области от 25 февраля 2015г. № 241 «О медицинском обеспечении мероприятий по внедрению и реализации Всероссийского физкультурно-спортивного комплекса «Готов к труду и обороне» (ГТО) среди обучающихся в образовательных организациях Ярославской области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endParaRPr lang="ru-RU" sz="7200" dirty="0"/>
          </a:p>
          <a:p>
            <a:pPr>
              <a:buFont typeface="Arial" pitchFamily="34" charset="0"/>
              <a:buChar char="•"/>
            </a:pPr>
            <a:endParaRPr lang="ru-RU" sz="2900" dirty="0"/>
          </a:p>
          <a:p>
            <a:pPr marL="45720" indent="0">
              <a:buNone/>
            </a:pPr>
            <a:endParaRPr lang="ru-RU" sz="2900" dirty="0" smtClean="0"/>
          </a:p>
          <a:p>
            <a:pPr>
              <a:buFont typeface="Arial" pitchFamily="34" charset="0"/>
              <a:buChar char="•"/>
            </a:pPr>
            <a:endParaRPr lang="ru-RU" sz="2900" dirty="0" smtClean="0"/>
          </a:p>
          <a:p>
            <a:pPr>
              <a:buFont typeface="Arial" pitchFamily="34" charset="0"/>
              <a:buChar char="•"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45720" indent="0">
              <a:buNone/>
            </a:pPr>
            <a:endParaRPr lang="ru-RU" sz="2900" dirty="0"/>
          </a:p>
          <a:p>
            <a:pPr marL="45720" indent="0">
              <a:buNone/>
            </a:pPr>
            <a:r>
              <a:rPr lang="ru-RU" sz="2900" dirty="0" smtClean="0"/>
              <a:t>               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93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</a14:imgLayer>
                </a14:imgProps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89008" y="332655"/>
            <a:ext cx="6182072" cy="728673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+mn-lt"/>
              </a:rPr>
              <a:t>Основные задачи:</a:t>
            </a:r>
            <a:endParaRPr lang="ru-RU" sz="25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539551" y="1700808"/>
            <a:ext cx="7832825" cy="3096344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ВФСК ГТО и здорового образа жизни среди детей и подростков;</a:t>
            </a:r>
          </a:p>
          <a:p>
            <a:pPr marL="45720" indent="0" algn="just">
              <a:buNone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социальную практику в сфере физической культуры и массового спорта; </a:t>
            </a:r>
          </a:p>
          <a:p>
            <a:pPr marL="45720" indent="0" algn="just">
              <a:buNone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потребности в регулярных занятиях физической культурой и спортом.</a:t>
            </a:r>
          </a:p>
          <a:p>
            <a:pPr>
              <a:buFont typeface="Arial" pitchFamily="34" charset="0"/>
              <a:buChar char="•"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45720" indent="0">
              <a:buNone/>
            </a:pPr>
            <a:endParaRPr lang="ru-RU" sz="2900" dirty="0"/>
          </a:p>
          <a:p>
            <a:pPr marL="45720" indent="0">
              <a:buNone/>
            </a:pPr>
            <a:r>
              <a:rPr lang="ru-RU" sz="2900" dirty="0" smtClean="0"/>
              <a:t>               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6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96083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60647"/>
            <a:ext cx="6120680" cy="1102885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Региональный мероприятия: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37712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484784"/>
            <a:ext cx="3600400" cy="15841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Фестиваль по ВФСК ГТО </a:t>
            </a:r>
          </a:p>
          <a:p>
            <a:pPr algn="ctr"/>
            <a:r>
              <a:rPr lang="ru-RU" dirty="0" smtClean="0"/>
              <a:t>для учащихся 2-10 классов Ярославской области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789737" y="1484784"/>
            <a:ext cx="3582640" cy="15841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1800" dirty="0" smtClean="0"/>
              <a:t>Региональный конкурс </a:t>
            </a:r>
          </a:p>
          <a:p>
            <a:pPr marL="45720" indent="0" algn="ctr">
              <a:buNone/>
            </a:pPr>
            <a:r>
              <a:rPr lang="ru-RU" sz="1800" dirty="0" smtClean="0"/>
              <a:t>«На лучшую организацию Фестиваля ВФСК ГТО» </a:t>
            </a:r>
          </a:p>
          <a:p>
            <a:pPr marL="45720" indent="0" algn="ctr">
              <a:buNone/>
            </a:pPr>
            <a:r>
              <a:rPr lang="ru-RU" sz="1800" dirty="0" smtClean="0"/>
              <a:t>для учащихся 2-10 классов ЯО</a:t>
            </a:r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97968" y="3861048"/>
            <a:ext cx="3305175" cy="18090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800" dirty="0" smtClean="0"/>
              <a:t>Региональный этап </a:t>
            </a:r>
          </a:p>
          <a:p>
            <a:pPr marL="45720" indent="0" algn="ctr">
              <a:buNone/>
            </a:pPr>
            <a:r>
              <a:rPr lang="ru-RU" sz="1800" dirty="0" smtClean="0"/>
              <a:t>Летнего фестиваля </a:t>
            </a:r>
          </a:p>
          <a:p>
            <a:pPr marL="45720" indent="0" algn="ctr">
              <a:buNone/>
            </a:pPr>
            <a:r>
              <a:rPr lang="ru-RU" sz="1800" dirty="0" smtClean="0"/>
              <a:t>ВФСК ГТО среди обучающихся образовательных организаций области</a:t>
            </a:r>
            <a:endParaRPr lang="ru-RU" sz="1800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5045927" y="3861048"/>
            <a:ext cx="3305175" cy="18090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800" dirty="0" smtClean="0"/>
              <a:t>Участие команды Ярославской области во Всероссийском фестивале ГТО</a:t>
            </a:r>
          </a:p>
          <a:p>
            <a:pPr marL="45720" indent="0" algn="ctr">
              <a:buNone/>
            </a:pPr>
            <a:r>
              <a:rPr lang="ru-RU" sz="1800" dirty="0" smtClean="0"/>
              <a:t>(«АРТЕК»)</a:t>
            </a:r>
            <a:endParaRPr lang="ru-RU" sz="1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211960" y="4526593"/>
            <a:ext cx="720080" cy="47791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344816" cy="5760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и функционирование мест тестирования по ВФСК ГТО</a:t>
            </a:r>
          </a:p>
          <a:p>
            <a:pPr algn="ctr"/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создано 30 мест тестирования во всех МО Ярославской области ( 25 в ОО + 5 в ППО);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обучение 30 администраторов мест тестирования, в том числе по судейству комплекса ГТО ( 72 часа);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обучение судей мест тестирования в количестве 151 человека (с организацией судейского семинара по легкой атлетике).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96083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1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233781"/>
            <a:ext cx="6663261" cy="10412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Тестирование выпускников образовательных организации и ПОО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75828"/>
              </p:ext>
            </p:extLst>
          </p:nvPr>
        </p:nvGraphicFramePr>
        <p:xfrm>
          <a:off x="611560" y="1772816"/>
          <a:ext cx="8125597" cy="421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Лист" r:id="rId3" imgW="4438542" imgH="2305236" progId="Excel.Sheet.12">
                  <p:embed/>
                </p:oleObj>
              </mc:Choice>
              <mc:Fallback>
                <p:oleObj name="Лист" r:id="rId3" imgW="4438542" imgH="23052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8125597" cy="4219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37712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9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2591" cy="12892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Мониторинг уровня физической подготовленности учащихся 2-10 классов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3132869"/>
              </p:ext>
            </p:extLst>
          </p:nvPr>
        </p:nvGraphicFramePr>
        <p:xfrm>
          <a:off x="827584" y="1772816"/>
          <a:ext cx="7708816" cy="3997343"/>
        </p:xfrm>
        <a:graphic>
          <a:graphicData uri="http://schemas.openxmlformats.org/drawingml/2006/table">
            <a:tbl>
              <a:tblPr/>
              <a:tblGrid>
                <a:gridCol w="1554648"/>
                <a:gridCol w="821616"/>
                <a:gridCol w="864096"/>
                <a:gridCol w="1294030"/>
                <a:gridCol w="876982"/>
                <a:gridCol w="1217324"/>
                <a:gridCol w="1080120"/>
              </a:tblGrid>
              <a:tr h="3002933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обучающихся 2-10 классов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обучающихся 2-10 классов, принявших участие в мониторинге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обучающихся 2-10 классов,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показавштих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результаты 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з,с,б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обучающихся 2-10 классов, принявших участие в мониторинге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обучающихся 2-10 классов, показавших результаты 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з,с,б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 мониторингу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обучающихся 2-10 классов, принявших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участие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фестивале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результатам мониторинга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2015-2016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11459/1880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2016-2017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37712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3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73422" y="1411550"/>
            <a:ext cx="2263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8685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5328591" cy="903462"/>
          </a:xfrm>
        </p:spPr>
        <p:txBody>
          <a:bodyPr/>
          <a:lstStyle/>
          <a:p>
            <a:r>
              <a:rPr lang="ru-RU" sz="3600" dirty="0" smtClean="0"/>
              <a:t>Проблемы</a:t>
            </a:r>
            <a:r>
              <a:rPr lang="ru-RU" sz="3600" dirty="0"/>
              <a:t>: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99582"/>
            <a:ext cx="7272808" cy="348901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слаженного взаимодействия специалистов органов исполнительной власти и администраторов мест тестирования в МО;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ОО организаторов по комплексу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ГТО;</a:t>
            </a: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мотивации действующих организаторов по комплексу ГТО;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информации об особенностях прохождения тестирования по комплексу ГТО у педагогов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физической подготовленности обучающихся по отдельным тестам комплекса ГТО.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материально-техническая база.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37712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6714" y="1697319"/>
            <a:ext cx="80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332655"/>
            <a:ext cx="6483456" cy="13646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Предложения по направлениям работы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2017-2018учебном году:</a:t>
            </a:r>
            <a:br>
              <a:rPr lang="ru-RU" sz="2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18036" y="2204864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Разработка системы мотивации педагогов, отв. </a:t>
            </a:r>
            <a:r>
              <a:rPr lang="ru-RU" sz="2000" dirty="0"/>
              <a:t>з</a:t>
            </a:r>
            <a:r>
              <a:rPr lang="ru-RU" sz="2000" dirty="0" smtClean="0"/>
              <a:t>а комплекс ГТО в образовательных организациях;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компетентности участников внедрения ВФСК ГТО в соответствии с современными профессиональными требованиями;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Организация работы по подготовке обучающихся к выполнению нормативов комплекса ГТО через школьные физкультурно-спортивные клубы;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pic>
        <p:nvPicPr>
          <p:cNvPr id="6" name="Picture 3" descr="C:\Users\Пользователь\Desktop\ГТО(медиа)\Logo_Burevestnik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55" y="37712"/>
            <a:ext cx="1360044" cy="1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478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Лист</vt:lpstr>
      <vt:lpstr>Региональные мероприятия, направленные на вовлечение учащихся общеобразовательных организаций в выполнение нормативов   Всероссийского комплекса ГТО                                  Кирющенко Наталья Викторовна                                              начальник отдела ВФСК ГТО    Ярославль, 2017 </vt:lpstr>
      <vt:lpstr>Нормативно-правовая база</vt:lpstr>
      <vt:lpstr>Основные задачи:</vt:lpstr>
      <vt:lpstr>Региональный мероприятия:</vt:lpstr>
      <vt:lpstr>Презентация PowerPoint</vt:lpstr>
      <vt:lpstr>Презентация PowerPoint</vt:lpstr>
      <vt:lpstr>Мониторинг уровня физической подготовленности учащихся 2-10 классов</vt:lpstr>
      <vt:lpstr>Проблемы:  </vt:lpstr>
      <vt:lpstr>Предложения по направлениям работы  в 2017-2018учебном году: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sc burevestnik</cp:lastModifiedBy>
  <cp:revision>302</cp:revision>
  <cp:lastPrinted>2017-06-29T07:54:10Z</cp:lastPrinted>
  <dcterms:created xsi:type="dcterms:W3CDTF">2015-08-19T06:35:37Z</dcterms:created>
  <dcterms:modified xsi:type="dcterms:W3CDTF">2017-06-29T08:20:17Z</dcterms:modified>
</cp:coreProperties>
</file>