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0" r:id="rId6"/>
    <p:sldId id="271" r:id="rId7"/>
    <p:sldId id="272" r:id="rId8"/>
    <p:sldId id="273" r:id="rId9"/>
    <p:sldId id="275" r:id="rId10"/>
    <p:sldId id="262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B4100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2DABD-64A0-4C47-A6E2-EE55D1FED5D1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3DA88-66D3-4784-8C51-F5FFEE55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DA88-66D3-4784-8C51-F5FFEE556CD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8208912" cy="1800200"/>
          </a:xfrm>
        </p:spPr>
        <p:txBody>
          <a:bodyPr>
            <a:noAutofit/>
          </a:bodyPr>
          <a:lstStyle/>
          <a:p>
            <a:pPr algn="r">
              <a:lnSpc>
                <a:spcPts val="35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ПРОФЕССИОНАЛЬНОГО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ОВЗ и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</a:t>
            </a:r>
            <a:endParaRPr lang="ru-RU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5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78384"/>
            <a:ext cx="8134672" cy="432047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rgbClr val="CE1063"/>
                </a:solidFill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E1063"/>
                </a:solidFill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</a:br>
            <a:r>
              <a:rPr lang="ru-RU" sz="2000" b="1" cap="all" dirty="0" smtClean="0">
                <a:solidFill>
                  <a:srgbClr val="CE1063"/>
                </a:solidFill>
                <a:cs typeface="Arial" panose="020B0604020202020204" pitchFamily="34" charset="0"/>
              </a:rPr>
              <a:t>повышение квалификации</a:t>
            </a:r>
            <a:r>
              <a:rPr lang="ru-RU" sz="2000" cap="all" dirty="0">
                <a:solidFill>
                  <a:prstClr val="white"/>
                </a:solidFill>
              </a:rPr>
              <a:t/>
            </a:r>
            <a:br>
              <a:rPr lang="ru-RU" sz="2000" cap="all" dirty="0">
                <a:solidFill>
                  <a:prstClr val="white"/>
                </a:solidFill>
              </a:rPr>
            </a:br>
            <a:endParaRPr lang="ru-RU" sz="2000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874659"/>
            <a:ext cx="3816424" cy="201622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66"/>
                </a:solidFill>
                <a:ea typeface="Calibri"/>
                <a:cs typeface="Times New Roman"/>
              </a:rPr>
              <a:t>22-27 апреля 2018 года специалист </a:t>
            </a:r>
            <a:r>
              <a:rPr lang="ru-RU" sz="5600" dirty="0" smtClean="0">
                <a:solidFill>
                  <a:srgbClr val="000066"/>
                </a:solidFill>
                <a:ea typeface="Calibri"/>
                <a:cs typeface="Times New Roman"/>
              </a:rPr>
              <a:t>Центра </a:t>
            </a:r>
            <a:r>
              <a:rPr lang="ru-RU" sz="5600" dirty="0">
                <a:solidFill>
                  <a:srgbClr val="000066"/>
                </a:solidFill>
                <a:ea typeface="Calibri"/>
                <a:cs typeface="Times New Roman"/>
              </a:rPr>
              <a:t>прошла стажировку  в рамках международного учебного визита «Профессиональная ориентация лиц с особыми образовательными потребностями: вызовы и перспективы», </a:t>
            </a:r>
            <a:r>
              <a:rPr lang="ru-RU" sz="5600" dirty="0" smtClean="0">
                <a:solidFill>
                  <a:srgbClr val="000066"/>
                </a:solidFill>
                <a:ea typeface="Calibri"/>
                <a:cs typeface="Times New Roman"/>
              </a:rPr>
              <a:t>состоялась </a:t>
            </a:r>
            <a:r>
              <a:rPr lang="ru-RU" sz="5600" dirty="0">
                <a:solidFill>
                  <a:srgbClr val="000066"/>
                </a:solidFill>
                <a:ea typeface="Calibri"/>
                <a:cs typeface="Times New Roman"/>
              </a:rPr>
              <a:t>на базе образовательных организаций Совета Фламандского Католического Специального образования (Бельгия</a:t>
            </a:r>
            <a:r>
              <a:rPr lang="ru-RU" sz="5600" dirty="0" smtClean="0">
                <a:solidFill>
                  <a:srgbClr val="000066"/>
                </a:solidFill>
                <a:ea typeface="Calibri"/>
                <a:cs typeface="Times New Roman"/>
              </a:rPr>
              <a:t>)</a:t>
            </a:r>
            <a:endParaRPr lang="ru-RU" sz="56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4077072"/>
            <a:ext cx="4536504" cy="255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25 июня 2018 года специалисты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Центра </a:t>
            </a: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приняли участие в совещании в формате круглого стола и мастер-классы «Обеспечение физической и информационной доступности образовательных организаций для лиц с ограниченными возможностями здоровья и инвалидностью в профессиональных образовательных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организациях». Организатор </a:t>
            </a: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- Автономная некоммерческая организация «Научно-методический центр образования, воспитания и социальной защиты детей и молодежи «СУВАГ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», г.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Москва </a:t>
            </a:r>
            <a:endParaRPr lang="ru-RU" sz="1400" dirty="0">
              <a:solidFill>
                <a:srgbClr val="000066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1628800"/>
            <a:ext cx="4176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5 октября 2017 года </a:t>
            </a: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специалист Центра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приняла участие в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семинаре </a:t>
            </a:r>
            <a:r>
              <a:rPr lang="ru-RU" sz="1400" dirty="0">
                <a:solidFill>
                  <a:srgbClr val="000066"/>
                </a:solidFill>
                <a:ea typeface="Calibri"/>
              </a:rPr>
              <a:t>«Результаты апробации для работников общеобразовательных организаций, ответственных за практическую реализацию порядка профориентации лиц с ограниченными возможностями здоровья и детей-инвалидов», г. Москва </a:t>
            </a:r>
            <a:r>
              <a:rPr lang="ru-RU" sz="1400" dirty="0" smtClean="0">
                <a:solidFill>
                  <a:srgbClr val="000066"/>
                </a:solidFill>
                <a:ea typeface="Calibri"/>
              </a:rPr>
              <a:t>(«</a:t>
            </a:r>
            <a:r>
              <a:rPr lang="ru-RU" sz="1400" dirty="0">
                <a:solidFill>
                  <a:srgbClr val="000066"/>
                </a:solidFill>
                <a:ea typeface="Calibri"/>
              </a:rPr>
              <a:t>СУВАГ») </a:t>
            </a:r>
            <a:r>
              <a:rPr lang="ru-RU" sz="1400" dirty="0" smtClean="0">
                <a:solidFill>
                  <a:srgbClr val="000066"/>
                </a:solidFill>
                <a:ea typeface="Calibri"/>
              </a:rPr>
              <a:t>и знакомство с опытом специального образования и сопровождения профессионального самоопределения детей-инвалидов и детей с ОВЗ (Бельгия) </a:t>
            </a:r>
            <a:endParaRPr lang="ru-RU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136904" cy="47525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Они говорят, что я не умею бегать,</a:t>
            </a:r>
          </a:p>
          <a:p>
            <a:pPr algn="r"/>
            <a:r>
              <a:rPr lang="ru-RU" sz="1800" dirty="0">
                <a:solidFill>
                  <a:srgbClr val="000066"/>
                </a:solidFill>
              </a:rPr>
              <a:t>н</a:t>
            </a:r>
            <a:r>
              <a:rPr lang="ru-RU" sz="1800" dirty="0" smtClean="0">
                <a:solidFill>
                  <a:srgbClr val="000066"/>
                </a:solidFill>
              </a:rPr>
              <a:t>о я могу смотреть.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Они говорят, что я не умею разговаривать, </a:t>
            </a:r>
          </a:p>
          <a:p>
            <a:pPr algn="r"/>
            <a:r>
              <a:rPr lang="ru-RU" sz="1800" dirty="0">
                <a:solidFill>
                  <a:srgbClr val="000066"/>
                </a:solidFill>
              </a:rPr>
              <a:t>н</a:t>
            </a:r>
            <a:r>
              <a:rPr lang="ru-RU" sz="1800" dirty="0" smtClean="0">
                <a:solidFill>
                  <a:srgbClr val="000066"/>
                </a:solidFill>
              </a:rPr>
              <a:t>о я могу слушать.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Они говорят, что я не могу строить,</a:t>
            </a:r>
          </a:p>
          <a:p>
            <a:pPr algn="r"/>
            <a:r>
              <a:rPr lang="ru-RU" sz="1800" dirty="0">
                <a:solidFill>
                  <a:srgbClr val="000066"/>
                </a:solidFill>
              </a:rPr>
              <a:t>н</a:t>
            </a:r>
            <a:r>
              <a:rPr lang="ru-RU" sz="1800" dirty="0" smtClean="0">
                <a:solidFill>
                  <a:srgbClr val="000066"/>
                </a:solidFill>
              </a:rPr>
              <a:t>о я могу задействовать воображение.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Они говорят, что я не могу читать,</a:t>
            </a:r>
          </a:p>
          <a:p>
            <a:pPr algn="r"/>
            <a:r>
              <a:rPr lang="ru-RU" sz="1800" dirty="0">
                <a:solidFill>
                  <a:srgbClr val="000066"/>
                </a:solidFill>
              </a:rPr>
              <a:t>н</a:t>
            </a:r>
            <a:r>
              <a:rPr lang="ru-RU" sz="1800" dirty="0" smtClean="0">
                <a:solidFill>
                  <a:srgbClr val="000066"/>
                </a:solidFill>
              </a:rPr>
              <a:t>о я могу слушать рассказы.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Они говорят, что я не умею многого:</a:t>
            </a:r>
          </a:p>
          <a:p>
            <a:pPr algn="r"/>
            <a:r>
              <a:rPr lang="ru-RU" sz="1800" dirty="0">
                <a:solidFill>
                  <a:srgbClr val="000066"/>
                </a:solidFill>
              </a:rPr>
              <a:t>н</a:t>
            </a:r>
            <a:r>
              <a:rPr lang="ru-RU" sz="1800" dirty="0" smtClean="0">
                <a:solidFill>
                  <a:srgbClr val="000066"/>
                </a:solidFill>
              </a:rPr>
              <a:t>о я могу подняться в горы…</a:t>
            </a: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Если ты поможешь мне. </a:t>
            </a:r>
          </a:p>
          <a:p>
            <a:pPr algn="r"/>
            <a:endParaRPr lang="ru-RU" sz="1800" dirty="0" smtClean="0">
              <a:solidFill>
                <a:srgbClr val="000066"/>
              </a:solidFill>
            </a:endParaRPr>
          </a:p>
          <a:p>
            <a:pPr algn="r"/>
            <a:r>
              <a:rPr lang="ru-RU" sz="1800" dirty="0" smtClean="0">
                <a:solidFill>
                  <a:srgbClr val="000066"/>
                </a:solidFill>
              </a:rPr>
              <a:t>Тара </a:t>
            </a:r>
            <a:r>
              <a:rPr lang="ru-RU" sz="1800" dirty="0" err="1" smtClean="0">
                <a:solidFill>
                  <a:srgbClr val="000066"/>
                </a:solidFill>
              </a:rPr>
              <a:t>Никольсон</a:t>
            </a:r>
            <a:endParaRPr lang="ru-RU" sz="1800" dirty="0" smtClean="0">
              <a:solidFill>
                <a:srgbClr val="000066"/>
              </a:solidFill>
            </a:endParaRPr>
          </a:p>
          <a:p>
            <a:pPr algn="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sz="2000" dirty="0"/>
          </a:p>
        </p:txBody>
      </p:sp>
      <p:pic>
        <p:nvPicPr>
          <p:cNvPr id="6" name="Рисунок 5" descr="C:\Users\User\Desktop\nyanya-Mediu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65618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q_4iX5KQRz-7At4LqmbyQLGJjwEY2j6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1966"/>
            <a:ext cx="1584176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children_disabled-701741-1024x6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0872"/>
            <a:ext cx="1584176" cy="133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8134672" cy="4536503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CE1063"/>
                </a:solidFill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E1063"/>
                </a:solidFill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</a:br>
            <a:r>
              <a:rPr lang="ru-RU" sz="1800" cap="all" dirty="0">
                <a:solidFill>
                  <a:prstClr val="white"/>
                </a:solidFill>
              </a:rPr>
              <a:t/>
            </a:r>
            <a:br>
              <a:rPr lang="ru-RU" sz="1800" cap="all" dirty="0">
                <a:solidFill>
                  <a:prstClr val="white"/>
                </a:solidFill>
              </a:rPr>
            </a:br>
            <a:endParaRPr lang="ru-RU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685113"/>
            <a:ext cx="7128792" cy="2400631"/>
          </a:xfrm>
          <a:prstGeom prst="rect">
            <a:avLst/>
          </a:prstGeom>
          <a:noFill/>
        </p:spPr>
        <p:txBody>
          <a:bodyPr wrap="square" lIns="91414" tIns="45707" rIns="91414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defTabSz="180917">
              <a:spcBef>
                <a:spcPts val="1200"/>
              </a:spcBef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 defTabSz="180917">
              <a:spcBef>
                <a:spcPts val="1200"/>
              </a:spcBef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 defTabSz="180917">
              <a:spcBef>
                <a:spcPts val="1200"/>
              </a:spcBef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defTabSz="180917">
              <a:spcBef>
                <a:spcPts val="1200"/>
              </a:spcBef>
            </a:pPr>
            <a:r>
              <a:rPr lang="ru-RU" b="1" dirty="0" smtClean="0">
                <a:solidFill>
                  <a:srgbClr val="000066"/>
                </a:solidFill>
                <a:latin typeface="+mn-lt"/>
              </a:rPr>
              <a:t>ПРИГЛАШАЕМ К СОТРУДНИЧЕСТВУ!</a:t>
            </a:r>
            <a:endParaRPr lang="ru-RU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 algn="r" eaLnBrk="1" hangingPunct="1"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275856" y="1484784"/>
            <a:ext cx="5635277" cy="1200329"/>
          </a:xfrm>
          <a:prstGeom prst="rect">
            <a:avLst/>
          </a:prstGeom>
          <a:noFill/>
          <a:ln w="15875">
            <a:noFill/>
            <a:bevel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r">
              <a:defRPr/>
            </a:pPr>
            <a:r>
              <a:rPr lang="ru-RU" i="1" dirty="0" smtClean="0">
                <a:solidFill>
                  <a:srgbClr val="000066"/>
                </a:solidFill>
                <a:cs typeface="Arial" pitchFamily="34" charset="0"/>
              </a:rPr>
              <a:t>«Это </a:t>
            </a: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невозможно» - сказала Причина</a:t>
            </a:r>
            <a:r>
              <a:rPr lang="ru-RU" i="1" dirty="0" smtClean="0">
                <a:solidFill>
                  <a:srgbClr val="000066"/>
                </a:solidFill>
                <a:cs typeface="Arial" pitchFamily="34" charset="0"/>
              </a:rPr>
              <a:t>.</a:t>
            </a:r>
            <a:br>
              <a:rPr lang="ru-RU" i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rgbClr val="000066"/>
                </a:solidFill>
                <a:cs typeface="Arial" pitchFamily="34" charset="0"/>
              </a:rPr>
              <a:t>«</a:t>
            </a: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Это безрассудно» - заметил </a:t>
            </a:r>
            <a:r>
              <a:rPr lang="ru-RU" i="1" dirty="0" smtClean="0">
                <a:solidFill>
                  <a:srgbClr val="000066"/>
                </a:solidFill>
                <a:cs typeface="Arial" pitchFamily="34" charset="0"/>
              </a:rPr>
              <a:t>Опыт</a:t>
            </a: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.</a:t>
            </a:r>
            <a:endParaRPr lang="ru-RU" dirty="0">
              <a:solidFill>
                <a:srgbClr val="000066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«Это бесполезно» - отрезала Гордость.</a:t>
            </a:r>
            <a:endParaRPr lang="ru-RU" dirty="0">
              <a:solidFill>
                <a:srgbClr val="000066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«Попробуй…» - </a:t>
            </a:r>
            <a:r>
              <a:rPr lang="ru-RU" i="1" dirty="0" smtClean="0">
                <a:solidFill>
                  <a:srgbClr val="000066"/>
                </a:solidFill>
                <a:cs typeface="Arial" pitchFamily="34" charset="0"/>
              </a:rPr>
              <a:t>шепнула  </a:t>
            </a:r>
            <a:r>
              <a:rPr lang="ru-RU" i="1" dirty="0">
                <a:solidFill>
                  <a:srgbClr val="000066"/>
                </a:solidFill>
                <a:cs typeface="Arial" pitchFamily="34" charset="0"/>
              </a:rPr>
              <a:t>Мечта</a:t>
            </a:r>
            <a:r>
              <a:rPr lang="ru-RU" i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992888" cy="360039"/>
          </a:xfrm>
        </p:spPr>
        <p:txBody>
          <a:bodyPr>
            <a:noAutofit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НОРМАТИВНО-ПРАВОВОЕ ОБЕСПЕЧЕНИЕ ПРОФЕССИОНАЛЬНОЙ ОРИЕНТАЦИИ</a:t>
            </a: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81128"/>
            <a:ext cx="3384376" cy="201622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cap="all" dirty="0" smtClean="0">
                <a:solidFill>
                  <a:srgbClr val="002060"/>
                </a:solidFill>
                <a:ea typeface="Calibri"/>
                <a:cs typeface="Times New Roman"/>
              </a:rPr>
              <a:t>Дорожная </a:t>
            </a:r>
            <a:r>
              <a:rPr lang="ru-RU" sz="1600" cap="all" dirty="0">
                <a:solidFill>
                  <a:srgbClr val="002060"/>
                </a:solidFill>
                <a:ea typeface="Calibri"/>
                <a:cs typeface="Times New Roman"/>
              </a:rPr>
              <a:t>карта </a:t>
            </a:r>
            <a:r>
              <a:rPr lang="ru-RU" sz="1600" cap="all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600" cap="all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по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Times New Roman"/>
              </a:rPr>
              <a:t>реализации плана мероприятий по развитию системы профессиональной ориентации детей-инвалидов и лиц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с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Times New Roman"/>
              </a:rPr>
              <a:t>ограниченными возможностями здоровья на 2016 - 2020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257" y="1772816"/>
            <a:ext cx="288032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914108">
              <a:buClr>
                <a:srgbClr val="FF0000"/>
              </a:buClr>
            </a:pPr>
            <a:r>
              <a:rPr lang="ru-RU" sz="1600" kern="0" dirty="0">
                <a:solidFill>
                  <a:srgbClr val="002060"/>
                </a:solidFill>
                <a:cs typeface="Arial" panose="020B0604020202020204" pitchFamily="34" charset="0"/>
              </a:rPr>
              <a:t>КОМПЛЕКС МЕР по развитию профессиональной ориентации учащихся </a:t>
            </a:r>
            <a:r>
              <a:rPr lang="ru-RU" sz="16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и </a:t>
            </a:r>
            <a:r>
              <a:rPr lang="ru-RU" sz="1600" kern="0" dirty="0">
                <a:solidFill>
                  <a:srgbClr val="002060"/>
                </a:solidFill>
                <a:cs typeface="Arial" panose="020B0604020202020204" pitchFamily="34" charset="0"/>
              </a:rPr>
              <a:t>содействию трудоустройству выпускников, обучавшихся по программам среднего профессионального образования </a:t>
            </a:r>
            <a:r>
              <a:rPr lang="ru-RU" sz="16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sz="1600" kern="0" dirty="0">
                <a:solidFill>
                  <a:srgbClr val="002060"/>
                </a:solidFill>
                <a:cs typeface="Arial" panose="020B0604020202020204" pitchFamily="34" charset="0"/>
              </a:rPr>
              <a:t>Ярославской области на 2018-2020 гг.</a:t>
            </a:r>
          </a:p>
          <a:p>
            <a:pPr marL="285659" lvl="0" indent="-285659" defTabSz="91410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6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6405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108">
              <a:spcAft>
                <a:spcPts val="300"/>
              </a:spcAft>
              <a:buClr>
                <a:srgbClr val="CE1063"/>
              </a:buClr>
              <a:buSzPct val="140000"/>
              <a:tabLst>
                <a:tab pos="180917" algn="l"/>
              </a:tabLst>
              <a:defRPr/>
            </a:pP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Распоряжение Губернатора Ярославской области </a:t>
            </a: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о </a:t>
            </a: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создании МЕЖВЕДОМСТВЕННОГО  СОВЕТА </a:t>
            </a: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/>
            </a:r>
            <a:b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по </a:t>
            </a: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координации деятельности </a:t>
            </a: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/>
            </a:r>
            <a:b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в </a:t>
            </a: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области </a:t>
            </a: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профессиональной ориентации </a:t>
            </a: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и содействия трудоустройству выпускников, обучавшихся по программам среднего профессионального образования </a:t>
            </a: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/>
            </a:r>
            <a:b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16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в </a:t>
            </a:r>
            <a:r>
              <a:rPr lang="ru-RU" sz="1600" kern="0" dirty="0">
                <a:solidFill>
                  <a:srgbClr val="000066"/>
                </a:solidFill>
                <a:cs typeface="Arial" panose="020B0604020202020204" pitchFamily="34" charset="0"/>
              </a:rPr>
              <a:t>Ярославской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72008" cy="241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772816"/>
            <a:ext cx="64121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725144"/>
            <a:ext cx="72008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352928" cy="288031"/>
          </a:xfrm>
        </p:spPr>
        <p:txBody>
          <a:bodyPr>
            <a:noAutofit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ЕДИНОЕ ИНФОРМАЦИОННОЕ ПРОСТРАНСТВО</a:t>
            </a:r>
            <a: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7" t="24502" r="40917" b="48662"/>
          <a:stretch/>
        </p:blipFill>
        <p:spPr bwMode="auto">
          <a:xfrm>
            <a:off x="397499" y="1485288"/>
            <a:ext cx="1536784" cy="12631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5" t="31823" r="26086" b="46176"/>
          <a:stretch/>
        </p:blipFill>
        <p:spPr bwMode="auto">
          <a:xfrm>
            <a:off x="2082392" y="1484784"/>
            <a:ext cx="1288752" cy="12421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0" t="31791" r="26145" b="45994"/>
          <a:stretch/>
        </p:blipFill>
        <p:spPr bwMode="auto">
          <a:xfrm>
            <a:off x="3448392" y="1529553"/>
            <a:ext cx="1275741" cy="12421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6928" y="2812626"/>
            <a:ext cx="2606527" cy="311621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1400" b="1" dirty="0">
                <a:solidFill>
                  <a:srgbClr val="000066"/>
                </a:solidFill>
              </a:rPr>
              <a:t>ШКОЛЬНИКАМ И РОДИТЕЛЯМ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1197" y="3316590"/>
            <a:ext cx="2880320" cy="462281"/>
          </a:xfrm>
          <a:prstGeom prst="rect">
            <a:avLst/>
          </a:prstGeom>
          <a:solidFill>
            <a:schemeClr val="bg1"/>
          </a:solidFill>
        </p:spPr>
        <p:txBody>
          <a:bodyPr wrap="none" lIns="91414" tIns="45707" rIns="91414" bIns="45707" rtlCol="0" anchor="ctr" anchorCtr="1">
            <a:noAutofit/>
          </a:bodyPr>
          <a:lstStyle/>
          <a:p>
            <a:r>
              <a:rPr lang="en-US" sz="3200" b="1" dirty="0">
                <a:solidFill>
                  <a:srgbClr val="CE1063"/>
                </a:solidFill>
              </a:rPr>
              <a:t>RESURS-YAR.RU</a:t>
            </a:r>
            <a:endParaRPr lang="ru-RU" sz="3200" b="1" dirty="0">
              <a:solidFill>
                <a:srgbClr val="CE1063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6200000">
            <a:off x="2830672" y="3070956"/>
            <a:ext cx="324000" cy="324000"/>
          </a:xfrm>
          <a:prstGeom prst="chevron">
            <a:avLst/>
          </a:prstGeom>
          <a:solidFill>
            <a:srgbClr val="CE1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562133" y="3454871"/>
            <a:ext cx="324000" cy="324000"/>
          </a:xfrm>
          <a:prstGeom prst="chevron">
            <a:avLst/>
          </a:prstGeom>
          <a:solidFill>
            <a:srgbClr val="CE1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774812"/>
            <a:ext cx="2232248" cy="1458144"/>
          </a:xfrm>
          <a:prstGeom prst="rect">
            <a:avLst/>
          </a:prstGeom>
          <a:solidFill>
            <a:srgbClr val="CE1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1962469"/>
            <a:ext cx="2074426" cy="1107969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20 </a:t>
            </a:r>
            <a:r>
              <a:rPr lang="ru-RU" sz="4800" b="1" dirty="0" smtClean="0">
                <a:solidFill>
                  <a:schemeClr val="bg1"/>
                </a:solidFill>
              </a:rPr>
              <a:t>000</a:t>
            </a:r>
          </a:p>
          <a:p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олее посетителей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3036" y="3316590"/>
            <a:ext cx="1513967" cy="311621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1400" b="1" dirty="0">
                <a:solidFill>
                  <a:srgbClr val="000066"/>
                </a:solidFill>
              </a:rPr>
              <a:t>СПЕЦИАЛИСТАМ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24611" r="51841" b="53372"/>
          <a:stretch/>
        </p:blipFill>
        <p:spPr bwMode="auto">
          <a:xfrm>
            <a:off x="6331848" y="3631345"/>
            <a:ext cx="1328172" cy="11817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t="24598" r="33414" b="53371"/>
          <a:stretch/>
        </p:blipFill>
        <p:spPr bwMode="auto">
          <a:xfrm>
            <a:off x="7704347" y="3585284"/>
            <a:ext cx="1301785" cy="11574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83143" y="5374391"/>
            <a:ext cx="2642409" cy="61170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200" kern="0" dirty="0">
                <a:solidFill>
                  <a:srgbClr val="000066"/>
                </a:solidFill>
                <a:ea typeface="Muli"/>
                <a:cs typeface="Arial" panose="020B0604020202020204" pitchFamily="34" charset="0"/>
                <a:sym typeface="Arial"/>
              </a:rPr>
              <a:t>ГРУППА ВКОНТАКТЕ </a:t>
            </a:r>
          </a:p>
          <a:p>
            <a:pPr algn="r">
              <a:lnSpc>
                <a:spcPts val="2000"/>
              </a:lnSpc>
            </a:pPr>
            <a:r>
              <a:rPr lang="en-US" sz="1600" kern="0" dirty="0">
                <a:solidFill>
                  <a:srgbClr val="000066"/>
                </a:solidFill>
                <a:ea typeface="Muli"/>
                <a:cs typeface="Arial" panose="020B0604020202020204" pitchFamily="34" charset="0"/>
                <a:sym typeface="Arial"/>
              </a:rPr>
              <a:t>https://vk.com/prof_resurs</a:t>
            </a:r>
            <a:endParaRPr lang="ru-RU" sz="1600" kern="0" dirty="0">
              <a:solidFill>
                <a:srgbClr val="000066"/>
              </a:solidFill>
              <a:ea typeface="Muli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710508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66"/>
                </a:solidFill>
                <a:ea typeface="Times New Roman"/>
              </a:rPr>
              <a:t>раздел «Родителям детей-инвалидов и детей с ОВЗ» </a:t>
            </a:r>
            <a:endParaRPr lang="ru-RU" sz="1400" b="1" dirty="0" smtClean="0">
              <a:solidFill>
                <a:srgbClr val="000066"/>
              </a:solidFill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ea typeface="Calibri"/>
              </a:rPr>
              <a:t>справочник </a:t>
            </a:r>
            <a:r>
              <a:rPr lang="ru-RU" sz="1400" dirty="0">
                <a:solidFill>
                  <a:srgbClr val="000066"/>
                </a:solidFill>
                <a:ea typeface="Calibri"/>
              </a:rPr>
              <a:t>профессионального образования Ярославской области 2018-2019 гг. «Куда пойти учиться</a:t>
            </a:r>
            <a:r>
              <a:rPr lang="ru-RU" sz="1400" dirty="0" smtClean="0">
                <a:solidFill>
                  <a:srgbClr val="000066"/>
                </a:solidFill>
                <a:ea typeface="Calibri"/>
              </a:rPr>
              <a:t>?», </a:t>
            </a: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подготовлено приложение «Возможности образования и обучения для лиц, не имеющих основного общего образования, и лиц с ОВЗ»</a:t>
            </a:r>
            <a:endParaRPr lang="ru-RU" sz="1400" dirty="0" smtClean="0">
              <a:solidFill>
                <a:srgbClr val="000066"/>
              </a:solidFill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ea typeface="Calibri"/>
              </a:rPr>
              <a:t>ссылки </a:t>
            </a:r>
            <a:r>
              <a:rPr lang="ru-RU" sz="1400" dirty="0">
                <a:solidFill>
                  <a:srgbClr val="000066"/>
                </a:solidFill>
                <a:ea typeface="Calibri"/>
              </a:rPr>
              <a:t>на специализированные российские порталы и сайты по сопровождению профессионального самоопределения детей-инвалидов и лиц с </a:t>
            </a:r>
            <a:r>
              <a:rPr lang="ru-RU" sz="1400" dirty="0" smtClean="0">
                <a:solidFill>
                  <a:srgbClr val="000066"/>
                </a:solidFill>
                <a:ea typeface="Calibri"/>
              </a:rPr>
              <a:t>ОВЗ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66"/>
                </a:solidFill>
                <a:ea typeface="Calibri"/>
              </a:rPr>
              <a:t>расписание проведения единого государственного экзамена, основного государственного экзамена и государственного выпускного экзамена, сроки подачи заявлений на участие в </a:t>
            </a:r>
            <a:r>
              <a:rPr lang="ru-RU" sz="1400" dirty="0" smtClean="0">
                <a:solidFill>
                  <a:srgbClr val="000066"/>
                </a:solidFill>
                <a:ea typeface="Calibri"/>
              </a:rPr>
              <a:t>ЕГЭ-2018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памятка </a:t>
            </a:r>
            <a:r>
              <a:rPr lang="ru-RU" sz="1400" dirty="0">
                <a:solidFill>
                  <a:srgbClr val="000066"/>
                </a:solidFill>
                <a:ea typeface="Calibri"/>
                <a:cs typeface="Times New Roman"/>
              </a:rPr>
              <a:t>по психологическому сопровождению профессионального самоопределения детей-инвалидов и детей с ОВЗ. В помощь </a:t>
            </a:r>
            <a:r>
              <a:rPr lang="ru-RU" sz="1400" dirty="0" smtClean="0">
                <a:solidFill>
                  <a:srgbClr val="000066"/>
                </a:solidFill>
                <a:ea typeface="Calibri"/>
                <a:cs typeface="Times New Roman"/>
              </a:rPr>
              <a:t>специалистам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66"/>
                </a:solidFill>
                <a:cs typeface="Times New Roman"/>
              </a:rPr>
              <a:t>н</a:t>
            </a:r>
            <a:r>
              <a:rPr lang="ru-RU" sz="1400" dirty="0" smtClean="0">
                <a:solidFill>
                  <a:srgbClr val="000066"/>
                </a:solidFill>
                <a:cs typeface="Times New Roman"/>
              </a:rPr>
              <a:t>ормативные документы</a:t>
            </a:r>
            <a:endParaRPr lang="ru-RU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496944" cy="432048"/>
          </a:xfrm>
        </p:spPr>
        <p:txBody>
          <a:bodyPr>
            <a:noAutofit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ТЕХНОЛОГИИ, ПРОГРАММЫ,  МЕТОДЫ</a:t>
            </a:r>
            <a: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5760640" cy="4608512"/>
          </a:xfrm>
        </p:spPr>
        <p:txBody>
          <a:bodyPr/>
          <a:lstStyle/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М</a:t>
            </a:r>
            <a:r>
              <a:rPr lang="ru-RU" sz="1500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ероприятия </a:t>
            </a:r>
            <a:r>
              <a:rPr lang="ru-RU" sz="1500" b="1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«Скажи профессии – ДА</a:t>
            </a:r>
            <a:r>
              <a:rPr lang="ru-RU" sz="1500" b="1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!» 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Региональный 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этап Всероссийской программы </a:t>
            </a:r>
            <a:r>
              <a:rPr lang="ru-RU" sz="1500" b="1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«Арт-Профи Форум», Ярмарка профессий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 … 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Профориентационные программы, школы, парки, музеи, клубы 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Знакомство с современными учебными и рабочими местами </a:t>
            </a:r>
            <a:r>
              <a:rPr lang="ru-RU" sz="1500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ходе чемпионатов </a:t>
            </a:r>
            <a:r>
              <a:rPr lang="en-US" sz="1500" b="1" dirty="0" err="1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Worldskills</a:t>
            </a:r>
            <a:r>
              <a:rPr lang="ru-RU" sz="1500" b="1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500" b="1" dirty="0" err="1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Juniorskills</a:t>
            </a:r>
            <a:r>
              <a:rPr lang="ru-RU" sz="1500" b="1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500" b="1" dirty="0" err="1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Abilympiks</a:t>
            </a:r>
            <a:endParaRPr lang="ru-RU" sz="1500" b="1" dirty="0">
              <a:solidFill>
                <a:srgbClr val="000066"/>
              </a:solidFill>
              <a:ea typeface="Times New Roman"/>
              <a:cs typeface="Arial" panose="020B0604020202020204" pitchFamily="34" charset="0"/>
            </a:endParaRP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b="1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Экскурсии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 на высокотехнологичные предприятия области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b="1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Индивидуальные консультации</a:t>
            </a:r>
            <a:r>
              <a:rPr lang="ru-RU" sz="1500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по построению </a:t>
            </a:r>
            <a:r>
              <a:rPr lang="ru-RU" sz="1500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профессионально-образовательных </a:t>
            </a:r>
            <a:r>
              <a:rPr lang="ru-RU" sz="1500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маршрутов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sz="1500" b="1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Профессиональные пробы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altLang="ru-RU" sz="1500" b="1" dirty="0" smtClean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Профориентационная </a:t>
            </a:r>
            <a:r>
              <a:rPr lang="ru-RU" altLang="ru-RU" sz="1500" b="1" dirty="0">
                <a:solidFill>
                  <a:srgbClr val="000066"/>
                </a:solidFill>
                <a:ea typeface="Times New Roman"/>
                <a:cs typeface="Arial" panose="020B0604020202020204" pitchFamily="34" charset="0"/>
              </a:rPr>
              <a:t>игротека</a:t>
            </a:r>
            <a:r>
              <a:rPr lang="ru-RU" altLang="ru-RU" sz="1500" b="1" dirty="0">
                <a:solidFill>
                  <a:srgbClr val="000066"/>
                </a:solidFill>
              </a:rPr>
              <a:t>: </a:t>
            </a:r>
            <a:r>
              <a:rPr lang="ru-RU" altLang="ru-RU" sz="1500" dirty="0">
                <a:solidFill>
                  <a:srgbClr val="000066"/>
                </a:solidFill>
              </a:rPr>
              <a:t>«В объективе экономика», «Город мастеров», «Экономическое лото</a:t>
            </a:r>
            <a:r>
              <a:rPr lang="ru-RU" altLang="ru-RU" sz="1500" dirty="0" smtClean="0">
                <a:solidFill>
                  <a:srgbClr val="000066"/>
                </a:solidFill>
              </a:rPr>
              <a:t>» </a:t>
            </a:r>
          </a:p>
          <a:p>
            <a:pPr lvl="0" algn="l" defTabSz="914108">
              <a:spcBef>
                <a:spcPts val="0"/>
              </a:spcBef>
              <a:spcAft>
                <a:spcPts val="600"/>
              </a:spcAft>
              <a:buClr>
                <a:srgbClr val="CE1063"/>
              </a:buClr>
              <a:buSzPct val="150000"/>
            </a:pPr>
            <a:r>
              <a:rPr lang="ru-RU" altLang="ru-RU" sz="1500" b="1" dirty="0" smtClean="0">
                <a:solidFill>
                  <a:srgbClr val="000066"/>
                </a:solidFill>
              </a:rPr>
              <a:t>Консилиумы</a:t>
            </a:r>
            <a:endParaRPr lang="ru-RU" altLang="ru-RU" sz="1500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5" name="Picture 6" descr="https://pp.userapi.com/c608826/v608826867/8b25/S51RPKaOyB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/>
          <a:stretch/>
        </p:blipFill>
        <p:spPr bwMode="auto">
          <a:xfrm>
            <a:off x="251533" y="1844824"/>
            <a:ext cx="24079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\Resurs\ФОТО_ВИДЕО ЦЕНТРА РЕСУРС\WSR-2016\WSR 2016 (2)\DSC02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8" y="4005064"/>
            <a:ext cx="2436582" cy="16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24936" cy="360039"/>
          </a:xfrm>
        </p:spPr>
        <p:txBody>
          <a:bodyPr>
            <a:normAutofit fontScale="90000"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ТЕХНОЛОГИИ </a:t>
            </a:r>
            <a:r>
              <a:rPr lang="ru-RU" sz="18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СОПРОВОЖДЕНИЯ ПРОФЕССИОНАЛЬНОГО САМООПРЕДЕЛЕНИЯ</a:t>
            </a: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0960" cy="4680520"/>
          </a:xfrm>
        </p:spPr>
        <p:txBody>
          <a:bodyPr/>
          <a:lstStyle/>
          <a:p>
            <a:pPr lvl="0" defTabSz="914108">
              <a:spcBef>
                <a:spcPts val="0"/>
              </a:spcBef>
              <a:tabLst>
                <a:tab pos="180917" algn="l"/>
              </a:tabLst>
            </a:pPr>
            <a:r>
              <a:rPr lang="ru-RU" sz="2400" dirty="0">
                <a:solidFill>
                  <a:srgbClr val="000066"/>
                </a:solidFill>
                <a:cs typeface="Arial" panose="020B0604020202020204" pitchFamily="34" charset="0"/>
              </a:rPr>
              <a:t>ДНИ ПРОФЕССИОНАЛЬНОГО ОБРАЗОВАНИЯ </a:t>
            </a:r>
            <a:br>
              <a:rPr lang="ru-RU" sz="2400" dirty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66"/>
                </a:solidFill>
                <a:cs typeface="Arial" panose="020B0604020202020204" pitchFamily="34" charset="0"/>
              </a:rPr>
              <a:t>ЯРОСЛАВСКОЙ ОБЛАСТИ</a:t>
            </a:r>
            <a:endParaRPr lang="ru-RU" sz="2400" dirty="0">
              <a:solidFill>
                <a:srgbClr val="000066"/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43" y="2695184"/>
            <a:ext cx="2156086" cy="301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520000">
            <a:off x="2015849" y="2744634"/>
            <a:ext cx="935834" cy="400110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Профессии</a:t>
            </a:r>
            <a:br>
              <a:rPr lang="ru-RU" sz="1200" b="1" dirty="0">
                <a:solidFill>
                  <a:srgbClr val="000066"/>
                </a:solidFill>
              </a:rPr>
            </a:br>
            <a:r>
              <a:rPr lang="ru-RU" sz="1200" b="1" dirty="0">
                <a:solidFill>
                  <a:srgbClr val="000066"/>
                </a:solidFill>
              </a:rPr>
              <a:t>и здоровье</a:t>
            </a:r>
          </a:p>
        </p:txBody>
      </p:sp>
      <p:sp>
        <p:nvSpPr>
          <p:cNvPr id="7" name="TextBox 6"/>
          <p:cNvSpPr txBox="1"/>
          <p:nvPr/>
        </p:nvSpPr>
        <p:spPr>
          <a:xfrm rot="420000">
            <a:off x="1216768" y="3571971"/>
            <a:ext cx="1527341" cy="553998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Ярмарка</a:t>
            </a:r>
          </a:p>
          <a:p>
            <a:pPr algn="r"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профессионального</a:t>
            </a:r>
            <a:br>
              <a:rPr lang="ru-RU" sz="1200" b="1" dirty="0">
                <a:solidFill>
                  <a:srgbClr val="000066"/>
                </a:solidFill>
              </a:rPr>
            </a:br>
            <a:r>
              <a:rPr lang="ru-RU" sz="1200" b="1" dirty="0">
                <a:solidFill>
                  <a:srgbClr val="000066"/>
                </a:solidFill>
              </a:rPr>
              <a:t>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 rot="-1680000">
            <a:off x="1641152" y="4983400"/>
            <a:ext cx="1306768" cy="400110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Востребованные</a:t>
            </a:r>
          </a:p>
          <a:p>
            <a:pPr algn="r"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профессии</a:t>
            </a:r>
          </a:p>
        </p:txBody>
      </p:sp>
      <p:sp>
        <p:nvSpPr>
          <p:cNvPr id="9" name="TextBox 8"/>
          <p:cNvSpPr txBox="1"/>
          <p:nvPr/>
        </p:nvSpPr>
        <p:spPr>
          <a:xfrm rot="-2520000">
            <a:off x="5190728" y="2744634"/>
            <a:ext cx="1187505" cy="400110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Компьютерная</a:t>
            </a:r>
            <a:br>
              <a:rPr lang="ru-RU" sz="1200" b="1" dirty="0">
                <a:solidFill>
                  <a:srgbClr val="000066"/>
                </a:solidFill>
              </a:rPr>
            </a:br>
            <a:r>
              <a:rPr lang="ru-RU" sz="1200" b="1" dirty="0">
                <a:solidFill>
                  <a:srgbClr val="000066"/>
                </a:solidFill>
              </a:rPr>
              <a:t>диагностика</a:t>
            </a:r>
          </a:p>
        </p:txBody>
      </p:sp>
      <p:sp>
        <p:nvSpPr>
          <p:cNvPr id="10" name="TextBox 9"/>
          <p:cNvSpPr txBox="1"/>
          <p:nvPr/>
        </p:nvSpPr>
        <p:spPr>
          <a:xfrm rot="-420000">
            <a:off x="5464596" y="3700470"/>
            <a:ext cx="1410899" cy="553998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Игра Профи-Тайм: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000066"/>
                </a:solidFill>
              </a:rPr>
              <a:t>время выбирать</a:t>
            </a:r>
            <a:br>
              <a:rPr lang="ru-RU" sz="1200" b="1" dirty="0">
                <a:solidFill>
                  <a:srgbClr val="000066"/>
                </a:solidFill>
              </a:rPr>
            </a:br>
            <a:r>
              <a:rPr lang="ru-RU" sz="1200" b="1" dirty="0">
                <a:solidFill>
                  <a:srgbClr val="000066"/>
                </a:solidFill>
              </a:rPr>
              <a:t>профессию!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-3660000">
            <a:off x="4176625" y="3912171"/>
            <a:ext cx="3185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3660000">
            <a:off x="4329025" y="4064571"/>
            <a:ext cx="3185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7940000">
            <a:off x="6516440" y="4996771"/>
            <a:ext cx="3185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-3660000">
            <a:off x="4481425" y="4216971"/>
            <a:ext cx="3185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170414">
            <a:off x="5219870" y="5107978"/>
            <a:ext cx="1578328" cy="402263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</a:rPr>
              <a:t>Профессиональные </a:t>
            </a:r>
          </a:p>
          <a:p>
            <a:pPr algn="r">
              <a:lnSpc>
                <a:spcPts val="12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мастерские</a:t>
            </a:r>
            <a:endParaRPr lang="ru-RU" sz="12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64789" y="2398721"/>
            <a:ext cx="2271708" cy="1619995"/>
          </a:xfrm>
          <a:prstGeom prst="rect">
            <a:avLst/>
          </a:prstGeom>
          <a:solidFill>
            <a:srgbClr val="CE1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3996" y="2482921"/>
            <a:ext cx="1880474" cy="58474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998 </a:t>
            </a:r>
            <a:r>
              <a:rPr lang="ru-RU" sz="1400" b="1" dirty="0" smtClean="0">
                <a:solidFill>
                  <a:srgbClr val="000066"/>
                </a:solidFill>
              </a:rPr>
              <a:t>участников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0918" y="3176534"/>
            <a:ext cx="2266630" cy="83097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</a:rPr>
              <a:t>из них  </a:t>
            </a:r>
            <a:r>
              <a:rPr lang="ru-RU" sz="1600" b="1" dirty="0" smtClean="0">
                <a:solidFill>
                  <a:srgbClr val="000066"/>
                </a:solidFill>
              </a:rPr>
              <a:t>41</a:t>
            </a:r>
            <a:r>
              <a:rPr lang="ru-RU" sz="1600" dirty="0" smtClean="0">
                <a:solidFill>
                  <a:srgbClr val="000066"/>
                </a:solidFill>
              </a:rPr>
              <a:t> детей с ОВЗ и </a:t>
            </a:r>
            <a:r>
              <a:rPr lang="ru-RU" sz="1600" dirty="0" smtClean="0">
                <a:solidFill>
                  <a:srgbClr val="000066"/>
                </a:solidFill>
              </a:rPr>
              <a:t>инвалидностью и их родители</a:t>
            </a:r>
            <a:endParaRPr lang="ru-RU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503" y="1239171"/>
            <a:ext cx="8208912" cy="422424"/>
          </a:xfrm>
        </p:spPr>
        <p:txBody>
          <a:bodyPr>
            <a:noAutofit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ТЕХНОЛОГИИ СОПРОВОЖДЕНИЯ ПРОФЕССИОНАЛЬНОГО САМООПРЕДЕЛЕНИЯ</a:t>
            </a:r>
            <a: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5" name="Picture 5" descr="\\192.168.1.1\opk\ОТЧЕТЫ СПЕЦИАЛИСТОВ ОПСиК\2017\Белякова\отчёт за 1 полугодие\+34_Конкурс Здесь нам жить!\Карти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2" y="1700809"/>
            <a:ext cx="32343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539552" y="1469989"/>
            <a:ext cx="4967783" cy="46163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Апрель – ноябрь 2018 г.</a:t>
            </a:r>
            <a:endParaRPr lang="ru-RU" sz="2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798" y="1916832"/>
            <a:ext cx="3865354" cy="892552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КОНКУРС</a:t>
            </a:r>
          </a:p>
          <a:p>
            <a:r>
              <a:rPr lang="ru-RU" sz="3200" dirty="0">
                <a:solidFill>
                  <a:srgbClr val="000066"/>
                </a:solidFill>
                <a:cs typeface="Arial" panose="020B0604020202020204" pitchFamily="34" charset="0"/>
              </a:rPr>
              <a:t>«ЗДЕСЬ НАМ ЖИТЬ!»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809384"/>
            <a:ext cx="4304162" cy="338554"/>
          </a:xfrm>
          <a:prstGeom prst="rect">
            <a:avLst/>
          </a:prstGeom>
          <a:solidFill>
            <a:srgbClr val="CE1063"/>
          </a:solidFill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4622759" cy="238524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14" tIns="45707" rIns="91414" bIns="45707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CE106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  <a:t>повысить информированность обучающихся </a:t>
            </a:r>
            <a:b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  <a:t>о профессиях и специальностях сферы жилищно-коммунального хозяйства через включение их </a:t>
            </a:r>
            <a:b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  <a:t>в активную социально-значимую деятельность</a:t>
            </a:r>
          </a:p>
          <a:p>
            <a:pPr marL="285750" indent="-285750">
              <a:spcAft>
                <a:spcPts val="300"/>
              </a:spcAft>
              <a:buClr>
                <a:srgbClr val="CE106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  <a:t>сформировать основы бытовой экологической культуры</a:t>
            </a:r>
          </a:p>
          <a:p>
            <a:pPr marL="285750" indent="-285750">
              <a:spcAft>
                <a:spcPts val="300"/>
              </a:spcAft>
              <a:buClr>
                <a:srgbClr val="CE106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cs typeface="Arial" panose="020B0604020202020204" pitchFamily="34" charset="0"/>
              </a:rPr>
              <a:t>развить культуру общения и бытовой безопасности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3814302"/>
            <a:ext cx="3165672" cy="338554"/>
          </a:xfrm>
          <a:prstGeom prst="rect">
            <a:avLst/>
          </a:prstGeom>
          <a:solidFill>
            <a:srgbClr val="CE1063"/>
          </a:solidFill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НОМИНАЦИИ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41053" y="4221088"/>
            <a:ext cx="3723435" cy="112492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  <a:buClr>
                <a:srgbClr val="CE1063"/>
              </a:buClr>
              <a:buSzPct val="150000"/>
            </a:pPr>
            <a:r>
              <a:rPr lang="ru-RU" dirty="0">
                <a:solidFill>
                  <a:srgbClr val="000066"/>
                </a:solidFill>
                <a:cs typeface="Arial" panose="020B0604020202020204" pitchFamily="34" charset="0"/>
              </a:rPr>
              <a:t>социальный проект</a:t>
            </a:r>
          </a:p>
          <a:p>
            <a:pPr>
              <a:lnSpc>
                <a:spcPct val="115000"/>
              </a:lnSpc>
              <a:spcAft>
                <a:spcPts val="300"/>
              </a:spcAft>
              <a:buClr>
                <a:srgbClr val="CE1063"/>
              </a:buClr>
              <a:buSzPct val="150000"/>
            </a:pPr>
            <a:r>
              <a:rPr lang="ru-RU" dirty="0">
                <a:solidFill>
                  <a:srgbClr val="000066"/>
                </a:solidFill>
                <a:cs typeface="Arial" panose="020B0604020202020204" pitchFamily="34" charset="0"/>
              </a:rPr>
              <a:t>социальная инициатива</a:t>
            </a:r>
          </a:p>
          <a:p>
            <a:pPr>
              <a:lnSpc>
                <a:spcPct val="115000"/>
              </a:lnSpc>
              <a:spcAft>
                <a:spcPts val="300"/>
              </a:spcAft>
              <a:buClr>
                <a:srgbClr val="CE1063"/>
              </a:buClr>
              <a:buSzPct val="150000"/>
            </a:pPr>
            <a:r>
              <a:rPr lang="ru-RU" dirty="0">
                <a:solidFill>
                  <a:srgbClr val="000066"/>
                </a:solidFill>
                <a:cs typeface="Arial" panose="020B0604020202020204" pitchFamily="34" charset="0"/>
              </a:rPr>
              <a:t>художественная публицистика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0338" y="5557568"/>
            <a:ext cx="7222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66"/>
                </a:solidFill>
                <a:ea typeface="Times New Roman"/>
                <a:cs typeface="Times New Roman"/>
              </a:rPr>
              <a:t>б</a:t>
            </a:r>
            <a:r>
              <a:rPr lang="ru-RU" sz="1600" b="1" dirty="0" smtClean="0">
                <a:solidFill>
                  <a:srgbClr val="000066"/>
                </a:solidFill>
                <a:ea typeface="Times New Roman"/>
                <a:cs typeface="Times New Roman"/>
              </a:rPr>
              <a:t>олее </a:t>
            </a:r>
            <a:r>
              <a:rPr lang="ru-RU" sz="1600" b="1" dirty="0">
                <a:solidFill>
                  <a:srgbClr val="000066"/>
                </a:solidFill>
                <a:ea typeface="Times New Roman"/>
                <a:cs typeface="Times New Roman"/>
              </a:rPr>
              <a:t>100 школьников и студентов из 43 образовательных </a:t>
            </a:r>
            <a:r>
              <a:rPr lang="ru-RU" sz="1600" b="1" dirty="0" smtClean="0">
                <a:solidFill>
                  <a:srgbClr val="000066"/>
                </a:solidFill>
                <a:ea typeface="Times New Roman"/>
                <a:cs typeface="Times New Roman"/>
              </a:rPr>
              <a:t>организаций РФ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a typeface="Calibri"/>
                <a:cs typeface="Times New Roman"/>
              </a:rPr>
              <a:t>в том числе </a:t>
            </a:r>
            <a:r>
              <a:rPr lang="ru-RU" sz="1600" b="1" dirty="0">
                <a:solidFill>
                  <a:srgbClr val="000066"/>
                </a:solidFill>
                <a:ea typeface="Calibri"/>
                <a:cs typeface="Times New Roman"/>
              </a:rPr>
              <a:t>3-е школьников с ОВЗ ГБОУ </a:t>
            </a:r>
            <a:r>
              <a:rPr lang="ru-RU" sz="1600" b="1" dirty="0" err="1">
                <a:solidFill>
                  <a:srgbClr val="000066"/>
                </a:solidFill>
                <a:ea typeface="Calibri"/>
                <a:cs typeface="Times New Roman"/>
              </a:rPr>
              <a:t>Хотьковской</a:t>
            </a:r>
            <a:r>
              <a:rPr lang="ru-RU" sz="1600" b="1" dirty="0">
                <a:solidFill>
                  <a:srgbClr val="000066"/>
                </a:solidFill>
                <a:ea typeface="Calibri"/>
                <a:cs typeface="Times New Roman"/>
              </a:rPr>
              <a:t> школы-интернат </a:t>
            </a:r>
            <a:endParaRPr lang="ru-RU" sz="1600" b="1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ea typeface="Calibri"/>
                <a:cs typeface="Times New Roman"/>
              </a:rPr>
              <a:t>Сергиево-Посадского </a:t>
            </a:r>
            <a:r>
              <a:rPr lang="ru-RU" sz="1600" b="1" dirty="0">
                <a:solidFill>
                  <a:srgbClr val="000066"/>
                </a:solidFill>
                <a:ea typeface="Calibri"/>
                <a:cs typeface="Times New Roman"/>
              </a:rPr>
              <a:t>района Московской области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96944" cy="576064"/>
          </a:xfrm>
        </p:spPr>
        <p:txBody>
          <a:bodyPr>
            <a:normAutofit/>
          </a:bodyPr>
          <a:lstStyle/>
          <a:p>
            <a:pPr marL="180917" lvl="0" algn="r" defTabSz="914108">
              <a:lnSpc>
                <a:spcPts val="16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E1063"/>
                </a:solidFill>
                <a:ea typeface="+mn-ea"/>
                <a:cs typeface="Arial" panose="020B0604020202020204" pitchFamily="34" charset="0"/>
              </a:rPr>
              <a:t>ТЕХНОЛОГИИ СОПРОВОЖДЕНИЯ ПРОФЕССИОНАЛЬНОГО САМООПРЕДЕЛЕНИЯ</a:t>
            </a:r>
            <a: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1772816"/>
            <a:ext cx="8352928" cy="468052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rgbClr val="000066"/>
                </a:solidFill>
                <a:ea typeface="Times New Roman"/>
              </a:rPr>
              <a:t>Лучшее </a:t>
            </a:r>
            <a:r>
              <a:rPr lang="ru-RU" sz="2400" b="1" cap="all" dirty="0">
                <a:solidFill>
                  <a:srgbClr val="000066"/>
                </a:solidFill>
                <a:ea typeface="Times New Roman"/>
              </a:rPr>
              <a:t>портфолио </a:t>
            </a:r>
            <a:r>
              <a:rPr lang="ru-RU" sz="2400" b="1" cap="all" dirty="0" smtClean="0">
                <a:solidFill>
                  <a:srgbClr val="000066"/>
                </a:solidFill>
                <a:ea typeface="Times New Roman"/>
              </a:rPr>
              <a:t>портала </a:t>
            </a:r>
            <a:r>
              <a:rPr lang="en-US" sz="2400" b="1" cap="all" dirty="0" err="1">
                <a:solidFill>
                  <a:srgbClr val="000066"/>
                </a:solidFill>
                <a:ea typeface="Times New Roman"/>
              </a:rPr>
              <a:t>ProfiJump</a:t>
            </a:r>
            <a:r>
              <a:rPr lang="ru-RU" sz="2400" b="1" cap="all" dirty="0" smtClean="0">
                <a:solidFill>
                  <a:srgbClr val="000066"/>
                </a:solidFill>
                <a:ea typeface="Times New Roman"/>
              </a:rPr>
              <a:t>-2017</a:t>
            </a:r>
            <a:r>
              <a:rPr lang="ru-RU" sz="2400" b="1" cap="all" dirty="0" smtClean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                                      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        </a:t>
            </a:r>
            <a:r>
              <a:rPr lang="ru-RU" sz="2000" dirty="0" smtClean="0">
                <a:solidFill>
                  <a:srgbClr val="000066"/>
                </a:solidFill>
                <a:ea typeface="Times New Roman"/>
              </a:rPr>
              <a:t>В </a:t>
            </a:r>
            <a:r>
              <a:rPr lang="ru-RU" sz="2000" dirty="0">
                <a:solidFill>
                  <a:srgbClr val="000066"/>
                </a:solidFill>
                <a:ea typeface="Times New Roman"/>
              </a:rPr>
              <a:t>конкурсе приняло участие </a:t>
            </a:r>
            <a:r>
              <a:rPr lang="ru-RU" sz="2000" b="1" dirty="0">
                <a:solidFill>
                  <a:srgbClr val="000066"/>
                </a:solidFill>
                <a:ea typeface="Times New Roman"/>
              </a:rPr>
              <a:t>189 обучающихся из 30-и профессиональных образовательных организаций, в том числе </a:t>
            </a:r>
            <a:endParaRPr lang="ru-RU" sz="2000" b="1" dirty="0" smtClean="0">
              <a:solidFill>
                <a:srgbClr val="000066"/>
              </a:solidFill>
              <a:ea typeface="Times New Roman"/>
            </a:endParaRPr>
          </a:p>
          <a:p>
            <a:pPr algn="r"/>
            <a:r>
              <a:rPr lang="ru-RU" sz="2000" b="1" dirty="0" smtClean="0">
                <a:solidFill>
                  <a:srgbClr val="000066"/>
                </a:solidFill>
                <a:ea typeface="Times New Roman"/>
              </a:rPr>
              <a:t>1 </a:t>
            </a:r>
            <a:r>
              <a:rPr lang="ru-RU" sz="2000" b="1" dirty="0">
                <a:solidFill>
                  <a:srgbClr val="000066"/>
                </a:solidFill>
                <a:ea typeface="Times New Roman"/>
              </a:rPr>
              <a:t>обучающаяся с инвалидностью</a:t>
            </a:r>
            <a:r>
              <a:rPr lang="ru-RU" sz="2000" b="1" dirty="0" smtClean="0">
                <a:solidFill>
                  <a:srgbClr val="000066"/>
                </a:solidFill>
                <a:ea typeface="Times New Roman"/>
              </a:rPr>
              <a:t>.</a:t>
            </a: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000066"/>
              </a:solidFill>
              <a:ea typeface="Times New Roman"/>
              <a:cs typeface="Times New Roman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66"/>
                </a:solidFill>
                <a:ea typeface="Times New Roman"/>
                <a:cs typeface="Times New Roman"/>
              </a:rPr>
              <a:t>По </a:t>
            </a:r>
            <a:r>
              <a:rPr lang="ru-RU" sz="2000" b="1" dirty="0">
                <a:solidFill>
                  <a:srgbClr val="000066"/>
                </a:solidFill>
                <a:ea typeface="Times New Roman"/>
                <a:cs typeface="Times New Roman"/>
              </a:rPr>
              <a:t>итогам конкурса обучающиеся получили приглашения от работодателей на практику, выпускники профессиональных образовательных организаций – на работу.</a:t>
            </a:r>
            <a:endParaRPr lang="ru-RU" sz="2000" b="1" dirty="0">
              <a:solidFill>
                <a:srgbClr val="000066"/>
              </a:solidFill>
              <a:ea typeface="Calibri"/>
              <a:cs typeface="Times New Roman"/>
            </a:endParaRPr>
          </a:p>
          <a:p>
            <a:endParaRPr lang="ru-RU" sz="2000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\\192.168.1.1\opk\ПЕРСОНАЛЬНЫЕ\Чупрова\p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1"/>
            <a:ext cx="2087256" cy="9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78385"/>
            <a:ext cx="8280920" cy="566440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1" dirty="0" smtClean="0">
                <a:solidFill>
                  <a:srgbClr val="CE1063"/>
                </a:solidFill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CE1063"/>
                </a:solidFill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E1063"/>
                </a:solidFill>
                <a:cs typeface="Arial" panose="020B0604020202020204" pitchFamily="34" charset="0"/>
              </a:rPr>
              <a:t>ТЕХНОЛОГИИ </a:t>
            </a:r>
            <a: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  <a:t>СОПРОВОЖДЕНИЯ ПРОФЕССИОНАЛЬНОГО САМООПРЕДЕЛЕНИЯ</a:t>
            </a:r>
            <a:r>
              <a:rPr lang="ru-RU" sz="1800" dirty="0">
                <a:solidFill>
                  <a:prstClr val="white"/>
                </a:solidFill>
              </a:rPr>
              <a:t/>
            </a:r>
            <a:br>
              <a:rPr lang="ru-RU" sz="1800" dirty="0">
                <a:solidFill>
                  <a:prstClr val="white"/>
                </a:solidFill>
              </a:rPr>
            </a:br>
            <a:endParaRPr lang="ru-RU" sz="1800" dirty="0"/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395287" y="1916113"/>
            <a:ext cx="4608761" cy="92330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800" kern="0" dirty="0">
                <a:solidFill>
                  <a:srgbClr val="000066"/>
                </a:solidFill>
                <a:cs typeface="Arial" panose="020B0604020202020204" pitchFamily="34" charset="0"/>
              </a:rPr>
              <a:t>ЗНАКОМСТВО С СОВРЕМЕННЫМИ УЧЕБНЫМИ  </a:t>
            </a:r>
            <a:r>
              <a:rPr lang="ru-RU" sz="1800" kern="0" dirty="0" smtClean="0">
                <a:solidFill>
                  <a:srgbClr val="000066"/>
                </a:solidFill>
                <a:cs typeface="Arial" panose="020B0604020202020204" pitchFamily="34" charset="0"/>
              </a:rPr>
              <a:t>И </a:t>
            </a:r>
            <a:r>
              <a:rPr lang="ru-RU" sz="1800" kern="0" dirty="0">
                <a:solidFill>
                  <a:srgbClr val="000066"/>
                </a:solidFill>
                <a:cs typeface="Arial" panose="020B0604020202020204" pitchFamily="34" charset="0"/>
              </a:rPr>
              <a:t>РАБОЧИМИ МЕСТАМИ В РАМКАХ  </a:t>
            </a:r>
            <a:r>
              <a:rPr lang="en-US" sz="1800" b="1" kern="0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WorldSkills</a:t>
            </a:r>
            <a:r>
              <a:rPr lang="ru-RU" sz="1800" b="1" kern="0" dirty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sz="1800" b="1" kern="0" dirty="0" err="1">
                <a:solidFill>
                  <a:srgbClr val="000066"/>
                </a:solidFill>
                <a:cs typeface="Arial" panose="020B0604020202020204" pitchFamily="34" charset="0"/>
              </a:rPr>
              <a:t>JuniorSkills</a:t>
            </a:r>
            <a:r>
              <a:rPr lang="en-US" sz="1800" b="1" kern="0" dirty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sz="1800" b="1" kern="0" dirty="0" err="1">
                <a:solidFill>
                  <a:srgbClr val="000066"/>
                </a:solidFill>
                <a:cs typeface="Arial" panose="020B0604020202020204" pitchFamily="34" charset="0"/>
              </a:rPr>
              <a:t>Abilympics</a:t>
            </a:r>
            <a:endParaRPr lang="ru-RU" sz="1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6" descr="C:\Users\User\Desktop\Инновация\МУЦ\Стенд\Logo_WS_Russia_white_on_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19" y="3140968"/>
            <a:ext cx="853996" cy="75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Картинки по запросу JuniorSkil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3718" r="41080" b="7250"/>
          <a:stretch/>
        </p:blipFill>
        <p:spPr bwMode="auto">
          <a:xfrm>
            <a:off x="1691680" y="3140968"/>
            <a:ext cx="1267473" cy="7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bilympicspro.ru/tm/assets/img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7"/>
            <a:ext cx="662275" cy="7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192.168.1.1\Resurs\ФОТО_ВИДЕО ЦЕНТРА РЕСУРС\Фото WS 2015\IMG_51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5" t="8022"/>
          <a:stretch/>
        </p:blipFill>
        <p:spPr bwMode="auto">
          <a:xfrm>
            <a:off x="404201" y="4653136"/>
            <a:ext cx="2269685" cy="14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192.168.1.1\Resurs\ФОТО_ВИДЕО ЦЕНТРА РЕСУРС\Фото WS 2015\IMG_488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30361" r="21" b="-1176"/>
          <a:stretch/>
        </p:blipFill>
        <p:spPr bwMode="auto">
          <a:xfrm>
            <a:off x="3059832" y="4653136"/>
            <a:ext cx="3024336" cy="15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p.userapi.com/c625429/v625429411/e246/auwFU7WyTX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9"/>
          <a:stretch/>
        </p:blipFill>
        <p:spPr bwMode="auto">
          <a:xfrm>
            <a:off x="6228184" y="4653136"/>
            <a:ext cx="2664296" cy="14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\\192.168.1.1\Resurs\ФОТО_ВИДЕО ЦЕНТРА РЕСУРС\Фото WS 2015\IMG_518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6044" b="19991"/>
          <a:stretch/>
        </p:blipFill>
        <p:spPr bwMode="auto">
          <a:xfrm>
            <a:off x="5945587" y="2150726"/>
            <a:ext cx="2863706" cy="1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4"/>
          <a:stretch/>
        </p:blipFill>
        <p:spPr bwMode="auto">
          <a:xfrm>
            <a:off x="-1" y="0"/>
            <a:ext cx="9144001" cy="12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96944" cy="36004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E1063"/>
                </a:solidFill>
                <a:cs typeface="Arial" panose="020B0604020202020204" pitchFamily="34" charset="0"/>
              </a:rPr>
              <a:t>ТЕХНОЛОГИИ СОПРОВОЖДЕНИЯ ПРОФЕССИОНАЛЬНОГО САМООПРЕДЕЛЕНИЯ</a:t>
            </a:r>
            <a:r>
              <a:rPr lang="ru-RU" sz="1800" dirty="0">
                <a:solidFill>
                  <a:prstClr val="white"/>
                </a:solidFill>
              </a:rPr>
              <a:t/>
            </a:r>
            <a:br>
              <a:rPr lang="ru-RU" sz="1800" dirty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568952" cy="4608512"/>
          </a:xfrm>
        </p:spPr>
        <p:txBody>
          <a:bodyPr/>
          <a:lstStyle/>
          <a:p>
            <a:pPr lvl="0" defTabSz="914108">
              <a:spcBef>
                <a:spcPts val="0"/>
              </a:spcBef>
              <a:tabLst>
                <a:tab pos="180917" algn="l"/>
              </a:tabLst>
            </a:pPr>
            <a:r>
              <a:rPr lang="ru-RU" sz="2800" dirty="0">
                <a:solidFill>
                  <a:srgbClr val="000066"/>
                </a:solidFill>
                <a:cs typeface="Arial" panose="020B0604020202020204" pitchFamily="34" charset="0"/>
              </a:rPr>
              <a:t>ИНДИВИДУАЛЬНОЕ КОНСУЛЬТИРОВАНИЕ </a:t>
            </a:r>
          </a:p>
          <a:p>
            <a:pPr lvl="0" defTabSz="914108">
              <a:spcBef>
                <a:spcPts val="0"/>
              </a:spcBef>
              <a:tabLst>
                <a:tab pos="180917" algn="l"/>
              </a:tabLst>
            </a:pPr>
            <a:r>
              <a:rPr lang="ru-RU" sz="1800" dirty="0">
                <a:solidFill>
                  <a:srgbClr val="000066"/>
                </a:solidFill>
                <a:cs typeface="Arial" panose="020B0604020202020204" pitchFamily="34" charset="0"/>
              </a:rPr>
              <a:t>СТАРШЕКЛАССНИКОВ  </a:t>
            </a:r>
            <a:r>
              <a:rPr lang="ru-RU" sz="1800" cap="all" dirty="0" smtClean="0">
                <a:solidFill>
                  <a:srgbClr val="000066"/>
                </a:solidFill>
                <a:cs typeface="Arial" panose="020B0604020202020204" pitchFamily="34" charset="0"/>
              </a:rPr>
              <a:t>и их родителей</a:t>
            </a:r>
            <a:r>
              <a:rPr lang="ru-RU" sz="1800" dirty="0" smtClean="0">
                <a:solidFill>
                  <a:srgbClr val="000066"/>
                </a:solidFill>
                <a:cs typeface="Arial" panose="020B0604020202020204" pitchFamily="34" charset="0"/>
              </a:rPr>
              <a:t>, СТУДЕНТОВ</a:t>
            </a:r>
            <a:endParaRPr lang="ru-RU" sz="1800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611758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358" y="4606510"/>
            <a:ext cx="1805394" cy="101566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6000" dirty="0">
                <a:solidFill>
                  <a:srgbClr val="000066"/>
                </a:solidFill>
              </a:rPr>
              <a:t>95%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22" y="5445224"/>
            <a:ext cx="1739900" cy="553998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удовлетворены</a:t>
            </a:r>
            <a:r>
              <a:rPr lang="ru-RU" sz="1200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sz="1200" dirty="0">
                <a:solidFill>
                  <a:srgbClr val="000066"/>
                </a:solidFill>
              </a:rPr>
              <a:t>итогами консультации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5327" y="2597701"/>
            <a:ext cx="2498041" cy="1188132"/>
          </a:xfrm>
          <a:prstGeom prst="rect">
            <a:avLst/>
          </a:prstGeom>
          <a:solidFill>
            <a:srgbClr val="CE1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6028" y="2668573"/>
            <a:ext cx="2088232" cy="52319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Около 1000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134" y="3191767"/>
            <a:ext cx="2052020" cy="425758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>
                <a:solidFill>
                  <a:srgbClr val="000066"/>
                </a:solidFill>
              </a:rPr>
              <a:t>индивидуальных</a:t>
            </a:r>
          </a:p>
          <a:p>
            <a:pPr>
              <a:lnSpc>
                <a:spcPts val="1300"/>
              </a:lnSpc>
            </a:pPr>
            <a:r>
              <a:rPr lang="ru-RU" sz="1600" b="1" dirty="0">
                <a:solidFill>
                  <a:srgbClr val="000066"/>
                </a:solidFill>
              </a:rPr>
              <a:t>консультаций в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1568" y="4293096"/>
            <a:ext cx="5544616" cy="2123658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1063"/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Проектирование профессионального </a:t>
            </a:r>
            <a:br>
              <a:rPr lang="ru-RU" sz="1600" dirty="0">
                <a:solidFill>
                  <a:srgbClr val="000066"/>
                </a:solidFill>
              </a:rPr>
            </a:br>
            <a:r>
              <a:rPr lang="ru-RU" sz="1600" dirty="0">
                <a:solidFill>
                  <a:srgbClr val="000066"/>
                </a:solidFill>
              </a:rPr>
              <a:t>образовательного маршрута</a:t>
            </a:r>
          </a:p>
          <a:p>
            <a:pPr marL="285750" indent="-285750">
              <a:spcAft>
                <a:spcPts val="600"/>
              </a:spcAft>
              <a:buClr>
                <a:srgbClr val="CE1063"/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Рассмотрение возможных траекторий </a:t>
            </a:r>
            <a:br>
              <a:rPr lang="ru-RU" sz="1600" dirty="0">
                <a:solidFill>
                  <a:srgbClr val="000066"/>
                </a:solidFill>
              </a:rPr>
            </a:br>
            <a:r>
              <a:rPr lang="ru-RU" sz="1600" dirty="0">
                <a:solidFill>
                  <a:srgbClr val="000066"/>
                </a:solidFill>
              </a:rPr>
              <a:t>профессионального образования</a:t>
            </a:r>
          </a:p>
          <a:p>
            <a:pPr marL="285750" indent="-285750">
              <a:spcAft>
                <a:spcPts val="600"/>
              </a:spcAft>
              <a:buClr>
                <a:srgbClr val="CE1063"/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Разработка планов профессионального развития</a:t>
            </a:r>
          </a:p>
          <a:p>
            <a:pPr marL="285750" indent="-285750">
              <a:spcAft>
                <a:spcPts val="600"/>
              </a:spcAft>
              <a:buClr>
                <a:srgbClr val="CE1063"/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Актуализация процессов для самореализации</a:t>
            </a:r>
          </a:p>
          <a:p>
            <a:pPr marL="285750" indent="-285750">
              <a:spcAft>
                <a:spcPts val="600"/>
              </a:spcAft>
              <a:buClr>
                <a:srgbClr val="CE1063"/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Повышение осознанности профессионального выбора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6028" y="3836404"/>
            <a:ext cx="2125005" cy="1138773"/>
          </a:xfrm>
          <a:prstGeom prst="rect">
            <a:avLst/>
          </a:prstGeom>
          <a:solidFill>
            <a:srgbClr val="B4100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</a:rPr>
              <a:t>32 </a:t>
            </a:r>
          </a:p>
          <a:p>
            <a:pPr algn="ctr"/>
            <a:r>
              <a:rPr lang="ru-RU" dirty="0">
                <a:solidFill>
                  <a:srgbClr val="000066"/>
                </a:solidFill>
              </a:rPr>
              <a:t>д</a:t>
            </a:r>
            <a:r>
              <a:rPr lang="ru-RU" dirty="0" smtClean="0">
                <a:solidFill>
                  <a:srgbClr val="000066"/>
                </a:solidFill>
              </a:rPr>
              <a:t>етей-инвалидов и 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детей с ОВЗ 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669</Words>
  <Application>Microsoft Office PowerPoint</Application>
  <PresentationFormat>Экран (4:3)</PresentationFormat>
  <Paragraphs>123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СОПРОВОЖДЕНИЕ ПРОФЕССИОНАЛЬНОГО                   САМООПРЕДЕЛЕНИЯ детей с ОВЗ и инвалидностью</vt:lpstr>
      <vt:lpstr>НОРМАТИВНО-ПРАВОВОЕ ОБЕСПЕЧЕНИЕ ПРОФЕССИОНАЛЬНОЙ ОРИЕНТАЦИИ </vt:lpstr>
      <vt:lpstr>ЕДИНОЕ ИНФОРМАЦИОННОЕ ПРОСТРАНСТВО </vt:lpstr>
      <vt:lpstr>ТЕХНОЛОГИИ, ПРОГРАММЫ,  МЕТОДЫ </vt:lpstr>
      <vt:lpstr> ТЕХНОЛОГИИ СОПРОВОЖДЕНИЯ ПРОФЕССИОНАЛЬНОГО САМООПРЕДЕЛЕНИЯ  </vt:lpstr>
      <vt:lpstr>ТЕХНОЛОГИИ СОПРОВОЖДЕНИЯ ПРОФЕССИОНАЛЬНОГО САМООПРЕДЕЛЕНИЯ </vt:lpstr>
      <vt:lpstr>ТЕХНОЛОГИИ СОПРОВОЖДЕНИЯ ПРОФЕССИОНАЛЬНОГО САМООПРЕДЕЛЕНИЯ </vt:lpstr>
      <vt:lpstr> ТЕХНОЛОГИИ СОПРОВОЖДЕНИЯ ПРОФЕССИОНАЛЬНОГО САМООПРЕДЕЛЕНИЯ </vt:lpstr>
      <vt:lpstr>ТЕХНОЛОГИИ СОПРОВОЖДЕНИЯ ПРОФЕССИОНАЛЬНОГО САМООПРЕДЕЛЕНИЯ </vt:lpstr>
      <vt:lpstr>  повышение квалификации 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31</cp:revision>
  <dcterms:created xsi:type="dcterms:W3CDTF">2018-04-20T06:58:38Z</dcterms:created>
  <dcterms:modified xsi:type="dcterms:W3CDTF">2018-09-04T10:04:42Z</dcterms:modified>
</cp:coreProperties>
</file>