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69" r:id="rId6"/>
    <p:sldId id="271" r:id="rId7"/>
    <p:sldId id="272" r:id="rId8"/>
    <p:sldId id="276" r:id="rId9"/>
    <p:sldId id="258" r:id="rId10"/>
    <p:sldId id="259" r:id="rId11"/>
    <p:sldId id="260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4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9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32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7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8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8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75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5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0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8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3000">
              <a:schemeClr val="accent1">
                <a:lumMod val="20000"/>
                <a:lumOff val="80000"/>
              </a:schemeClr>
            </a:gs>
            <a:gs pos="7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67F2-2D88-486F-A5BB-0745943D3A0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508EB-E9BD-4DD2-84B0-D2385FA53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7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9647" y="2935915"/>
            <a:ext cx="10325100" cy="165153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Некоторые проблемы организации образовательного пространства для детей с ОВЗ на уровне основного общего образования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1413" y="5202238"/>
            <a:ext cx="3777240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 smtClean="0"/>
              <a:t>кпн</a:t>
            </a:r>
            <a:r>
              <a:rPr lang="ru-RU" sz="2000" dirty="0" smtClean="0"/>
              <a:t>, декан Дефектологического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факультета, профессор кафедры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Инклюзивного образования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и сурдопедагогики  Кулакова Е.В.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1" y="1582463"/>
            <a:ext cx="114976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науки и высшего образования Российской Федерации</a:t>
            </a: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бюджетное образовательное учреждение высшего образования</a:t>
            </a: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«Московский педагогический государственный университет»</a:t>
            </a:r>
          </a:p>
        </p:txBody>
      </p:sp>
      <p:pic>
        <p:nvPicPr>
          <p:cNvPr id="6" name="Рисунок 5" descr="ZnakMin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6172" y="131442"/>
            <a:ext cx="1348740" cy="131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18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76015"/>
            <a:ext cx="10515600" cy="11280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Проблемы </a:t>
            </a:r>
            <a:r>
              <a:rPr lang="ru-RU" sz="4000" b="1" dirty="0"/>
              <a:t>ОО в процессе организации работы с </a:t>
            </a:r>
            <a:r>
              <a:rPr lang="ru-RU" sz="4000" b="1" dirty="0" smtClean="0"/>
              <a:t>родителями </a:t>
            </a:r>
            <a:r>
              <a:rPr lang="ru-RU" sz="4000" b="1" dirty="0" smtClean="0"/>
              <a:t>обучающихся </a:t>
            </a:r>
            <a:r>
              <a:rPr lang="ru-RU" sz="4000" b="1" dirty="0" smtClean="0"/>
              <a:t>с нарушениями слуха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86968" y="2108491"/>
            <a:ext cx="9460195" cy="344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понимание прав и обязанностей;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определение содержания локальных актов;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мотивация родителей/педагогов;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формы работы с родителями;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готовность педагога к работе с родителями.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4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Современный учитель/сурдопедагог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7904"/>
            <a:ext cx="10515600" cy="501091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организует взаимодействие с родителем как полноправным участником образовательного процесса: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диагностика;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определение индивидуального, личностно-ориентированного подхода к родителям;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разработка стратегии и направлений взаимодействия;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реализация мероприятий;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анализ полученных результатов и корректировка стратегии.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8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Подготовка специалистов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2029" y="1076770"/>
            <a:ext cx="11246266" cy="54192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Дефектологический факультет МПГУ участник проекта Модернизации образовательных программ по направлению подготовки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/>
              <a:t>44.03.03 Специальное </a:t>
            </a:r>
            <a:r>
              <a:rPr lang="ru-RU" sz="2400" b="1" i="1" dirty="0"/>
              <a:t>(дефектологическое) </a:t>
            </a:r>
            <a:r>
              <a:rPr lang="ru-RU" sz="2400" b="1" i="1" dirty="0" smtClean="0"/>
              <a:t>образование (бакалавриат)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Психолого-педагогический модуль Обязательной части, </a:t>
            </a:r>
            <a:r>
              <a:rPr lang="ru-RU" sz="2400" b="1" i="1" dirty="0" smtClean="0"/>
              <a:t>дисциплина</a:t>
            </a:r>
            <a:r>
              <a:rPr lang="ru-RU" sz="2400" dirty="0" smtClean="0"/>
              <a:t> «Сопровождение семьи ребенка с ОВЗ» для всех профилей;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модуль Образование </a:t>
            </a:r>
            <a:r>
              <a:rPr lang="ru-RU" sz="2400" dirty="0"/>
              <a:t>и психолого-педагогическая реабилитации лиц с ОВЗ (по профилю</a:t>
            </a:r>
            <a:r>
              <a:rPr lang="ru-RU" sz="2400" dirty="0" smtClean="0"/>
              <a:t>), дисциплины по технологиям и методикам – обязательный </a:t>
            </a:r>
            <a:r>
              <a:rPr lang="ru-RU" sz="2400" b="1" i="1" dirty="0" smtClean="0"/>
              <a:t>раздел </a:t>
            </a:r>
            <a:r>
              <a:rPr lang="ru-RU" sz="2400" dirty="0" smtClean="0"/>
              <a:t>«Взаимодействие с родителями»;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включение </a:t>
            </a:r>
            <a:r>
              <a:rPr lang="ru-RU" sz="2400" b="1" i="1" dirty="0" smtClean="0"/>
              <a:t>раздела</a:t>
            </a:r>
            <a:r>
              <a:rPr lang="ru-RU" sz="2400" dirty="0" smtClean="0"/>
              <a:t> </a:t>
            </a:r>
            <a:r>
              <a:rPr lang="ru-RU" sz="2400" dirty="0"/>
              <a:t>«Взаимодействие с </a:t>
            </a:r>
            <a:r>
              <a:rPr lang="ru-RU" sz="2400" dirty="0" smtClean="0"/>
              <a:t>родителями» в программу практик на 3 и 4 курсах;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использование ресурсов КДЦ для организации взаимодействия с родителями.</a:t>
            </a:r>
          </a:p>
          <a:p>
            <a:pPr marL="0" indent="0" algn="ctr">
              <a:buNone/>
            </a:pPr>
            <a:r>
              <a:rPr lang="ru-RU" sz="2400" b="1" i="1" dirty="0" smtClean="0"/>
              <a:t>44.04.03 </a:t>
            </a:r>
            <a:r>
              <a:rPr lang="ru-RU" sz="2400" b="1" i="1" dirty="0"/>
              <a:t>Специальное (дефектологическое) образование </a:t>
            </a:r>
            <a:r>
              <a:rPr lang="ru-RU" sz="2400" b="1" i="1" dirty="0" smtClean="0"/>
              <a:t>(магистратура)</a:t>
            </a:r>
            <a:endParaRPr lang="ru-RU" sz="2400" b="1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Программа «Ранняя психолого-педагогическая реабилитация детей с ОВЗ»</a:t>
            </a:r>
          </a:p>
        </p:txBody>
      </p:sp>
    </p:spTree>
    <p:extLst>
      <p:ext uri="{BB962C8B-B14F-4D97-AF65-F5344CB8AC3E}">
        <p14:creationId xmlns:p14="http://schemas.microsoft.com/office/powerpoint/2010/main" val="366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2550" y="2466886"/>
            <a:ext cx="9601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Кулакова </a:t>
            </a:r>
            <a:r>
              <a:rPr lang="ru-RU" sz="3200" b="1" i="1" dirty="0" smtClean="0"/>
              <a:t>Елена Владимировна</a:t>
            </a:r>
            <a:endParaRPr lang="ru-RU" sz="3200" b="1" i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 err="1" smtClean="0"/>
              <a:t>кпн</a:t>
            </a:r>
            <a:r>
              <a:rPr lang="ru-RU" sz="2400" dirty="0"/>
              <a:t>, декан </a:t>
            </a:r>
            <a:r>
              <a:rPr lang="ru-RU" sz="2400" dirty="0" smtClean="0"/>
              <a:t>Дефектологического факультета</a:t>
            </a:r>
            <a:r>
              <a:rPr lang="ru-RU" sz="2400" dirty="0"/>
              <a:t>, профессор кафедры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Инклюзивного образования </a:t>
            </a:r>
            <a:r>
              <a:rPr lang="ru-RU" sz="2400" dirty="0" smtClean="0"/>
              <a:t>и сурдопедагогики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ev.kulakova@mpgu.edu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17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224" y="365125"/>
            <a:ext cx="10285576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1.Организация образовательного пространства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3182"/>
            <a:ext cx="10515600" cy="266628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 Образовательное пространство</a:t>
            </a:r>
          </a:p>
          <a:p>
            <a:pPr>
              <a:buFontTx/>
              <a:buChar char="-"/>
            </a:pPr>
            <a:r>
              <a:rPr lang="ru-RU" dirty="0" smtClean="0"/>
              <a:t>взаимодействие </a:t>
            </a:r>
            <a:r>
              <a:rPr lang="ru-RU" dirty="0"/>
              <a:t>всех компонентов образовательной системы, совокупность условий для развития и формирования личности, </a:t>
            </a:r>
            <a:r>
              <a:rPr lang="ru-RU" dirty="0" smtClean="0"/>
              <a:t>а также реальная деятельность </a:t>
            </a:r>
            <a:r>
              <a:rPr lang="ru-RU" dirty="0"/>
              <a:t>субъектов педагогического процесса (И.Л. Беккер, Р.Е. Пономарев, И.Д Фрумина, Б.Д. </a:t>
            </a:r>
            <a:r>
              <a:rPr lang="ru-RU" dirty="0" err="1"/>
              <a:t>Эльконин</a:t>
            </a:r>
            <a:r>
              <a:rPr lang="ru-RU" dirty="0"/>
              <a:t> и др</a:t>
            </a:r>
            <a:r>
              <a:rPr lang="ru-RU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2491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7829"/>
            <a:ext cx="10515600" cy="196553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Организация </a:t>
            </a:r>
            <a:r>
              <a:rPr lang="ru-RU" sz="3600" b="1" dirty="0"/>
              <a:t>образовательного пространства для обучающихся с ограниченными возможностями здоровья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8021" y="2287098"/>
            <a:ext cx="10515600" cy="3387309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безбарьерная</a:t>
            </a:r>
            <a:r>
              <a:rPr lang="ru-RU" sz="3200" dirty="0" smtClean="0"/>
              <a:t> среда?</a:t>
            </a:r>
          </a:p>
          <a:p>
            <a:r>
              <a:rPr lang="ru-RU" sz="3200" dirty="0" smtClean="0"/>
              <a:t>комфортное образовательное пространство?</a:t>
            </a:r>
          </a:p>
          <a:p>
            <a:r>
              <a:rPr lang="ru-RU" sz="3200" dirty="0"/>
              <a:t>психологическое, интеллектуальное и физическое благополучие всех участников образовательного </a:t>
            </a:r>
            <a:r>
              <a:rPr lang="ru-RU" sz="3200" dirty="0" smtClean="0"/>
              <a:t>процесса?</a:t>
            </a:r>
          </a:p>
          <a:p>
            <a:r>
              <a:rPr lang="ru-RU" sz="3200" dirty="0" smtClean="0"/>
              <a:t>комплементарное образовательное пространство?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103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939"/>
            <a:ext cx="10515600" cy="60055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Комплементарное </a:t>
            </a:r>
            <a:r>
              <a:rPr lang="ru-RU" sz="3600" b="1" dirty="0"/>
              <a:t>образовательное пространство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111" y="982766"/>
            <a:ext cx="11297540" cy="5875233"/>
          </a:xfrm>
        </p:spPr>
        <p:txBody>
          <a:bodyPr>
            <a:normAutofit fontScale="47500" lnSpcReduction="20000"/>
          </a:bodyPr>
          <a:lstStyle/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/>
              <a:t>Для обозначения высокой степени </a:t>
            </a:r>
            <a:r>
              <a:rPr lang="ru-RU" sz="4200" dirty="0" err="1"/>
              <a:t>взаимосоответствия</a:t>
            </a:r>
            <a:r>
              <a:rPr lang="ru-RU" sz="4200" dirty="0"/>
              <a:t> частей в рамках целого в ряде наук, в том числе социальных, используется термин «</a:t>
            </a:r>
            <a:r>
              <a:rPr lang="ru-RU" sz="4200" dirty="0" err="1"/>
              <a:t>комплементарность</a:t>
            </a:r>
            <a:r>
              <a:rPr lang="ru-RU" sz="4200" dirty="0"/>
              <a:t>». </a:t>
            </a:r>
            <a:endParaRPr lang="ru-RU" sz="4200" dirty="0"/>
          </a:p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/>
              <a:t> </a:t>
            </a:r>
            <a:r>
              <a:rPr lang="ru-RU" sz="4200" dirty="0" smtClean="0"/>
              <a:t>В </a:t>
            </a:r>
            <a:r>
              <a:rPr lang="ru-RU" sz="4200" dirty="0"/>
              <a:t>педагогической науке понятие </a:t>
            </a:r>
            <a:r>
              <a:rPr lang="ru-RU" sz="4200" dirty="0" err="1"/>
              <a:t>комплементарности</a:t>
            </a:r>
            <a:r>
              <a:rPr lang="ru-RU" sz="4200" dirty="0"/>
              <a:t> не определено, но тем не менее исследования в этом направлении ведутся: </a:t>
            </a:r>
            <a:endParaRPr lang="ru-RU" sz="4200" dirty="0"/>
          </a:p>
          <a:p>
            <a:pPr marL="0" indent="358775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создание и функционирование учреждения дополнительного образования на принципе </a:t>
            </a:r>
            <a:r>
              <a:rPr lang="ru-RU" dirty="0" err="1"/>
              <a:t>комплементарности</a:t>
            </a:r>
            <a:r>
              <a:rPr lang="ru-RU" dirty="0"/>
              <a:t> (А. В. Золотарева); 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комплементарное воздействие на проблемные элементы структуры коммуникативной готовности всех участников </a:t>
            </a:r>
            <a:r>
              <a:rPr lang="ru-RU" dirty="0" err="1"/>
              <a:t>воспитательно</a:t>
            </a:r>
            <a:r>
              <a:rPr lang="ru-RU" dirty="0"/>
              <a:t> — образовательного процесса (Е. А. </a:t>
            </a:r>
            <a:r>
              <a:rPr lang="ru-RU" dirty="0" smtClean="0"/>
              <a:t>Родина);</a:t>
            </a:r>
            <a:endParaRPr lang="ru-RU" dirty="0"/>
          </a:p>
          <a:p>
            <a:pPr marL="0" indent="358775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описание комплементарных систем в педагогике (С. Т. </a:t>
            </a:r>
            <a:r>
              <a:rPr lang="ru-RU" dirty="0" err="1"/>
              <a:t>Джанерьян</a:t>
            </a:r>
            <a:r>
              <a:rPr lang="ru-RU" dirty="0" smtClean="0"/>
              <a:t>);</a:t>
            </a:r>
            <a:endParaRPr lang="ru-RU" dirty="0"/>
          </a:p>
          <a:p>
            <a:pPr marL="0" indent="358775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исследование принципа дополнительности как основного в становлении комплементарных систем (И. В. </a:t>
            </a:r>
            <a:r>
              <a:rPr lang="ru-RU" dirty="0" err="1"/>
              <a:t>Галковская</a:t>
            </a:r>
            <a:r>
              <a:rPr lang="ru-RU" dirty="0"/>
              <a:t>). 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/>
              <a:t>Понятие </a:t>
            </a:r>
            <a:r>
              <a:rPr lang="ru-RU" sz="4200" dirty="0" err="1"/>
              <a:t>комплементарность</a:t>
            </a:r>
            <a:r>
              <a:rPr lang="ru-RU" sz="4200" dirty="0"/>
              <a:t> в качестве педагогической категории, характеризует структурно-функциональные взаимосвязи, когда имеющиеся педагогические возможности образовательной системы усиливаются, а недостаток потенциалов взаимно компенсируется. 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/>
              <a:t>В </a:t>
            </a:r>
            <a:r>
              <a:rPr lang="ru-RU" sz="4200" dirty="0"/>
              <a:t>педагогике под </a:t>
            </a:r>
            <a:r>
              <a:rPr lang="ru-RU" sz="4200" dirty="0" err="1"/>
              <a:t>комплементарностью</a:t>
            </a:r>
            <a:r>
              <a:rPr lang="ru-RU" sz="4200" dirty="0"/>
              <a:t> понимают способ существования образовательной деятельности как целостного процесса, в котором педагогические феномены находятся в отношениях взаимодополняющей противоположности (Т.А. </a:t>
            </a:r>
            <a:r>
              <a:rPr lang="ru-RU" sz="4200" dirty="0" err="1"/>
              <a:t>Юзефавичус</a:t>
            </a:r>
            <a:r>
              <a:rPr lang="ru-RU" sz="4200" dirty="0"/>
              <a:t>).</a:t>
            </a:r>
          </a:p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/>
              <a:t> </a:t>
            </a:r>
            <a:r>
              <a:rPr lang="ru-RU" sz="4200" dirty="0" smtClean="0"/>
              <a:t>Комплементарное </a:t>
            </a:r>
            <a:r>
              <a:rPr lang="ru-RU" sz="4200" dirty="0"/>
              <a:t>образовательное пространство будет способствовать не только формированию </a:t>
            </a:r>
            <a:r>
              <a:rPr lang="ru-RU" sz="4200" dirty="0" err="1"/>
              <a:t>метапредметных</a:t>
            </a:r>
            <a:r>
              <a:rPr lang="ru-RU" sz="4200" dirty="0"/>
              <a:t> и универсальных компетенций детей с ОВЗ, но и во многом способствовать их социализации в обществе. </a:t>
            </a:r>
            <a:endParaRPr lang="ru-RU" sz="4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5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422" y="274638"/>
            <a:ext cx="8732378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/>
              <a:t>«</a:t>
            </a:r>
            <a:r>
              <a:rPr lang="ru-RU" sz="4000" b="1" dirty="0">
                <a:cs typeface="Times New Roman" pitchFamily="18" charset="0"/>
              </a:rPr>
              <a:t>Вхождение» в образовательное пространство основной школы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+mn-lt"/>
                <a:cs typeface="Times New Roman" pitchFamily="18" charset="0"/>
              </a:rPr>
              <a:t>на примере обучающихся с нарушениями слуха</a:t>
            </a:r>
            <a:endParaRPr lang="ru-RU" sz="3100" i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7130" y="2513774"/>
            <a:ext cx="10673696" cy="3888432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  <a:tab pos="447675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cs typeface="Times New Roman" pitchFamily="18" charset="0"/>
              </a:rPr>
              <a:t>Обучающиеся </a:t>
            </a:r>
            <a:r>
              <a:rPr lang="ru-RU" dirty="0" smtClean="0">
                <a:cs typeface="Times New Roman" pitchFamily="18" charset="0"/>
              </a:rPr>
              <a:t>с нарушениями слуха приступают к выполнению образовательной программы </a:t>
            </a:r>
            <a:r>
              <a:rPr lang="ru-RU" dirty="0" smtClean="0">
                <a:cs typeface="Times New Roman" pitchFamily="18" charset="0"/>
              </a:rPr>
              <a:t>основного </a:t>
            </a:r>
            <a:r>
              <a:rPr lang="ru-RU" dirty="0">
                <a:cs typeface="Times New Roman" pitchFamily="18" charset="0"/>
              </a:rPr>
              <a:t>общего </a:t>
            </a:r>
            <a:r>
              <a:rPr lang="ru-RU" dirty="0" smtClean="0">
                <a:cs typeface="Times New Roman" pitchFamily="18" charset="0"/>
              </a:rPr>
              <a:t>образования </a:t>
            </a:r>
            <a:r>
              <a:rPr lang="ru-RU" dirty="0" smtClean="0">
                <a:cs typeface="Times New Roman" pitchFamily="18" charset="0"/>
              </a:rPr>
              <a:t>в условиях </a:t>
            </a:r>
          </a:p>
          <a:p>
            <a:pPr algn="just">
              <a:buFont typeface="Wingdings" panose="05000000000000000000" pitchFamily="2" charset="2"/>
              <a:buChar char="ü"/>
              <a:tabLst>
                <a:tab pos="0" algn="l"/>
                <a:tab pos="447675" algn="l"/>
              </a:tabLst>
            </a:pPr>
            <a:r>
              <a:rPr lang="ru-RU" dirty="0" smtClean="0">
                <a:cs typeface="Times New Roman" pitchFamily="18" charset="0"/>
              </a:rPr>
              <a:t>полного </a:t>
            </a:r>
            <a:r>
              <a:rPr lang="ru-RU" dirty="0" smtClean="0">
                <a:cs typeface="Times New Roman" pitchFamily="18" charset="0"/>
              </a:rPr>
              <a:t>включения в общий образовательный поток (инклюзия</a:t>
            </a:r>
            <a:r>
              <a:rPr lang="ru-RU" dirty="0" smtClean="0">
                <a:cs typeface="Times New Roman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ü"/>
              <a:tabLst>
                <a:tab pos="0" algn="l"/>
                <a:tab pos="447675" algn="l"/>
              </a:tabLst>
            </a:pPr>
            <a:r>
              <a:rPr lang="ru-RU" dirty="0" smtClean="0">
                <a:cs typeface="Times New Roman" pitchFamily="18" charset="0"/>
              </a:rPr>
              <a:t>совместного </a:t>
            </a:r>
            <a:r>
              <a:rPr lang="ru-RU" dirty="0" smtClean="0">
                <a:cs typeface="Times New Roman" pitchFamily="18" charset="0"/>
              </a:rPr>
              <a:t>обучения со сверстниками, имеющими такое же ограничение </a:t>
            </a:r>
            <a:r>
              <a:rPr lang="ru-RU" dirty="0" smtClean="0">
                <a:cs typeface="Times New Roman" pitchFamily="18" charset="0"/>
              </a:rPr>
              <a:t>здоровья. </a:t>
            </a:r>
            <a:endParaRPr lang="ru-RU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cs typeface="Times New Roman" pitchFamily="18" charset="0"/>
              </a:rPr>
              <a:t>       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682" y="274638"/>
            <a:ext cx="9057118" cy="490066"/>
          </a:xfrm>
        </p:spPr>
        <p:txBody>
          <a:bodyPr>
            <a:noAutofit/>
          </a:bodyPr>
          <a:lstStyle/>
          <a:p>
            <a:r>
              <a:rPr lang="ru-RU" sz="3600" b="1" dirty="0"/>
              <a:t>Группы </a:t>
            </a:r>
            <a:r>
              <a:rPr lang="ru-RU" sz="3600" b="1" dirty="0" smtClean="0"/>
              <a:t>школьников с нарушениями слуха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0793"/>
            <a:ext cx="10690788" cy="407634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500" dirty="0" smtClean="0"/>
              <a:t>-</a:t>
            </a:r>
            <a:r>
              <a:rPr lang="ru-RU" sz="5000" dirty="0" smtClean="0">
                <a:cs typeface="Times New Roman" pitchFamily="18" charset="0"/>
              </a:rPr>
              <a:t>освоили </a:t>
            </a:r>
            <a:r>
              <a:rPr lang="ru-RU" sz="5000" dirty="0">
                <a:cs typeface="Times New Roman" pitchFamily="18" charset="0"/>
              </a:rPr>
              <a:t>ООП НОО  в условиях инклюзивного образования при их комплексном сопровождении;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000" dirty="0" smtClean="0">
                <a:cs typeface="Times New Roman" pitchFamily="18" charset="0"/>
              </a:rPr>
              <a:t>-освоили </a:t>
            </a:r>
            <a:r>
              <a:rPr lang="ru-RU" sz="5000" dirty="0">
                <a:cs typeface="Times New Roman" pitchFamily="18" charset="0"/>
              </a:rPr>
              <a:t>ООП НОО или АООП НОО в условиях обучения со сверстниками с нарушениями слуха, </a:t>
            </a:r>
            <a:r>
              <a:rPr lang="ru-RU" sz="5000" dirty="0" smtClean="0">
                <a:cs typeface="Times New Roman" pitchFamily="18" charset="0"/>
              </a:rPr>
              <a:t>имеют положительный </a:t>
            </a:r>
            <a:r>
              <a:rPr lang="ru-RU" sz="5000" dirty="0">
                <a:cs typeface="Times New Roman" pitchFamily="18" charset="0"/>
              </a:rPr>
              <a:t>опыт общения с окружающими людьми;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000" dirty="0" smtClean="0">
                <a:cs typeface="Times New Roman" pitchFamily="18" charset="0"/>
              </a:rPr>
              <a:t>-освоили </a:t>
            </a:r>
            <a:r>
              <a:rPr lang="ru-RU" sz="5000" dirty="0">
                <a:cs typeface="Times New Roman" pitchFamily="18" charset="0"/>
              </a:rPr>
              <a:t>АООП НОО в условиях обучения со сверстниками с нарушениями слуха, </a:t>
            </a:r>
            <a:r>
              <a:rPr lang="ru-RU" sz="5000" dirty="0" smtClean="0">
                <a:cs typeface="Times New Roman" pitchFamily="18" charset="0"/>
              </a:rPr>
              <a:t>имеют </a:t>
            </a:r>
            <a:r>
              <a:rPr lang="ru-RU" sz="5000" dirty="0">
                <a:cs typeface="Times New Roman" pitchFamily="18" charset="0"/>
              </a:rPr>
              <a:t>ограниченный опыт общения со сверстниками и </a:t>
            </a:r>
            <a:r>
              <a:rPr lang="ru-RU" sz="5000" dirty="0" smtClean="0">
                <a:cs typeface="Times New Roman" pitchFamily="18" charset="0"/>
              </a:rPr>
              <a:t>взрослыми без нарушения слуха.</a:t>
            </a:r>
            <a:endParaRPr lang="ru-RU" sz="5000" dirty="0"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ru-RU" sz="5000" dirty="0"/>
          </a:p>
          <a:p>
            <a:pPr>
              <a:spcBef>
                <a:spcPts val="1200"/>
              </a:spcBef>
            </a:pP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4124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41"/>
          </a:xfrm>
        </p:spPr>
        <p:txBody>
          <a:bodyPr>
            <a:normAutofit/>
          </a:bodyPr>
          <a:lstStyle/>
          <a:p>
            <a:r>
              <a:rPr lang="ru-RU" sz="3600" b="1" dirty="0"/>
              <a:t>Комплементарное образовательное пространство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653" y="1187865"/>
            <a:ext cx="11323177" cy="5563313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гуманизации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образовательного процесса;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преобразует деятельность образовательной организации по параметрам: согласование содержания образования, мониторинг, взаимодействие;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компетенции в многомерном пространстве (социальная среда - образовательная среда) и в соответствующих социальных институтах (школа - семья - организация дополнительного образования);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объединяет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отдельные мероприятия,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созданию локальных документов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достижения единого конечного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  - формирование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взаимодополняющих качеств, переходящих в личностно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значимые;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мотивацию достижения обучающегося, в том числе с ОВЗ;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социально-педагогические условия, позволяющие обучающемуся осознать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социальных требований и установок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пройти путь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социального самоопределения;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рефлексивную организацию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раскрывает творческий потенциал личности и др.;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активизирует включение обучающихся в научно-исследовательскую деятельность;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позволяет рассматривать профессиональное самоопределение обучающегося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11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2.Использование ресурсного потенциала всех участников </a:t>
            </a:r>
            <a:r>
              <a:rPr lang="ru-RU" sz="3600" b="1" dirty="0"/>
              <a:t>образовательных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8817" y="2506662"/>
            <a:ext cx="6674267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Участники образовательных отношений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</a:t>
            </a:r>
            <a:endParaRPr lang="ru-RU" dirty="0" smtClean="0"/>
          </a:p>
          <a:p>
            <a:r>
              <a:rPr lang="ru-RU" dirty="0" smtClean="0"/>
              <a:t>обучающиеся</a:t>
            </a:r>
            <a:r>
              <a:rPr lang="ru-RU" dirty="0"/>
              <a:t>;</a:t>
            </a:r>
          </a:p>
          <a:p>
            <a:r>
              <a:rPr lang="ru-RU" dirty="0"/>
              <a:t>родители (законные представители); </a:t>
            </a:r>
          </a:p>
          <a:p>
            <a:r>
              <a:rPr lang="ru-RU" dirty="0"/>
              <a:t>педагогические работники;</a:t>
            </a:r>
          </a:p>
          <a:p>
            <a:r>
              <a:rPr lang="ru-RU" dirty="0"/>
              <a:t> образовательная организация.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29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223" y="214108"/>
            <a:ext cx="10515600" cy="8267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Родители детей с нарушенным слухом</a:t>
            </a:r>
            <a:endParaRPr lang="ru-RU" sz="32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34471"/>
              </p:ext>
            </p:extLst>
          </p:nvPr>
        </p:nvGraphicFramePr>
        <p:xfrm>
          <a:off x="334207" y="946875"/>
          <a:ext cx="11594592" cy="568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76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5913">
                <a:tc gridSpan="8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1. Наличие нарушений слуха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6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без нарушения слуха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 нарушениями слуха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18">
                <a:tc gridSpan="8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Жизненная позиция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7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активная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пассивная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218">
                <a:tc gridSpan="8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3.Отношение к инклюзивному/специальному образованию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498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только инклюзия</a:t>
                      </a:r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возможна инклюзия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r>
                        <a:rPr lang="ru-RU" sz="2800" baseline="0" dirty="0" smtClean="0"/>
                        <a:t> соответствии с возможностями ребенка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возможно специальное образование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ru-RU" sz="2800" dirty="0" smtClean="0"/>
                        <a:t>только специальное образование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74">
                <a:tc gridSpan="8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Сформированность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родительских компетенций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ru-RU" sz="2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267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высокий уровень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средний уровень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низкий уровень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018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599</Words>
  <Application>Microsoft Office PowerPoint</Application>
  <PresentationFormat>Широкоэкранный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Некоторые проблемы организации образовательного пространства для детей с ОВЗ на уровне основного общего образования</vt:lpstr>
      <vt:lpstr>1.Организация образовательного пространства</vt:lpstr>
      <vt:lpstr>Организация образовательного пространства для обучающихся с ограниченными возможностями здоровья </vt:lpstr>
      <vt:lpstr>Комплементарное образовательное пространство</vt:lpstr>
      <vt:lpstr> «Вхождение» в образовательное пространство основной школы на примере обучающихся с нарушениями слуха</vt:lpstr>
      <vt:lpstr>Группы школьников с нарушениями слуха</vt:lpstr>
      <vt:lpstr>Комплементарное образовательное пространство</vt:lpstr>
      <vt:lpstr>2.Использование ресурсного потенциала всех участников образовательных отношений</vt:lpstr>
      <vt:lpstr>Родители детей с нарушенным слухом</vt:lpstr>
      <vt:lpstr> Проблемы ОО в процессе организации работы с родителями обучающихся с нарушениями слуха </vt:lpstr>
      <vt:lpstr>Современный учитель/сурдопедагог</vt:lpstr>
      <vt:lpstr>Подготовка специалистов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родителями</dc:title>
  <dc:creator>Елена Владимировна</dc:creator>
  <cp:lastModifiedBy>Елена Владимировна</cp:lastModifiedBy>
  <cp:revision>70</cp:revision>
  <dcterms:created xsi:type="dcterms:W3CDTF">2018-09-24T16:00:36Z</dcterms:created>
  <dcterms:modified xsi:type="dcterms:W3CDTF">2019-04-03T08:24:14Z</dcterms:modified>
</cp:coreProperties>
</file>