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85" r:id="rId6"/>
    <p:sldId id="298" r:id="rId7"/>
    <p:sldId id="271" r:id="rId8"/>
    <p:sldId id="272" r:id="rId9"/>
    <p:sldId id="273" r:id="rId10"/>
    <p:sldId id="291" r:id="rId11"/>
    <p:sldId id="258" r:id="rId12"/>
    <p:sldId id="279" r:id="rId13"/>
    <p:sldId id="259" r:id="rId14"/>
    <p:sldId id="286" r:id="rId15"/>
    <p:sldId id="282" r:id="rId16"/>
    <p:sldId id="288" r:id="rId17"/>
    <p:sldId id="283" r:id="rId18"/>
    <p:sldId id="289" r:id="rId19"/>
    <p:sldId id="261" r:id="rId20"/>
    <p:sldId id="290" r:id="rId21"/>
    <p:sldId id="274" r:id="rId22"/>
    <p:sldId id="284" r:id="rId23"/>
    <p:sldId id="262" r:id="rId24"/>
    <p:sldId id="264" r:id="rId25"/>
    <p:sldId id="292" r:id="rId26"/>
    <p:sldId id="266" r:id="rId27"/>
    <p:sldId id="293" r:id="rId28"/>
    <p:sldId id="265" r:id="rId29"/>
    <p:sldId id="294" r:id="rId30"/>
    <p:sldId id="267" r:id="rId31"/>
    <p:sldId id="295" r:id="rId32"/>
    <p:sldId id="268" r:id="rId33"/>
    <p:sldId id="296" r:id="rId34"/>
    <p:sldId id="269" r:id="rId35"/>
    <p:sldId id="297" r:id="rId36"/>
    <p:sldId id="270" r:id="rId37"/>
    <p:sldId id="263" r:id="rId38"/>
    <p:sldId id="28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E778D-273E-4EE3-8A13-BC3EFE5C69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89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F3A56-81D7-4F36-9AEF-AA1F11B857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22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AFE0F-56DC-4457-B949-FD9A7A34A8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43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15A00-6EDE-4165-BBD3-A2B83AF8F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48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DA3A4-04FF-479B-AD69-151850524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39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F814D-9B48-428F-B4EA-AEABF0B805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20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9E782-6F03-4DF5-A860-57A213A92D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41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7F128-6919-464A-B4AD-C975FAA98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56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7A4-4492-40CE-99E9-0B1865E5A5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27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B62E5-5850-4302-9915-E383792D83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31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4A671-9C30-45C6-8BDD-F69ACAED01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430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C6B1A-7633-42E1-83EB-C4A5206760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5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1D6DD3-8EFD-464E-8D65-93A8102416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857375"/>
            <a:ext cx="7772400" cy="20002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ассистента в инклюзивном процессе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929188"/>
            <a:ext cx="4429125" cy="1785937"/>
          </a:xfrm>
        </p:spPr>
        <p:txBody>
          <a:bodyPr/>
          <a:lstStyle/>
          <a:p>
            <a:pPr algn="r"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Новожилова Н.А.</a:t>
            </a:r>
          </a:p>
          <a:p>
            <a:pPr algn="r"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 «Школа тьюторов и ассистентов» </a:t>
            </a:r>
          </a:p>
        </p:txBody>
      </p:sp>
      <p:pic>
        <p:nvPicPr>
          <p:cNvPr id="2052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142875"/>
            <a:ext cx="33575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F:\АНО Участие\Визитки\Визитка оборо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142875"/>
            <a:ext cx="2798762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" name="Picture 2" descr="F:\С диска D\Омарова личное\Аутизм\Проект\Фото\Урок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892425"/>
            <a:ext cx="5094287" cy="382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0"/>
            <a:ext cx="5232400" cy="3500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быть ассистентом?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Человек имеющий среднее общее образование и прошедший краткосрочное обучение, или вообще инструктаж на рабочем месте - сотрудник школы, педагог, имеющий опыт работы, родственник, родитель и т.д. </a:t>
            </a:r>
          </a:p>
        </p:txBody>
      </p:sp>
      <p:pic>
        <p:nvPicPr>
          <p:cNvPr id="12292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быть тьютором?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Должность тьютора отнесена к должностям педагогических работников, требования к квалификации – высшее профессиональное образование и стаж педагогической работы не менее 2х лет.</a:t>
            </a:r>
          </a:p>
        </p:txBody>
      </p:sp>
      <p:pic>
        <p:nvPicPr>
          <p:cNvPr id="13316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тьютора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8686800" cy="5126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Педагогическое сопровождение реализации индивидуальных образовательных маршрутов.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Выявление индивидуальных образовательных потребностей.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Участие в разработке индивидуальных образовательных маршрутов.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Подбор и адаптация педагогических средств.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Организация индивидуальной работы с обучающимся.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Выявление индивидуальных познавательных интересов.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Участие в реализации АООП.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  <p:pic>
        <p:nvPicPr>
          <p:cNvPr id="14340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2100" cy="6858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21443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среды: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8686800" cy="4525962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ru-RU" altLang="ru-RU" smtClean="0"/>
              <a:t>Проведение анализа образовательных ресурсов внутри ОУ.</a:t>
            </a:r>
          </a:p>
          <a:p>
            <a:pPr lvl="2" eaLnBrk="1" hangingPunct="1">
              <a:lnSpc>
                <a:spcPct val="90000"/>
              </a:lnSpc>
            </a:pPr>
            <a:r>
              <a:rPr lang="ru-RU" altLang="ru-RU" smtClean="0"/>
              <a:t>Разработка мер по обеспечению взаимодействия обучающегося с другими субъектами образовательного процесса.</a:t>
            </a:r>
          </a:p>
          <a:p>
            <a:pPr lvl="2" eaLnBrk="1" hangingPunct="1">
              <a:lnSpc>
                <a:spcPct val="90000"/>
              </a:lnSpc>
            </a:pPr>
            <a:r>
              <a:rPr lang="ru-RU" altLang="ru-RU" smtClean="0"/>
              <a:t>Координация такого взаимодействия.</a:t>
            </a:r>
          </a:p>
          <a:p>
            <a:pPr lvl="2" eaLnBrk="1" hangingPunct="1">
              <a:lnSpc>
                <a:spcPct val="90000"/>
              </a:lnSpc>
            </a:pPr>
            <a:r>
              <a:rPr lang="ru-RU" altLang="ru-RU" smtClean="0"/>
              <a:t>Зонирование образовательного процесса по видам деятельности.</a:t>
            </a:r>
          </a:p>
          <a:p>
            <a:pPr lvl="2" eaLnBrk="1" hangingPunct="1">
              <a:lnSpc>
                <a:spcPct val="90000"/>
              </a:lnSpc>
            </a:pPr>
            <a:r>
              <a:rPr lang="ru-RU" altLang="ru-RU" smtClean="0"/>
              <a:t>Оказание помощи семье в построении семейной образовательной среды.</a:t>
            </a:r>
          </a:p>
        </p:txBody>
      </p:sp>
      <p:pic>
        <p:nvPicPr>
          <p:cNvPr id="16388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186237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2375" y="2643188"/>
            <a:ext cx="5238750" cy="39354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405313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обеспечение:</a:t>
            </a:r>
            <a:b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43300"/>
          </a:xfrm>
        </p:spPr>
        <p:txBody>
          <a:bodyPr/>
          <a:lstStyle/>
          <a:p>
            <a:pPr lvl="2" eaLnBrk="1" hangingPunct="1"/>
            <a:r>
              <a:rPr lang="ru-RU" altLang="ru-RU" smtClean="0"/>
              <a:t>Разработка и подбор методических средств для формирования адаптированной образовательной среды.</a:t>
            </a:r>
          </a:p>
          <a:p>
            <a:pPr lvl="2" eaLnBrk="1" hangingPunct="1"/>
            <a:r>
              <a:rPr lang="ru-RU" altLang="ru-RU" smtClean="0"/>
              <a:t>Контроль и оценка эффективности построения и реализации образовательных маршрутов.</a:t>
            </a:r>
          </a:p>
          <a:p>
            <a:pPr lvl="2" eaLnBrk="1" hangingPunct="1"/>
            <a:r>
              <a:rPr lang="ru-RU" altLang="ru-RU" smtClean="0"/>
              <a:t>Консультирование участников образовательного процесса.</a:t>
            </a:r>
          </a:p>
        </p:txBody>
      </p:sp>
      <p:pic>
        <p:nvPicPr>
          <p:cNvPr id="18436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142875"/>
            <a:ext cx="4165600" cy="3429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060700"/>
            <a:ext cx="4633912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ассистента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Обеспечение сопровождения ребенка в образовательную организацию.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Оказание физической и технической помощи при передвижении по зданию, классу.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Помощь в получении информации и ориентации в пространстве.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Оказание технической помощи в обеспечении коммуникации.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Оказание помощи в использовании технических средств обучения (вспомогательных средств).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274638"/>
            <a:ext cx="6043612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Система психолого-педагогического сопровождения – многофакторное явление</a:t>
            </a:r>
          </a:p>
          <a:p>
            <a:pPr lvl="3" eaLnBrk="1" hangingPunct="1"/>
            <a:r>
              <a:rPr lang="ru-RU" altLang="ru-RU" sz="2600" smtClean="0"/>
              <a:t>Ассистент (помощник) – физическая и техническая помощь.</a:t>
            </a:r>
          </a:p>
          <a:p>
            <a:pPr lvl="3" eaLnBrk="1" hangingPunct="1"/>
            <a:r>
              <a:rPr lang="ru-RU" altLang="ru-RU" sz="2600" smtClean="0"/>
              <a:t>Тьютор – помощь в организации образовательной среды.</a:t>
            </a:r>
          </a:p>
          <a:p>
            <a:pPr lvl="3" eaLnBrk="1" hangingPunct="1">
              <a:buFontTx/>
              <a:buNone/>
            </a:pPr>
            <a:endParaRPr lang="ru-RU" altLang="ru-RU" sz="2600" smtClean="0"/>
          </a:p>
        </p:txBody>
      </p:sp>
      <p:pic>
        <p:nvPicPr>
          <p:cNvPr id="3076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0"/>
            <a:ext cx="33575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6313" cy="3000375"/>
          </a:xfrm>
        </p:spPr>
        <p:txBody>
          <a:bodyPr/>
          <a:lstStyle/>
          <a:p>
            <a:pPr algn="l"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и дополнительная коммуникация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01"/>
          <a:stretch>
            <a:fillRect/>
          </a:stretch>
        </p:blipFill>
        <p:spPr bwMode="auto">
          <a:xfrm>
            <a:off x="4929188" y="3357563"/>
            <a:ext cx="3944937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000375"/>
            <a:ext cx="44291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7309"/>
          <a:stretch>
            <a:fillRect/>
          </a:stretch>
        </p:blipFill>
        <p:spPr>
          <a:xfrm>
            <a:off x="4643438" y="71438"/>
            <a:ext cx="4348162" cy="3181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2875" y="0"/>
            <a:ext cx="8543925" cy="3500438"/>
          </a:xfrm>
        </p:spPr>
        <p:txBody>
          <a:bodyPr/>
          <a:lstStyle/>
          <a:p>
            <a:pPr eaLnBrk="1" hangingPunct="1"/>
            <a:r>
              <a:rPr lang="ru-RU" altLang="ru-RU" smtClean="0"/>
              <a:t>Оказание помощи в ведении записей, приведении в порядок рабочего места и подготовке необходимых принадлежностей.</a:t>
            </a:r>
          </a:p>
          <a:p>
            <a:pPr eaLnBrk="1" hangingPunct="1"/>
            <a:r>
              <a:rPr lang="ru-RU" altLang="ru-RU" smtClean="0"/>
              <a:t>Оказание санитарно-гигиенической помощи.</a:t>
            </a:r>
          </a:p>
        </p:txBody>
      </p:sp>
      <p:pic>
        <p:nvPicPr>
          <p:cNvPr id="22531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643188"/>
            <a:ext cx="5429250" cy="40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тьютора или ассистента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Заключение ПМПК (рекомендация о необходимости, периоде).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Решение ПМПк школы (решение о предоставлении, о периоде, пересмотр решения о предоставлении).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С правовой точки зрения – на основании трудового договора, договора с внутренним или внешним совместителем, и использованием сетевой формы реализации образовательных программ на основании договора между организациями.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0715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сопровождения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686800" cy="4429125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Предварительный (организационный, документарный, информационный).</a:t>
            </a:r>
          </a:p>
          <a:p>
            <a:pPr eaLnBrk="1" hangingPunct="1"/>
            <a:r>
              <a:rPr lang="ru-RU" altLang="ru-RU" smtClean="0"/>
              <a:t>Установление контакта (очень важный этап – знакомство с ребенком и установление межличностного контакта).</a:t>
            </a:r>
          </a:p>
          <a:p>
            <a:pPr eaLnBrk="1" hangingPunct="1"/>
            <a:r>
              <a:rPr lang="ru-RU" altLang="ru-RU" smtClean="0"/>
              <a:t>Сопровождение – постоянный и последовательный процесс.</a:t>
            </a:r>
          </a:p>
        </p:txBody>
      </p:sp>
      <p:pic>
        <p:nvPicPr>
          <p:cNvPr id="24580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учебные ситуации</a:t>
            </a:r>
          </a:p>
        </p:txBody>
      </p:sp>
      <p:pic>
        <p:nvPicPr>
          <p:cNvPr id="25603" name="Picture 11" descr="20180910_100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143000"/>
            <a:ext cx="3786187" cy="4749800"/>
          </a:xfrm>
          <a:noFill/>
        </p:spPr>
      </p:pic>
      <p:pic>
        <p:nvPicPr>
          <p:cNvPr id="25604" name="Picture 18" descr="20190328_0911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0" y="1143000"/>
            <a:ext cx="3671888" cy="4759325"/>
          </a:xfrm>
          <a:noFill/>
        </p:spPr>
      </p:pic>
      <p:pic>
        <p:nvPicPr>
          <p:cNvPr id="25605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20190320_1155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48577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6" descr="20190328_0916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4929188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786438" y="5567363"/>
            <a:ext cx="335756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пространства (структурирование времени)</a:t>
            </a:r>
          </a:p>
        </p:txBody>
      </p:sp>
      <p:pic>
        <p:nvPicPr>
          <p:cNvPr id="27651" name="Picture 9" descr="20181218_0922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928813"/>
            <a:ext cx="3000375" cy="4616450"/>
          </a:xfrm>
          <a:noFill/>
        </p:spPr>
      </p:pic>
      <p:pic>
        <p:nvPicPr>
          <p:cNvPr id="27652" name="Picture 10" descr="20190328_0909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5" y="1785938"/>
            <a:ext cx="3565525" cy="4748212"/>
          </a:xfrm>
          <a:noFill/>
        </p:spPr>
      </p:pic>
      <p:pic>
        <p:nvPicPr>
          <p:cNvPr id="27653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572125" y="5429250"/>
            <a:ext cx="33575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20190328_091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1214438"/>
            <a:ext cx="341471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 descr="20190328_0909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7147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786438" y="5567363"/>
            <a:ext cx="335756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Включение в среду сверстников</a:t>
            </a:r>
          </a:p>
        </p:txBody>
      </p:sp>
      <p:pic>
        <p:nvPicPr>
          <p:cNvPr id="29699" name="Picture 9" descr="20180907_0918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000250"/>
            <a:ext cx="4541837" cy="3305175"/>
          </a:xfrm>
          <a:noFill/>
        </p:spPr>
      </p:pic>
      <p:pic>
        <p:nvPicPr>
          <p:cNvPr id="29700" name="Picture 10" descr="20180907_1005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1357313"/>
            <a:ext cx="3059113" cy="4500562"/>
          </a:xfrm>
          <a:noFill/>
        </p:spPr>
      </p:pic>
      <p:pic>
        <p:nvPicPr>
          <p:cNvPr id="29701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42925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20190313_103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000125"/>
            <a:ext cx="3913188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1" descr="20181012_112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28625"/>
            <a:ext cx="292893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786438" y="5567363"/>
            <a:ext cx="335756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Предоставление услуг тьютора или ассистента (помощника) входит согласно законодательству в перечень специальных условий для обучающихся с ОВЗ и в конечном итоге направлено на успешную адаптацию, интеграцию в среду и социализацию в коллективе.</a:t>
            </a:r>
          </a:p>
        </p:txBody>
      </p:sp>
      <p:pic>
        <p:nvPicPr>
          <p:cNvPr id="4099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0"/>
            <a:ext cx="33575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Включение во внеурочную деятельность</a:t>
            </a:r>
          </a:p>
        </p:txBody>
      </p:sp>
      <p:pic>
        <p:nvPicPr>
          <p:cNvPr id="31747" name="Picture 9" descr="20181010_08444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75" y="1643063"/>
            <a:ext cx="6503988" cy="3900487"/>
          </a:xfrm>
          <a:noFill/>
        </p:spPr>
      </p:pic>
      <p:pic>
        <p:nvPicPr>
          <p:cNvPr id="31748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786438" y="5567363"/>
            <a:ext cx="335756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IMG-cea0f07a8477378c50db0e3cd53279c0-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31464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0" descr="20190321_1147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71563"/>
            <a:ext cx="371475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786438" y="5567363"/>
            <a:ext cx="335756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Организация психологической и сенсорной разгрузки</a:t>
            </a:r>
          </a:p>
        </p:txBody>
      </p:sp>
      <p:pic>
        <p:nvPicPr>
          <p:cNvPr id="33795" name="Picture 8" descr="20180905_10054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428750"/>
            <a:ext cx="3143250" cy="4883150"/>
          </a:xfrm>
          <a:noFill/>
        </p:spPr>
      </p:pic>
      <p:pic>
        <p:nvPicPr>
          <p:cNvPr id="33796" name="Picture 10" descr="20190220_11184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0" y="1428750"/>
            <a:ext cx="3357563" cy="4884738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 descr="20190219_1828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71500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9" descr="20180905_101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76375"/>
            <a:ext cx="314325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786438" y="5567363"/>
            <a:ext cx="335756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Помощь при включении в учебную деятельность</a:t>
            </a:r>
          </a:p>
        </p:txBody>
      </p:sp>
      <p:pic>
        <p:nvPicPr>
          <p:cNvPr id="35843" name="Picture 13" descr="20190328_0916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763" y="1643063"/>
            <a:ext cx="3654425" cy="4865687"/>
          </a:xfrm>
          <a:noFill/>
        </p:spPr>
      </p:pic>
      <p:pic>
        <p:nvPicPr>
          <p:cNvPr id="35844" name="Picture 9" descr="20181020_09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5" y="2428875"/>
            <a:ext cx="5121275" cy="3071813"/>
          </a:xfrm>
          <a:noFill/>
        </p:spPr>
      </p:pic>
      <p:pic>
        <p:nvPicPr>
          <p:cNvPr id="35845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786438" y="5429250"/>
            <a:ext cx="33575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20190328_0914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3744912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1" descr="20190328_0915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2088" y="571500"/>
            <a:ext cx="51419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8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5786438" y="5567363"/>
            <a:ext cx="335756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Взаимодействие с учителем и адаптация учебных материалов (происходит на практике слияние функций)</a:t>
            </a:r>
          </a:p>
          <a:p>
            <a:pPr eaLnBrk="1" hangingPunct="1"/>
            <a:r>
              <a:rPr lang="ru-RU" altLang="ru-RU" sz="2800" smtClean="0"/>
              <a:t>Отработка и закрепление материала во внеурочное время</a:t>
            </a:r>
          </a:p>
          <a:p>
            <a:pPr eaLnBrk="1" hangingPunct="1"/>
            <a:r>
              <a:rPr lang="ru-RU" altLang="ru-RU" sz="2800" smtClean="0"/>
              <a:t>Постоянное наблюдение и анализ (ведение дневника, оформление текущих выводов, постоянная коррекция с учетов допущенных ошибок)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мы ждем от ассистента и от образовательного учреждения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Высокий уровень толерантности личности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Безусловное принятие ребенка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Понимание понятия и принципов инклюзии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Коммуникативные навыки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Психологическая готовность администрации и коллектива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Понимание понятия и принципов инклюзии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Наличие необходимых специалистов для комплексного психолого-педагогического сопровождения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8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тьюторов и ассистентов»</a:t>
            </a:r>
          </a:p>
        </p:txBody>
      </p:sp>
      <p:sp>
        <p:nvSpPr>
          <p:cNvPr id="39939" name="Содержимое 3"/>
          <p:cNvSpPr>
            <a:spLocks noGrp="1"/>
          </p:cNvSpPr>
          <p:nvPr>
            <p:ph sz="half" idx="2"/>
          </p:nvPr>
        </p:nvSpPr>
        <p:spPr>
          <a:xfrm>
            <a:off x="0" y="928688"/>
            <a:ext cx="9001125" cy="59293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Подбор и отбор претендентов для родителей.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Обучение кандидата сопровождению ребенка.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Консультирование тьюторов/ассистентов по различным вопросам, возникающим в процессе сопровождения.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Консультирование образовательных учреждений.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Медиация конфликтных ситуаций.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Помощь в создании/приобретении адаптированных обучающих пособий. 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Повышение квалификации (в перспективе).</a:t>
            </a:r>
          </a:p>
          <a:p>
            <a:pPr marL="514350" indent="-514350"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9940" name="Рисунок 4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6286500" y="3857625"/>
            <a:ext cx="28575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153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ФЗ от 29.12.2012 г. №273-ФЗ «Об образовании».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Приказ Минобрнауки от 20.09.№1082 «Об утверждении Положения о психолого-медико-педагогической комиссии».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Приказ Минтруда России №351н т 04.05.2017 г. «Об утверждении профессионального стандарта «Ассистент».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Приказ Министерства просвещения от 20.02.2019 г. №ТС-551-07 О сопровождении образования обучающихся с ОВЗ и инвалидностью.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Приказ Минтруда России №10н от 10.01.2017г. «Об утверждении профессионального стандарта «Специалист в области воспитания».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43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/>
              <a:t>Поскольку создаваемые специальные условия различаются в зависимости от вариантов образовательного маршрута – имеем:</a:t>
            </a:r>
          </a:p>
          <a:p>
            <a:pPr lvl="2"/>
            <a:r>
              <a:rPr lang="ru-RU" altLang="ru-RU" smtClean="0"/>
              <a:t>Для варианта 8.1 (с интеллектуальной нормой) рекомендовано сопровождение тьютором/ассистентом</a:t>
            </a:r>
          </a:p>
          <a:p>
            <a:pPr lvl="2"/>
            <a:r>
              <a:rPr lang="ru-RU" altLang="ru-RU" smtClean="0"/>
              <a:t>Для варианта 8.2 (с задержкой психического развития) – сопровождение тьютором</a:t>
            </a:r>
          </a:p>
          <a:p>
            <a:pPr lvl="2"/>
            <a:r>
              <a:rPr lang="ru-RU" altLang="ru-RU" smtClean="0"/>
              <a:t>Варианты 8.3 и 8.4 (с разной степени умственной отсталостью) – рекомендовано сопровождение ассистентом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сопровождения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5329238" cy="5197475"/>
          </a:xfrm>
        </p:spPr>
        <p:txBody>
          <a:bodyPr/>
          <a:lstStyle/>
          <a:p>
            <a:pPr eaLnBrk="1" hangingPunct="1"/>
            <a:r>
              <a:rPr lang="ru-RU" altLang="ru-RU" smtClean="0"/>
              <a:t>Цель-включение ребенка в среду через формирование успешного взаимодействия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между основными участниками образовательного процесса.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8196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5567363"/>
            <a:ext cx="33575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Омарова личное\Аутизм\Фото\image-0-02-01-49c6a6bcefd762bbeeb48a8ee8d205489012ed8ae43a2b9dfa688afd3f79c982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071563"/>
            <a:ext cx="3810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14313"/>
            <a:ext cx="5686425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Создание комфортных условий для нахождения в школе в соответствии с реальными возможностями,  текущим состоянием и даже настроением ребенка.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Работа в пределах своей компетенции с педколлективом, родителями, другими учениками с целью создания толерантной и комфортной среды.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  <p:pic>
        <p:nvPicPr>
          <p:cNvPr id="9220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0"/>
            <a:ext cx="33575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Социализация – включение ребенка в среду сверстников, в жизнь класса, формирование положительных межличностных отношений в коллективе.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Разумное дозирование помощи, направленный характер и побуждение к формированию и развитию навыков самостоятельного поведения.</a:t>
            </a:r>
          </a:p>
        </p:txBody>
      </p:sp>
      <p:pic>
        <p:nvPicPr>
          <p:cNvPr id="10243" name="Рисунок 5" descr="F:\С диска D\Омарова личное\Аутизм\Проект\Визитка-Омарова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770" r="48846" b="82253"/>
          <a:stretch>
            <a:fillRect/>
          </a:stretch>
        </p:blipFill>
        <p:spPr bwMode="auto">
          <a:xfrm>
            <a:off x="0" y="0"/>
            <a:ext cx="33575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818</Words>
  <Application>Microsoft Office PowerPoint</Application>
  <PresentationFormat>Экран (4:3)</PresentationFormat>
  <Paragraphs>93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Оформление по умолчанию</vt:lpstr>
      <vt:lpstr>Роль ассистента в инклюзивном процессе</vt:lpstr>
      <vt:lpstr>Введение</vt:lpstr>
      <vt:lpstr>Презентация PowerPoint</vt:lpstr>
      <vt:lpstr>Нормативно-правовые акты</vt:lpstr>
      <vt:lpstr>Презентация PowerPoint</vt:lpstr>
      <vt:lpstr>Презентация PowerPoint</vt:lpstr>
      <vt:lpstr>Цели и задачи сопровождения</vt:lpstr>
      <vt:lpstr>Задачи</vt:lpstr>
      <vt:lpstr>Презентация PowerPoint</vt:lpstr>
      <vt:lpstr>Презентация PowerPoint</vt:lpstr>
      <vt:lpstr>Кто может быть ассистентом?</vt:lpstr>
      <vt:lpstr>Кто может быть тьютором?</vt:lpstr>
      <vt:lpstr>Обязанности тьютора</vt:lpstr>
      <vt:lpstr>Презентация PowerPoint</vt:lpstr>
      <vt:lpstr>Организация образовательной среды: </vt:lpstr>
      <vt:lpstr>Окружающий мир</vt:lpstr>
      <vt:lpstr>Организационно-методическое обеспечение: </vt:lpstr>
      <vt:lpstr>Литературное чтение</vt:lpstr>
      <vt:lpstr>Обязанности ассистента</vt:lpstr>
      <vt:lpstr>Альтернативная и дополнительная коммуникация</vt:lpstr>
      <vt:lpstr>Презентация PowerPoint</vt:lpstr>
      <vt:lpstr>Предоставление услуг тьютора или ассистента </vt:lpstr>
      <vt:lpstr>Этапы сопровождения</vt:lpstr>
      <vt:lpstr>Включение в учебные ситуации</vt:lpstr>
      <vt:lpstr>Презентация PowerPoint</vt:lpstr>
      <vt:lpstr>Организация рабочего пространства (структурирование времени)</vt:lpstr>
      <vt:lpstr>Презентация PowerPoint</vt:lpstr>
      <vt:lpstr>Включение в среду сверстников</vt:lpstr>
      <vt:lpstr>Презентация PowerPoint</vt:lpstr>
      <vt:lpstr>Включение во внеурочную деятельность</vt:lpstr>
      <vt:lpstr>Презентация PowerPoint</vt:lpstr>
      <vt:lpstr>Организация психологической и сенсорной разгрузки</vt:lpstr>
      <vt:lpstr>Презентация PowerPoint</vt:lpstr>
      <vt:lpstr>Помощь при включении в учебную деятельность</vt:lpstr>
      <vt:lpstr>Презентация PowerPoint</vt:lpstr>
      <vt:lpstr>Кроме того:</vt:lpstr>
      <vt:lpstr>Чего мы ждем от ассистента и от образовательного учреждения</vt:lpstr>
      <vt:lpstr>«Школа тьюторов и ассистентов»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ассистента в инклюзивном процессе</dc:title>
  <dc:creator>наталья</dc:creator>
  <cp:lastModifiedBy>Светлана Юрьевна Белянчева</cp:lastModifiedBy>
  <cp:revision>18</cp:revision>
  <dcterms:created xsi:type="dcterms:W3CDTF">2019-03-29T16:11:26Z</dcterms:created>
  <dcterms:modified xsi:type="dcterms:W3CDTF">2019-04-12T13:17:54Z</dcterms:modified>
</cp:coreProperties>
</file>