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29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FBDF0-9848-4B1D-A7CA-D98860DDF46C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79D5-BC6D-4A26-ABFB-9FE3A8F79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41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FBDF0-9848-4B1D-A7CA-D98860DDF46C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79D5-BC6D-4A26-ABFB-9FE3A8F79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823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FBDF0-9848-4B1D-A7CA-D98860DDF46C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79D5-BC6D-4A26-ABFB-9FE3A8F79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274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FBDF0-9848-4B1D-A7CA-D98860DDF46C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79D5-BC6D-4A26-ABFB-9FE3A8F79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570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FBDF0-9848-4B1D-A7CA-D98860DDF46C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79D5-BC6D-4A26-ABFB-9FE3A8F79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579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FBDF0-9848-4B1D-A7CA-D98860DDF46C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79D5-BC6D-4A26-ABFB-9FE3A8F79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706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FBDF0-9848-4B1D-A7CA-D98860DDF46C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79D5-BC6D-4A26-ABFB-9FE3A8F79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875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FBDF0-9848-4B1D-A7CA-D98860DDF46C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79D5-BC6D-4A26-ABFB-9FE3A8F79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493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FBDF0-9848-4B1D-A7CA-D98860DDF46C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79D5-BC6D-4A26-ABFB-9FE3A8F79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506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FBDF0-9848-4B1D-A7CA-D98860DDF46C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79D5-BC6D-4A26-ABFB-9FE3A8F79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901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FBDF0-9848-4B1D-A7CA-D98860DDF46C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79D5-BC6D-4A26-ABFB-9FE3A8F79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513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FBDF0-9848-4B1D-A7CA-D98860DDF46C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779D5-BC6D-4A26-ABFB-9FE3A8F79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02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"/>
            <a:ext cx="12192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63700" y="2349391"/>
            <a:ext cx="9144000" cy="1655762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раннем выявлении детей с нарушениями речи. Показатели и оценка доречевого и речевого развития детей раннего 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95600" y="385544"/>
            <a:ext cx="668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общеобразовательное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Ярославской области «Центр помощи детям»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064500" y="5037816"/>
            <a:ext cx="4127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</a:t>
            </a:r>
          </a:p>
          <a:p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учитель-логопед Рабина Е.Ф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08450" y="6341844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Ярославль, 27 мая 2020г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/>
          <a:srcRect l="11667" t="9167" r="68125" b="66166"/>
          <a:stretch/>
        </p:blipFill>
        <p:spPr>
          <a:xfrm>
            <a:off x="279400" y="3441700"/>
            <a:ext cx="3314700" cy="2528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2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916947"/>
              </p:ext>
            </p:extLst>
          </p:nvPr>
        </p:nvGraphicFramePr>
        <p:xfrm>
          <a:off x="304800" y="250824"/>
          <a:ext cx="11366500" cy="65941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7312"/>
                <a:gridCol w="9539188"/>
              </a:tblGrid>
              <a:tr h="650557">
                <a:tc>
                  <a:txBody>
                    <a:bodyPr/>
                    <a:lstStyle/>
                    <a:p>
                      <a:pPr algn="just"/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Особенности</a:t>
                      </a:r>
                      <a:r>
                        <a:rPr lang="ru-RU" sz="2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речевого развития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85501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kern="1200" dirty="0" smtClean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kern="1200" dirty="0" smtClean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kern="1200" dirty="0" smtClean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kern="1200" dirty="0" smtClean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kern="1200" dirty="0" smtClean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kern="1200" dirty="0" smtClean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2-3  года</a:t>
                      </a:r>
                    </a:p>
                    <a:p>
                      <a:pPr algn="just"/>
                      <a:endParaRPr lang="ru-RU" sz="2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года  – появление вопросов «Что это?»  «Куда?», «Где?».</a:t>
                      </a:r>
                    </a:p>
                    <a:p>
                      <a:pPr algn="just"/>
                      <a:r>
                        <a:rPr lang="ru-RU" sz="2400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года – увеличение словарного запаса до 200-300 слов.</a:t>
                      </a:r>
                    </a:p>
                    <a:p>
                      <a:pPr algn="just"/>
                      <a:r>
                        <a:rPr lang="ru-RU" sz="2400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года – начинает пользоваться прилагательными, местоимениями и предлогами.</a:t>
                      </a:r>
                    </a:p>
                    <a:p>
                      <a:pPr algn="just"/>
                      <a:r>
                        <a:rPr lang="ru-RU" sz="2400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года – появление трехсловных предложений.</a:t>
                      </a:r>
                    </a:p>
                    <a:p>
                      <a:pPr algn="just"/>
                      <a:endParaRPr lang="ru-RU" sz="2400" kern="1200" dirty="0" smtClean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2400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года 6 месяцев – появление многословных предложений.</a:t>
                      </a:r>
                    </a:p>
                    <a:p>
                      <a:pPr algn="just"/>
                      <a:endParaRPr lang="ru-RU" sz="2400" kern="1200" dirty="0" smtClean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2400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года 6 месяцев-3 года – активная речь  с использованием сложноподчиненных предложений.</a:t>
                      </a:r>
                    </a:p>
                    <a:p>
                      <a:pPr algn="just"/>
                      <a:endParaRPr lang="ru-RU" sz="2400" kern="1200" dirty="0" smtClean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2400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года –  увеличение словарного запаса до  800-1000 слов.</a:t>
                      </a:r>
                    </a:p>
                    <a:p>
                      <a:pPr algn="just"/>
                      <a:r>
                        <a:rPr lang="ru-RU" sz="2400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года –  появление вопросов: «Когда?», «Почему?».</a:t>
                      </a:r>
                    </a:p>
                    <a:p>
                      <a:pPr algn="just"/>
                      <a:endParaRPr lang="ru-RU" sz="2400" kern="1200" dirty="0" smtClean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2400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 3 годам  в речи  ребенка появляется сначала родительный падеж, затем дательный, творительный, предложный.</a:t>
                      </a:r>
                      <a:endParaRPr lang="ru-RU" sz="2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923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2692400" y="982802"/>
            <a:ext cx="7099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Задержка речевого развития</a:t>
            </a:r>
            <a:endParaRPr lang="ru-RU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3124200" y="1866900"/>
            <a:ext cx="1828800" cy="1562100"/>
          </a:xfrm>
          <a:prstGeom prst="straightConnector1">
            <a:avLst/>
          </a:prstGeom>
          <a:ln w="1047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6242050" y="1866900"/>
            <a:ext cx="1981200" cy="1562100"/>
          </a:xfrm>
          <a:prstGeom prst="straightConnector1">
            <a:avLst/>
          </a:prstGeom>
          <a:ln w="1111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355270" y="4196443"/>
            <a:ext cx="91476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емповая                        патологическая</a:t>
            </a:r>
            <a:endParaRPr lang="ru-RU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27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0" y="1027906"/>
            <a:ext cx="11985171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Признаки патологической задержки речевого развития: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аномальное протекание доречевого периода (малая активность </a:t>
            </a:r>
            <a:r>
              <a:rPr lang="ru-RU" sz="2000" dirty="0" err="1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гуления</a:t>
            </a:r>
            <a:r>
              <a:rPr lang="ru-RU" sz="20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лепета, беззвучность, однотипные вокализации)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отсутствие реакции на звук, речь у ребенка в возрасте 1 года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неактивные попытки повторения чужих слов (</a:t>
            </a:r>
            <a:r>
              <a:rPr lang="ru-RU" sz="2000" dirty="0" err="1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эхолалии</a:t>
            </a:r>
            <a:r>
              <a:rPr lang="ru-RU" sz="20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у ребенка в возрасте 1,5 лет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невозможность в 1,5-2 года на слух выполнить простое задание (действие, показ )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отсутствие самостоятельных слов в возрасте 2-х лет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неспособность соединения слов в простые фразы в возрасте 2,5-3-х лет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полное отсутствие собственной речи в 3 года (ребенок употребляет в речи только заученные фразы из книжек, мультфильмов и пр.)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преимущественное использование ребенком неречевых средств коммуникации (мимики, жестов) и др. </a:t>
            </a:r>
            <a:endParaRPr lang="ru-RU" sz="20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77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Прямоугольник 5"/>
          <p:cNvSpPr/>
          <p:nvPr/>
        </p:nvSpPr>
        <p:spPr>
          <a:xfrm>
            <a:off x="2642175" y="2967335"/>
            <a:ext cx="6907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Спасибо за внимание!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346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7" name="Прямоугольник 6"/>
          <p:cNvSpPr/>
          <p:nvPr/>
        </p:nvSpPr>
        <p:spPr>
          <a:xfrm>
            <a:off x="838200" y="1066800"/>
            <a:ext cx="102489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ru-RU" sz="2800" b="1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детской речи до трёх лет подразделяется на</a:t>
            </a:r>
            <a:br>
              <a:rPr lang="ru-RU" sz="2800" b="1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три основных этапа: </a:t>
            </a:r>
          </a:p>
          <a:p>
            <a:pPr marL="285750" indent="-28575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доречевой этап, первый год жизни;</a:t>
            </a:r>
          </a:p>
          <a:p>
            <a:pPr marL="285750" indent="-28575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этап первичного освоения языка (</a:t>
            </a:r>
            <a:r>
              <a:rPr lang="ru-RU" sz="2800" dirty="0" err="1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дограмматический</a:t>
            </a:r>
            <a:r>
              <a:rPr lang="ru-RU" sz="28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он охватывает второй год жизни.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усвоение</a:t>
            </a:r>
            <a:r>
              <a:rPr lang="ru-RU" sz="28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грамматики, 3 год жизни.</a:t>
            </a:r>
            <a:endParaRPr lang="ru-RU" sz="2800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63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1168400" y="635491"/>
            <a:ext cx="105283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Подготовительный этап  разделяют на четыре периода: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3200" b="1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период – от рождения до 3 месяцев;</a:t>
            </a:r>
          </a:p>
          <a:p>
            <a:endParaRPr lang="ru-RU" sz="3200" b="1" dirty="0" smtClean="0">
              <a:solidFill>
                <a:srgbClr val="0000C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период (3-6 месяцев</a:t>
            </a:r>
            <a:r>
              <a:rPr lang="ru-RU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endParaRPr lang="ru-RU" sz="32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этап (6-10 месяцев</a:t>
            </a:r>
            <a:r>
              <a:rPr lang="ru-RU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endParaRPr lang="ru-RU" sz="32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 период (10-12 месяцев</a:t>
            </a:r>
            <a:r>
              <a:rPr lang="ru-RU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81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1651000" y="858024"/>
            <a:ext cx="10007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сборе анамнестических данных о неонатальном периоде логопеду важно обратить внимание на:</a:t>
            </a:r>
            <a:endParaRPr lang="ru-RU" sz="2800" dirty="0" smtClean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характер первого крика новорожденного ;</a:t>
            </a:r>
            <a:endParaRPr lang="ru-RU" sz="2800" dirty="0" smtClean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физиологическую функцию дыхания ;</a:t>
            </a:r>
            <a:endParaRPr lang="ru-RU" sz="2800" dirty="0" smtClean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хирургические мероприятия в неонатальном перио­де;</a:t>
            </a:r>
            <a:endParaRPr lang="ru-RU" sz="2800" dirty="0" smtClean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первое кормление ребенка грудью;</a:t>
            </a:r>
            <a:endParaRPr lang="ru-RU" sz="2800" dirty="0" smtClean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характер сосательных и глотательных движений при кормлении.</a:t>
            </a:r>
            <a:endParaRPr lang="ru-RU" sz="2800" dirty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03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7900" y="482600"/>
            <a:ext cx="10375900" cy="56943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опросе родителей и осмот­ре ребенка  в 1-3 </a:t>
            </a:r>
            <a:r>
              <a:rPr lang="ru-RU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месяца: 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</a:t>
            </a:r>
            <a:r>
              <a:rPr lang="ru-RU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реакций на </a:t>
            </a:r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голод и т.д. ;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появление первых мимических </a:t>
            </a:r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гримас;</a:t>
            </a:r>
            <a:endParaRPr lang="ru-RU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начальное зрительное и слуховое </a:t>
            </a:r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сосредоточение;</a:t>
            </a:r>
            <a:endParaRPr lang="ru-RU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фиксацию взгляда на лице говорящего взрослого и наличие «комплекса оживления</a:t>
            </a:r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ru-RU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характер преобладающих реакций на </a:t>
            </a:r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раздражители;</a:t>
            </a:r>
            <a:endParaRPr lang="ru-RU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преобладающих реакций на обращенную к нему речь </a:t>
            </a:r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матери;       </a:t>
            </a:r>
            <a:endParaRPr lang="ru-RU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проявление </a:t>
            </a:r>
            <a:r>
              <a:rPr lang="ru-RU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положительных эмоций в комфортных </a:t>
            </a:r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условиях;</a:t>
            </a:r>
            <a:endParaRPr lang="ru-RU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-особенности </a:t>
            </a:r>
            <a:r>
              <a:rPr lang="ru-RU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гуления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37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520700" y="171063"/>
            <a:ext cx="112014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возрасте 3-6 месяцев  важно </a:t>
            </a:r>
            <a:r>
              <a:rPr lang="ru-RU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отметить следующие особенности :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характер голосовых реакций младенца;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i="1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особенности интонационной окрашенности голосовых ре­акций и их мелодической организации;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переход к произнесению </a:t>
            </a:r>
            <a:r>
              <a:rPr lang="ru-RU" sz="2400" dirty="0" err="1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артикулем</a:t>
            </a:r>
            <a:r>
              <a:rPr lang="ru-RU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;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изменение поведения в ответ на слуховые раздражители ;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наличие или отсутствие мышечной активности в речевой и мимической мускулатуре;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патологические трудности при переходе на густую пищу;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особенности визуального контакта с близкими людьми;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неполноценность комплекса оживления .</a:t>
            </a:r>
            <a:endParaRPr lang="ru-RU" sz="2400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46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1054100" y="866909"/>
            <a:ext cx="102997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наблюдении за развитием ребенка 6- 10 месяцев необходимо отметить следующее:</a:t>
            </a:r>
            <a:endParaRPr lang="ru-RU" sz="2400" dirty="0" smtClean="0">
              <a:solidFill>
                <a:srgbClr val="0000C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лепет;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i="1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ru-RU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ормирование понимания обращенной речи;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развитие навыков глотания и формирование навыков же­вания твердой пищи;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-характер взаимодействия матери и ребенка.</a:t>
            </a:r>
            <a:endParaRPr lang="ru-RU" sz="2400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57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939800" y="1132850"/>
            <a:ext cx="109855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Важнейшими диагностическими параметрами </a:t>
            </a:r>
            <a:r>
              <a:rPr lang="ru-RU" sz="2400" b="1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оценки речево­го развития ребенка к 1 году</a:t>
            </a:r>
            <a:r>
              <a:rPr lang="ru-RU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являются: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хорошее понимание обращенной ;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завершение </a:t>
            </a:r>
            <a:r>
              <a:rPr lang="ru-RU" sz="2400" dirty="0" err="1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лепетной</a:t>
            </a:r>
            <a:r>
              <a:rPr lang="ru-RU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стадии ;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появление первых слов и переход к речевой коммуника­ции;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условия, наиболее влияющие на активизацию звуковой / речевой активности ребенка: тактильно-эмоциональное, эмоционально-речевое, предметно-действенное общение ребенка со взрослым или сочетание этих форм ;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ru-RU" sz="2400" dirty="0" err="1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сформированностъ</a:t>
            </a:r>
            <a:r>
              <a:rPr lang="ru-RU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базовых навыков глотания и жевания .</a:t>
            </a:r>
            <a:endParaRPr lang="ru-RU" sz="24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0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81560"/>
              </p:ext>
            </p:extLst>
          </p:nvPr>
        </p:nvGraphicFramePr>
        <p:xfrm>
          <a:off x="558800" y="365125"/>
          <a:ext cx="10795000" cy="6149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5436"/>
                <a:gridCol w="9059564"/>
              </a:tblGrid>
              <a:tr h="614997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Особенности</a:t>
                      </a:r>
                      <a:r>
                        <a:rPr lang="ru-RU" sz="2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речевого развития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53497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kern="1200" dirty="0" smtClean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kern="1200" dirty="0" smtClean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kern="1200" dirty="0" smtClean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kern="1200" dirty="0" smtClean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kern="1200" dirty="0" smtClean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kern="1200" dirty="0" smtClean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1-2  года</a:t>
                      </a:r>
                    </a:p>
                    <a:p>
                      <a:pPr algn="just"/>
                      <a:endParaRPr lang="ru-RU" sz="2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b="0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1год 3 месяца –  произносит  до 30 слов.</a:t>
                      </a:r>
                    </a:p>
                    <a:p>
                      <a:pPr algn="just"/>
                      <a:endParaRPr lang="ru-RU" sz="2400" b="0" kern="1200" dirty="0" smtClean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2400" b="0" kern="1200" dirty="0" smtClean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2400" b="0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год 6 месяцев –  увеличение словарного запаса до 40-50 слов</a:t>
                      </a:r>
                    </a:p>
                    <a:p>
                      <a:pPr algn="just"/>
                      <a:endParaRPr lang="ru-RU" sz="2400" b="0" kern="1200" dirty="0" smtClean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2400" b="0" kern="1200" dirty="0" smtClean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2400" b="0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1,5-2 года – появление фраз, двухсловных предложений («Мама, дай!»).</a:t>
                      </a:r>
                    </a:p>
                    <a:p>
                      <a:pPr algn="just"/>
                      <a:endParaRPr lang="ru-RU" sz="2400" b="0" kern="1200" dirty="0" smtClean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2400" b="0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 двум годам ребенок усваивает: губные звуки – </a:t>
                      </a:r>
                      <a:r>
                        <a:rPr lang="ru-RU" sz="2400" b="0" i="1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п, </a:t>
                      </a:r>
                      <a:r>
                        <a:rPr lang="ru-RU" sz="2400" b="0" i="1" kern="1200" dirty="0" err="1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пь</a:t>
                      </a:r>
                      <a:r>
                        <a:rPr lang="ru-RU" sz="2400" b="0" i="1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б, </a:t>
                      </a:r>
                      <a:r>
                        <a:rPr lang="ru-RU" sz="2400" b="0" i="1" kern="1200" dirty="0" err="1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бь</a:t>
                      </a:r>
                      <a:r>
                        <a:rPr lang="ru-RU" sz="2400" b="0" i="1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м, </a:t>
                      </a:r>
                      <a:r>
                        <a:rPr lang="ru-RU" sz="2400" b="0" i="1" kern="1200" dirty="0" err="1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мь</a:t>
                      </a:r>
                      <a:r>
                        <a:rPr lang="ru-RU" sz="2400" b="0" i="1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ru-RU" sz="2400" b="0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губно-зубные – </a:t>
                      </a:r>
                      <a:r>
                        <a:rPr lang="ru-RU" sz="2400" b="0" i="1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ф, </a:t>
                      </a:r>
                      <a:r>
                        <a:rPr lang="ru-RU" sz="2400" b="0" i="1" kern="1200" dirty="0" err="1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фь</a:t>
                      </a:r>
                      <a:r>
                        <a:rPr lang="ru-RU" sz="2400" b="0" i="1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в, </a:t>
                      </a:r>
                      <a:r>
                        <a:rPr lang="ru-RU" sz="2400" b="0" i="1" kern="1200" dirty="0" err="1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вь</a:t>
                      </a:r>
                      <a:r>
                        <a:rPr lang="ru-RU" sz="2400" b="0" i="1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ru-RU" sz="2400" b="0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переднеязычные – </a:t>
                      </a:r>
                      <a:r>
                        <a:rPr lang="ru-RU" sz="2400" b="0" i="1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т, </a:t>
                      </a:r>
                      <a:r>
                        <a:rPr lang="ru-RU" sz="2400" b="0" i="1" kern="1200" dirty="0" err="1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ть</a:t>
                      </a:r>
                      <a:r>
                        <a:rPr lang="ru-RU" sz="2400" b="0" i="1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д, </a:t>
                      </a:r>
                      <a:r>
                        <a:rPr lang="ru-RU" sz="2400" b="0" i="1" kern="1200" dirty="0" err="1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дь</a:t>
                      </a:r>
                      <a:r>
                        <a:rPr lang="ru-RU" sz="2400" b="0" i="1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н, </a:t>
                      </a:r>
                      <a:r>
                        <a:rPr lang="ru-RU" sz="2400" b="0" i="1" kern="1200" dirty="0" err="1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нь</a:t>
                      </a:r>
                      <a:r>
                        <a:rPr lang="ru-RU" sz="2400" b="0" i="1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b="0" i="1" kern="1200" dirty="0" err="1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сь</a:t>
                      </a:r>
                      <a:r>
                        <a:rPr lang="ru-RU" sz="2400" b="0" i="1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ль; </a:t>
                      </a:r>
                      <a:r>
                        <a:rPr lang="ru-RU" sz="2400" b="0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заднеязычные – </a:t>
                      </a:r>
                      <a:r>
                        <a:rPr lang="ru-RU" sz="2400" b="0" i="1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к, </a:t>
                      </a:r>
                      <a:r>
                        <a:rPr lang="ru-RU" sz="2400" b="0" i="1" kern="1200" dirty="0" err="1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кь</a:t>
                      </a:r>
                      <a:r>
                        <a:rPr lang="ru-RU" sz="2400" b="0" i="1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г, </a:t>
                      </a:r>
                      <a:r>
                        <a:rPr lang="ru-RU" sz="2400" b="0" i="1" kern="1200" dirty="0" err="1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гь</a:t>
                      </a:r>
                      <a:r>
                        <a:rPr lang="ru-RU" sz="2400" b="0" i="1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х, </a:t>
                      </a:r>
                      <a:r>
                        <a:rPr lang="ru-RU" sz="2400" b="0" i="1" kern="1200" dirty="0" err="1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хь</a:t>
                      </a:r>
                      <a:r>
                        <a:rPr lang="ru-RU" sz="2400" b="0" i="1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2400" b="0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Свистящие звуки </a:t>
                      </a:r>
                      <a:r>
                        <a:rPr lang="ru-RU" sz="2400" b="0" i="1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(с, </a:t>
                      </a:r>
                      <a:r>
                        <a:rPr lang="ru-RU" sz="2400" b="0" i="1" kern="1200" dirty="0" err="1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сь</a:t>
                      </a:r>
                      <a:r>
                        <a:rPr lang="ru-RU" sz="2400" b="0" i="1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з, </a:t>
                      </a:r>
                      <a:r>
                        <a:rPr lang="ru-RU" sz="2400" b="0" i="1" kern="1200" dirty="0" err="1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зь</a:t>
                      </a:r>
                      <a:r>
                        <a:rPr lang="ru-RU" sz="2400" b="0" i="1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ru-RU" sz="2400" b="0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шипящие </a:t>
                      </a:r>
                      <a:r>
                        <a:rPr lang="ru-RU" sz="2400" b="0" i="1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(ш, щ, ж, ч) </a:t>
                      </a:r>
                      <a:r>
                        <a:rPr lang="ru-RU" sz="2400" b="0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сонорные </a:t>
                      </a:r>
                      <a:r>
                        <a:rPr lang="ru-RU" sz="2400" b="0" i="1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(р, </a:t>
                      </a:r>
                      <a:r>
                        <a:rPr lang="ru-RU" sz="2400" b="0" i="1" kern="1200" dirty="0" err="1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рь</a:t>
                      </a:r>
                      <a:r>
                        <a:rPr lang="ru-RU" sz="2400" b="0" i="1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л, ль) </a:t>
                      </a:r>
                      <a:r>
                        <a:rPr lang="ru-RU" sz="2400" b="0" kern="1200" dirty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ребенок в этом возрасте пропускает или заменяет.</a:t>
                      </a:r>
                      <a:endParaRPr lang="ru-RU" sz="2400" b="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5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763</Words>
  <Application>Microsoft Office PowerPoint</Application>
  <PresentationFormat>Широкоэкранный</PresentationFormat>
  <Paragraphs>106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12</cp:revision>
  <dcterms:created xsi:type="dcterms:W3CDTF">2020-05-19T13:04:44Z</dcterms:created>
  <dcterms:modified xsi:type="dcterms:W3CDTF">2020-05-21T12:49:12Z</dcterms:modified>
</cp:coreProperties>
</file>