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5" r:id="rId8"/>
    <p:sldId id="266" r:id="rId9"/>
    <p:sldId id="267" r:id="rId10"/>
    <p:sldId id="270" r:id="rId11"/>
    <p:sldId id="268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73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quiz.wada-ama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4929222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ПРАВОВЫЕ  ОСНОВЫ ОСУЩЕСТВЛЕНИЯ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АНТИДОПИНГОВЫХ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ПРОГРАММ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357826"/>
            <a:ext cx="4114784" cy="92869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канд. </a:t>
            </a:r>
            <a:r>
              <a:rPr lang="ru-RU" sz="2400" dirty="0" err="1" smtClean="0">
                <a:solidFill>
                  <a:schemeClr val="tx1"/>
                </a:solidFill>
              </a:rPr>
              <a:t>пед</a:t>
            </a:r>
            <a:r>
              <a:rPr lang="ru-RU" sz="2400" dirty="0" smtClean="0">
                <a:solidFill>
                  <a:schemeClr val="tx1"/>
                </a:solidFill>
              </a:rPr>
              <a:t> наук, доцент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Александр Павлович Щербак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Единый квалификационный справочник должностей руководителей, специалистов и служащих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"Квалификационные характеристики должностей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работников в области физической культуры и спорта"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2214554"/>
            <a:ext cx="3286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Приказ Министерства здравоохранения и социального  развития РФ  (</a:t>
            </a:r>
            <a:r>
              <a:rPr lang="ru-RU" sz="1400" b="1" dirty="0" err="1" smtClean="0"/>
              <a:t>Минздравсоцразвития</a:t>
            </a:r>
            <a:r>
              <a:rPr lang="ru-RU" sz="1400" b="1" dirty="0" smtClean="0"/>
              <a:t> России) </a:t>
            </a:r>
            <a:endParaRPr lang="ru-RU" sz="1400" dirty="0" smtClean="0"/>
          </a:p>
          <a:p>
            <a:r>
              <a:rPr lang="ru-RU" sz="1400" b="1" dirty="0" smtClean="0"/>
              <a:t>от 15 августа 2011 г. N 916н г. Москва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571876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Тренер</a:t>
            </a:r>
            <a:endParaRPr lang="ru-RU" dirty="0" smtClean="0"/>
          </a:p>
          <a:p>
            <a:r>
              <a:rPr lang="ru-RU" b="1" dirty="0" smtClean="0"/>
              <a:t>Должностные обязанности</a:t>
            </a:r>
            <a:r>
              <a:rPr lang="ru-RU" dirty="0" smtClean="0"/>
              <a:t>. …Контролирует выполнение программы подготовки спортивной команды, своевременное прохождение спортсменом </a:t>
            </a:r>
            <a:r>
              <a:rPr lang="ru-RU" dirty="0" err="1" smtClean="0"/>
              <a:t>допинг-контроля</a:t>
            </a:r>
            <a:r>
              <a:rPr lang="ru-RU" dirty="0" smtClean="0"/>
              <a:t> (в соответствии с утвержденными правилами). ..</a:t>
            </a:r>
          </a:p>
          <a:p>
            <a:r>
              <a:rPr lang="ru-RU" b="1" dirty="0" smtClean="0"/>
              <a:t>Должен знать</a:t>
            </a:r>
            <a:r>
              <a:rPr lang="ru-RU" dirty="0" smtClean="0"/>
              <a:t>: …порядок </a:t>
            </a:r>
            <a:r>
              <a:rPr lang="ru-RU" dirty="0" err="1" smtClean="0"/>
              <a:t>допинг-контроля</a:t>
            </a:r>
            <a:r>
              <a:rPr lang="ru-RU" dirty="0" smtClean="0"/>
              <a:t> и антидопинговые правила…</a:t>
            </a:r>
            <a:endParaRPr lang="ru-RU" dirty="0"/>
          </a:p>
        </p:txBody>
      </p:sp>
      <p:pic>
        <p:nvPicPr>
          <p:cNvPr id="24578" name="Picture 2" descr="http://nashserpuhov.ru/images/stories/2011/09/26-minzdravsocrazvi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73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Кодекс РФ об административных правонарушениях (</a:t>
            </a:r>
            <a:r>
              <a:rPr lang="ru-RU" sz="3600" dirty="0" err="1" smtClean="0"/>
              <a:t>КоАП</a:t>
            </a:r>
            <a:r>
              <a:rPr lang="ru-RU" sz="3600" dirty="0" smtClean="0"/>
              <a:t> РФ 2015)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Статья 6.18</a:t>
            </a:r>
            <a:r>
              <a:rPr lang="ru-RU" b="1" i="1" dirty="0" smtClean="0"/>
              <a:t>.</a:t>
            </a:r>
            <a:r>
              <a:rPr lang="ru-RU" i="1" dirty="0" smtClean="0"/>
              <a:t> 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dirty="0"/>
          </a:p>
        </p:txBody>
      </p:sp>
      <p:pic>
        <p:nvPicPr>
          <p:cNvPr id="1026" name="Picture 2" descr="http://obmencity.ru/admin/uploads/gl_menu/img/Large.jpgsm"/>
          <p:cNvPicPr>
            <a:picLocks noChangeAspect="1" noChangeArrowheads="1"/>
          </p:cNvPicPr>
          <p:nvPr/>
        </p:nvPicPr>
        <p:blipFill>
          <a:blip r:embed="rId2" cstate="print"/>
          <a:srcRect l="17688" t="1652" r="20991" b="4184"/>
          <a:stretch>
            <a:fillRect/>
          </a:stretch>
        </p:blipFill>
        <p:spPr bwMode="auto">
          <a:xfrm>
            <a:off x="357158" y="357166"/>
            <a:ext cx="1368602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364331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Уголовный кодекс РФ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Статья 230.1. Склонение спортсмена к использованию субстанций и (или) методов, запрещенных для использования в спорте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Статья 230.2. Использование в отношении спортсмена субстанций и (или) методов, запрещенных для использования в спорте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531" t="10242" r="17968" b="18575"/>
          <a:stretch>
            <a:fillRect/>
          </a:stretch>
        </p:blipFill>
        <p:spPr bwMode="auto">
          <a:xfrm>
            <a:off x="0" y="85723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http://www.rusada.ru/education/educational-programs/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214554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«Играй честно»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"Играй честно" была разработана Всемирной антидопинговой организацией (ВАДА) в рамках глобальной образовательной программы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Outreach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"Играй честно" - это интерактивная игра, которая позволяет проверить спортсменов на знание антидопинговых правил.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доступна на русском языке: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http://quiz.wada-ama.org/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www.rusada.ru/bitrix/templates/base/img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8602"/>
            <a:ext cx="2714644" cy="146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449" t="10417" r="32238" b="29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Международная хартия физического воспитания и спорта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643050"/>
            <a:ext cx="3286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Генеральной конференцией Организации Объединенных Наций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вопросам образования, науки и культуры в 1978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ЯГПУ\литература\допинг\рисунки\900px-Flag_of_UNESC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143272" cy="2095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9290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…массовый спорт должен быть защищен от любых деформаций. Серьезные опасности, которые представляют для его нравственных ценностей, облика и престижа такие явления, как … допинг …, искажают саму его природу и наносят ущерб его воспитательной и оздоровительной функции.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1495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Следует прилагать все усилия для выявления пагубных последствий допинга как явления, опасного для здоровья и противоречащего спортивной морали, для защиты физического и духовного здоровья спортсменов, ценностей справедливой игры и соревнования, единства спортивного сообщества и прав тех, кто занимается спортом на любом уровне.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Кодекс спортивной этики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142984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«</a:t>
            </a:r>
            <a:r>
              <a:rPr lang="en-US" sz="1400" dirty="0" smtClean="0"/>
              <a:t>Fair play - the winning way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Честная игра</a:t>
            </a:r>
            <a:r>
              <a:rPr lang="en-US" sz="1400" dirty="0" smtClean="0"/>
              <a:t> - </a:t>
            </a:r>
            <a:r>
              <a:rPr lang="ru-RU" sz="1400" dirty="0" smtClean="0"/>
              <a:t>путь успеха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Фэйр</a:t>
            </a:r>
            <a:r>
              <a:rPr lang="ru-RU" dirty="0" smtClean="0"/>
              <a:t> </a:t>
            </a:r>
            <a:r>
              <a:rPr lang="ru-RU" dirty="0" err="1" smtClean="0"/>
              <a:t>плэй</a:t>
            </a:r>
            <a:r>
              <a:rPr lang="ru-RU" dirty="0" smtClean="0"/>
              <a:t>» определяется как мировоззрение, а не только путь поведения. Это включает проблемы, связанные с устранением обмана, трюкачества, </a:t>
            </a:r>
            <a:r>
              <a:rPr lang="ru-RU" b="1" dirty="0" smtClean="0"/>
              <a:t>допинга</a:t>
            </a:r>
            <a:r>
              <a:rPr lang="ru-RU" dirty="0" smtClean="0"/>
              <a:t>, насилия (физического и психологического) и сексуального преследования и злоупотребления детьми, молодыми людьми и женщинами, эксплуатацией, неравными возможностями, чрезмерными коммерциализацией и коррупцией.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1495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Избегать обращаться с детьми как просто с маленькими взрослыми, необходимо знать физические и психологические изменения, которые происходят в течение созревания и как они влияют на занятие спортом.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57818" y="1785926"/>
            <a:ext cx="36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 на 7-ой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конференции Европейских министров, ответственных за спорт в Родосе в 1992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xn--80accaotbqmlaibadb4ahpeedd7g.xn--p1ai/newsimg/6245206793189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2714643" cy="251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Спортивная Хартия Европы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целью содействия спорту как важному фактору в развитии человека правительства должны предпринять необходимые шаги для реализации положений Хартии в соответствии с принципами, изложенными в Кодексе спортивной этики.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57818" y="1785926"/>
            <a:ext cx="36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Принята на 7-ой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конференции Европейских министров, ответственных за спорт в Родосе в 1992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D:\ЯГПУ\литература\допинг\рисунки\евросою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3"/>
            <a:ext cx="3071834" cy="204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Европейский манифест</a:t>
            </a:r>
          </a:p>
          <a:p>
            <a:pPr algn="ctr"/>
            <a:r>
              <a:rPr lang="ru-RU" sz="4000" dirty="0" smtClean="0"/>
              <a:t>«Молодые люди и спорт»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643050"/>
            <a:ext cx="3286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 на 8-ой конференции Европейских министров, ответственных за спорт в Лиссабоне в 1995 г.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143380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Необходимо создание продуманных и хорошо сбалансированных программ, открывающих молодым людям доступ к занятиям физической культурой и спортом. Программы должны быть нацелены на гармонизацию физиологического и психического развития.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550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Занятия спортом должны быть нацелены на пропаганду здорового образа жизни.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2290" t="24644" r="8652" b="15069"/>
          <a:stretch>
            <a:fillRect/>
          </a:stretch>
        </p:blipFill>
        <p:spPr bwMode="auto">
          <a:xfrm>
            <a:off x="6357950" y="3000372"/>
            <a:ext cx="227679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ЯГПУ\литература\допинг\рисунки\кодекс.bmp"/>
          <p:cNvPicPr>
            <a:picLocks noChangeAspect="1" noChangeArrowheads="1"/>
          </p:cNvPicPr>
          <p:nvPr/>
        </p:nvPicPr>
        <p:blipFill>
          <a:blip r:embed="rId2"/>
          <a:srcRect l="11624" r="9913"/>
          <a:stretch>
            <a:fillRect/>
          </a:stretch>
        </p:blipFill>
        <p:spPr bwMode="auto">
          <a:xfrm>
            <a:off x="0" y="-1"/>
            <a:ext cx="3857652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142852"/>
            <a:ext cx="407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Допинг</a:t>
            </a:r>
            <a:r>
              <a:rPr lang="ru-RU" dirty="0" smtClean="0"/>
              <a:t> определяется как совершение одного или нескольких нарушений антидопинговых правил: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00496" y="1000108"/>
            <a:ext cx="500066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Наличие Запрещенной субстанции, или ее Метаболитов, или Маркеров в Пробе, взятой у Спортсмена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Использование или Попытка Использования Спортсменом Запрещенной субстанции или Запрещенного метода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Уклонение, отказ или неявка на процедуру сдачи Проб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Нарушение порядка предоставления информации о местонахождении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Фальсификация или Попытка Фальсификации в любой составляющей </a:t>
            </a:r>
            <a:r>
              <a:rPr kumimoji="0" lang="ru-RU" sz="15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Допинг-контроля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Обладание Запрещенной субстанцией или Запрещенным методом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 Распространение или Попытка Распространения любой Запрещенной субстанции или Запрещенного метода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 Назначение или Попытка Назначения любому Спортсмену в Соревновательном периоде Запрещенной субстанции или Запрещенного метода, или Назначение или Попытка Назначения любому Спортсмену во </a:t>
            </a:r>
            <a:r>
              <a:rPr kumimoji="0" lang="ru-RU" sz="15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Внесоревновательном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периоде Запрещенной субстанции или Запрещенного метода, запрещенных во </a:t>
            </a:r>
            <a:r>
              <a:rPr kumimoji="0" lang="ru-RU" sz="15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Внесоревновательный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период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</a:pPr>
            <a:r>
              <a:rPr kumimoji="0" lang="ru-RU" sz="15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Соучастие</a:t>
            </a:r>
            <a:endParaRPr kumimoji="0" lang="ru-RU" sz="15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288" algn="l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10. Запрещенное сотрудничество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Международная конвенция</a:t>
            </a:r>
          </a:p>
          <a:p>
            <a:pPr algn="ctr"/>
            <a:r>
              <a:rPr lang="ru-RU" sz="4000" dirty="0" smtClean="0"/>
              <a:t>«О борьбе с допингом в спорте»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643050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Генеральной конференцией «ЮНЕСКО»  в 2005 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ЯГПУ\литература\допинг\рисунки\900px-Flag_of_UNESC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143272" cy="2095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929066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достижения цели Конвенции государства-участники обязуются:</a:t>
            </a:r>
          </a:p>
          <a:p>
            <a:pPr lvl="0" indent="360000"/>
            <a:r>
              <a:rPr lang="ru-RU" dirty="0" smtClean="0"/>
              <a:t>(а) принимать на национальном и международном уровнях надлежащие меры, соответствующие принципам Кодекса;</a:t>
            </a:r>
          </a:p>
          <a:p>
            <a:pPr lvl="0" indent="360000"/>
            <a:r>
              <a:rPr lang="ru-RU" dirty="0" smtClean="0"/>
              <a:t>(</a:t>
            </a:r>
            <a:r>
              <a:rPr lang="en-US" dirty="0" smtClean="0"/>
              <a:t>b) </a:t>
            </a:r>
            <a:r>
              <a:rPr lang="ru-RU" dirty="0" smtClean="0"/>
              <a:t>поощрять все формы международного сотрудничества, направленного на обеспечение защиты спортсменов, соблюдение этических принципов в спорте и совместное использование результатов исследований;</a:t>
            </a:r>
          </a:p>
          <a:p>
            <a:pPr indent="360000"/>
            <a:r>
              <a:rPr lang="ru-RU" dirty="0" smtClean="0"/>
              <a:t>(с) содействовать международному сотрудничеству между государствами-участниками и ведущими организациями в области борьбы с допингом в спорте, в частности сотрудничеству со Всемирным антидопинговым агентством.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Федеральный закон</a:t>
            </a:r>
          </a:p>
          <a:p>
            <a:pPr algn="ctr"/>
            <a:r>
              <a:rPr lang="ru-RU" sz="4000" dirty="0" smtClean="0"/>
              <a:t>«О физической культуре и спорте в РФ»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643050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№ 329-ФЗ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428868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Статья 26.</a:t>
            </a:r>
            <a:r>
              <a:rPr lang="ru-RU" i="1" dirty="0" smtClean="0"/>
              <a:t> Предотвращение допинга в спорте и борьба с ним</a:t>
            </a:r>
            <a:endParaRPr lang="ru-RU" dirty="0" smtClean="0"/>
          </a:p>
          <a:p>
            <a:r>
              <a:rPr lang="ru-RU" dirty="0" smtClean="0"/>
              <a:t>1. Допингом в спорте признается нарушение антидопингового правила, в том числе использование или попытка использования субстанции и (или) метода, включенных в перечни субстанций и (или) методов, запрещенных для использования в спорте (далее также - запрещенная субстанция и (или) запрещенный метод)..</a:t>
            </a:r>
            <a:endParaRPr lang="ru-RU" dirty="0"/>
          </a:p>
        </p:txBody>
      </p:sp>
      <p:pic>
        <p:nvPicPr>
          <p:cNvPr id="20482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357454" cy="1946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500702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Статья 26.1.</a:t>
            </a:r>
            <a:r>
              <a:rPr lang="ru-RU" i="1" dirty="0" smtClean="0"/>
              <a:t> Общероссийская антидопинговая организация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Федеральная целевая программа</a:t>
            </a:r>
          </a:p>
          <a:p>
            <a:pPr algn="ctr"/>
            <a:r>
              <a:rPr lang="ru-RU" sz="4000" dirty="0" smtClean="0"/>
              <a:t>«Развитие </a:t>
            </a:r>
            <a:r>
              <a:rPr lang="ru-RU" sz="4000" dirty="0" err="1" smtClean="0"/>
              <a:t>ФКиС</a:t>
            </a:r>
            <a:r>
              <a:rPr lang="ru-RU" sz="4000" dirty="0" smtClean="0"/>
              <a:t> в РФ на 2006-2015годы»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643050"/>
            <a:ext cx="32861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15 сентября 2005 г. № 1433-р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5000" t="23611" r="21094" b="41667"/>
          <a:stretch>
            <a:fillRect/>
          </a:stretch>
        </p:blipFill>
        <p:spPr bwMode="auto">
          <a:xfrm>
            <a:off x="0" y="2500306"/>
            <a:ext cx="9144000" cy="33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50234"/>
            <a:ext cx="1954864" cy="2004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781</Words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ПРАВОВЫЕ  ОСНОВЫ ОСУЩЕСТВЛЕНИЯ  АНТИДОПИНГОВЫХ  ПРОГРАММ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 ОСНОВЫ ОСУЩЕСТВЛЕНИЯ  АНТИДОПИНГОВЫХ  ПРОГРАММ  В ДЕТСКОМ  СПОРТЕ</dc:title>
  <dc:creator>User</dc:creator>
  <cp:lastModifiedBy>User</cp:lastModifiedBy>
  <cp:revision>21</cp:revision>
  <dcterms:created xsi:type="dcterms:W3CDTF">2016-01-29T14:48:48Z</dcterms:created>
  <dcterms:modified xsi:type="dcterms:W3CDTF">2017-12-18T16:08:37Z</dcterms:modified>
</cp:coreProperties>
</file>