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4" r:id="rId8"/>
    <p:sldId id="265" r:id="rId9"/>
    <p:sldId id="266" r:id="rId10"/>
    <p:sldId id="270" r:id="rId11"/>
    <p:sldId id="268" r:id="rId12"/>
    <p:sldId id="271" r:id="rId13"/>
    <p:sldId id="274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Знаете</a:t>
            </a:r>
            <a:r>
              <a:rPr lang="ru-RU" dirty="0"/>
              <a:t> ли Вы свои права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Лист1!$C$2:$C$4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затрудняюсь ответить 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 formatCode="0%">
                  <c:v>0.82</c:v>
                </c:pt>
                <c:pt idx="1">
                  <c:v>0</c:v>
                </c:pt>
                <c:pt idx="2" formatCode="0%">
                  <c:v>0.18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5D-4799-BB5B-0B63E9F72C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13865856"/>
        <c:axId val="1813861504"/>
      </c:barChart>
      <c:catAx>
        <c:axId val="181386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13861504"/>
        <c:crosses val="autoZero"/>
        <c:auto val="1"/>
        <c:lblAlgn val="ctr"/>
        <c:lblOffset val="100"/>
        <c:noMultiLvlLbl val="0"/>
      </c:catAx>
      <c:valAx>
        <c:axId val="1813861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13865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права Вы знаете</a:t>
            </a:r>
          </a:p>
        </c:rich>
      </c:tx>
      <c:layout>
        <c:manualLayout>
          <c:xMode val="edge"/>
          <c:yMode val="edge"/>
          <c:x val="0.27436001111497871"/>
          <c:y val="2.77776379352628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право на образование</c:v>
                </c:pt>
                <c:pt idx="1">
                  <c:v>право на жизнь</c:v>
                </c:pt>
                <c:pt idx="2">
                  <c:v>право на свободу слова</c:v>
                </c:pt>
                <c:pt idx="3">
                  <c:v>затрудняюсь ответить 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</c:v>
                </c:pt>
                <c:pt idx="1">
                  <c:v>0.25</c:v>
                </c:pt>
                <c:pt idx="2">
                  <c:v>0.05</c:v>
                </c:pt>
                <c:pt idx="3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80B-4BD0-9F6F-3EBC852D3D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13866400"/>
        <c:axId val="1813866944"/>
      </c:barChart>
      <c:catAx>
        <c:axId val="181386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13866944"/>
        <c:crosses val="autoZero"/>
        <c:auto val="1"/>
        <c:lblAlgn val="ctr"/>
        <c:lblOffset val="100"/>
        <c:noMultiLvlLbl val="0"/>
      </c:catAx>
      <c:valAx>
        <c:axId val="1813866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13866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Кто, согласно законодательству РФ, считается ребенком</a:t>
            </a:r>
          </a:p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6623723984809616"/>
          <c:y val="3.51405668791395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ребенком является лицо, не достигшее 18 лет</c:v>
                </c:pt>
                <c:pt idx="1">
                  <c:v>ребенком является лицо, не достигшее 16 лет</c:v>
                </c:pt>
                <c:pt idx="2">
                  <c:v>ребенком является лицо, не достигшее 14 лет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0.44</c:v>
                </c:pt>
                <c:pt idx="1">
                  <c:v>0.3</c:v>
                </c:pt>
                <c:pt idx="2">
                  <c:v>0.26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F8A-4238-AFA1-B1EAB03A91F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ребенком является лицо, не достигшее 18 лет</c:v>
                </c:pt>
                <c:pt idx="1">
                  <c:v>ребенком является лицо, не достигшее 16 лет</c:v>
                </c:pt>
                <c:pt idx="2">
                  <c:v>ребенком является лицо, не достигшее 14 лет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F8A-4238-AFA1-B1EAB03A91F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ребенком является лицо, не достигшее 18 лет</c:v>
                </c:pt>
                <c:pt idx="1">
                  <c:v>ребенком является лицо, не достигшее 16 лет</c:v>
                </c:pt>
                <c:pt idx="2">
                  <c:v>ребенком является лицо, не достигшее 14 лет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F8A-4238-AFA1-B1EAB03A91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13867488"/>
        <c:axId val="1606150128"/>
      </c:barChart>
      <c:catAx>
        <c:axId val="1813867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606150128"/>
        <c:crosses val="autoZero"/>
        <c:auto val="1"/>
        <c:lblAlgn val="ctr"/>
        <c:lblOffset val="100"/>
        <c:noMultiLvlLbl val="0"/>
      </c:catAx>
      <c:valAx>
        <c:axId val="1606150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13867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социальные институты защищают права несовершеннолетних</a:t>
            </a:r>
          </a:p>
        </c:rich>
      </c:tx>
      <c:layout>
        <c:manualLayout>
          <c:xMode val="edge"/>
          <c:yMode val="edge"/>
          <c:x val="0.18076388888888892"/>
          <c:y val="5.1587301587301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родители или опекуны</c:v>
                </c:pt>
                <c:pt idx="1">
                  <c:v>органы гос.власти РФ </c:v>
                </c:pt>
                <c:pt idx="2">
                  <c:v>педагогические и социальные работники</c:v>
                </c:pt>
                <c:pt idx="3">
                  <c:v>медицинские работники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0.6</c:v>
                </c:pt>
                <c:pt idx="1">
                  <c:v>0.28000000000000003</c:v>
                </c:pt>
                <c:pt idx="2">
                  <c:v>0.06</c:v>
                </c:pt>
                <c:pt idx="3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D8-42BE-88C6-80B55331B2F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родители или опекуны</c:v>
                </c:pt>
                <c:pt idx="1">
                  <c:v>органы гос.власти РФ </c:v>
                </c:pt>
                <c:pt idx="2">
                  <c:v>педагогические и социальные работники</c:v>
                </c:pt>
                <c:pt idx="3">
                  <c:v>медицинские работники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CD8-42BE-88C6-80B55331B2F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родители или опекуны</c:v>
                </c:pt>
                <c:pt idx="1">
                  <c:v>органы гос.власти РФ </c:v>
                </c:pt>
                <c:pt idx="2">
                  <c:v>педагогические и социальные работники</c:v>
                </c:pt>
                <c:pt idx="3">
                  <c:v>медицинские работники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CD8-42BE-88C6-80B55331B2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91260240"/>
        <c:axId val="1991247728"/>
      </c:barChart>
      <c:catAx>
        <c:axId val="199126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91247728"/>
        <c:crosses val="autoZero"/>
        <c:auto val="1"/>
        <c:lblAlgn val="ctr"/>
        <c:lblOffset val="100"/>
        <c:noMultiLvlLbl val="0"/>
      </c:catAx>
      <c:valAx>
        <c:axId val="1991247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91260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600" dirty="0">
                <a:solidFill>
                  <a:schemeClr val="tx1"/>
                </a:solidFill>
              </a:rPr>
              <a:t>С какого возраста несовершеннолетний обладает правоспособностью</a:t>
            </a:r>
          </a:p>
        </c:rich>
      </c:tx>
      <c:layout>
        <c:manualLayout>
          <c:xMode val="edge"/>
          <c:yMode val="edge"/>
          <c:x val="8.718740886555848E-2"/>
          <c:y val="2.38095238095238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5.8805956547098283E-2"/>
          <c:y val="0.23484126984126985"/>
          <c:w val="0.90415700641586472"/>
          <c:h val="0.69294338207724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с момента рождения</c:v>
                </c:pt>
                <c:pt idx="1">
                  <c:v>с достижения 14 лет </c:v>
                </c:pt>
                <c:pt idx="2">
                  <c:v>с достижения 16 лет</c:v>
                </c:pt>
                <c:pt idx="3">
                  <c:v>с достижения 18 лет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0.7</c:v>
                </c:pt>
                <c:pt idx="1">
                  <c:v>0.1</c:v>
                </c:pt>
                <c:pt idx="2">
                  <c:v>0.12</c:v>
                </c:pt>
                <c:pt idx="3">
                  <c:v>0.08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1AD-469F-BDD3-B83257213CB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с момента рождения</c:v>
                </c:pt>
                <c:pt idx="1">
                  <c:v>с достижения 14 лет </c:v>
                </c:pt>
                <c:pt idx="2">
                  <c:v>с достижения 16 лет</c:v>
                </c:pt>
                <c:pt idx="3">
                  <c:v>с достижения 18 лет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1AD-469F-BDD3-B83257213CB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с момента рождения</c:v>
                </c:pt>
                <c:pt idx="1">
                  <c:v>с достижения 14 лет </c:v>
                </c:pt>
                <c:pt idx="2">
                  <c:v>с достижения 16 лет</c:v>
                </c:pt>
                <c:pt idx="3">
                  <c:v>с достижения 18 лет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1AD-469F-BDD3-B83257213C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91246640"/>
        <c:axId val="1991254256"/>
      </c:barChart>
      <c:catAx>
        <c:axId val="1991246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91254256"/>
        <c:crosses val="autoZero"/>
        <c:auto val="1"/>
        <c:lblAlgn val="ctr"/>
        <c:lblOffset val="100"/>
        <c:noMultiLvlLbl val="0"/>
      </c:catAx>
      <c:valAx>
        <c:axId val="199125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91246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</a:t>
            </a:r>
            <a:r>
              <a:rPr lang="ru-RU" sz="1600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наступления полной дееспособности</a:t>
            </a:r>
            <a:endParaRPr lang="ru-RU" sz="1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 sz="1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при наступлении совершеннолетия</c:v>
                </c:pt>
                <c:pt idx="1">
                  <c:v>после предусмотренного законом вступления в брак</c:v>
                </c:pt>
                <c:pt idx="2">
                  <c:v>при объявлении лица, достигшего 16 лет полностью дееспособным, если он работает согласно ТК</c:v>
                </c:pt>
                <c:pt idx="3">
                  <c:v>во всех приведенных случаях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0.316</c:v>
                </c:pt>
                <c:pt idx="1">
                  <c:v>0.14000000000000001</c:v>
                </c:pt>
                <c:pt idx="2">
                  <c:v>0.29199999999999998</c:v>
                </c:pt>
                <c:pt idx="3">
                  <c:v>0.252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12-48A5-B1A3-636DE090F46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при наступлении совершеннолетия</c:v>
                </c:pt>
                <c:pt idx="1">
                  <c:v>после предусмотренного законом вступления в брак</c:v>
                </c:pt>
                <c:pt idx="2">
                  <c:v>при объявлении лица, достигшего 16 лет полностью дееспособным, если он работает согласно ТК</c:v>
                </c:pt>
                <c:pt idx="3">
                  <c:v>во всех приведенных случаях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512-48A5-B1A3-636DE090F46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при наступлении совершеннолетия</c:v>
                </c:pt>
                <c:pt idx="1">
                  <c:v>после предусмотренного законом вступления в брак</c:v>
                </c:pt>
                <c:pt idx="2">
                  <c:v>при объявлении лица, достигшего 16 лет полностью дееспособным, если он работает согласно ТК</c:v>
                </c:pt>
                <c:pt idx="3">
                  <c:v>во всех приведенных случаях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512-48A5-B1A3-636DE090F4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91248272"/>
        <c:axId val="1991252080"/>
      </c:barChart>
      <c:catAx>
        <c:axId val="1991248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91252080"/>
        <c:crosses val="autoZero"/>
        <c:auto val="1"/>
        <c:lblAlgn val="ctr"/>
        <c:lblOffset val="100"/>
        <c:noMultiLvlLbl val="0"/>
      </c:catAx>
      <c:valAx>
        <c:axId val="1991252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91248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Возраст, с которого наступает административная ответственность несовершеннолетнего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16E-4003-9B09-6D119AA480F5}"/>
              </c:ext>
            </c:extLst>
          </c:dPt>
          <c:cat>
            <c:strRef>
              <c:f>Лист1!$A$2:$A$5</c:f>
              <c:strCache>
                <c:ptCount val="3"/>
                <c:pt idx="0">
                  <c:v>несовершеннолетние не несут административной ответственности </c:v>
                </c:pt>
                <c:pt idx="1">
                  <c:v>несовершеннолетние начинают нести административную ответственность с 14 лет</c:v>
                </c:pt>
                <c:pt idx="2">
                  <c:v>несовершеннолетние начинают нести административную ответственность с 16 лет 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0.04</c:v>
                </c:pt>
                <c:pt idx="1">
                  <c:v>0.86</c:v>
                </c:pt>
                <c:pt idx="2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16E-4003-9B09-6D119AA480F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несовершеннолетние не несут административной ответственности </c:v>
                </c:pt>
                <c:pt idx="1">
                  <c:v>несовершеннолетние начинают нести административную ответственность с 14 лет</c:v>
                </c:pt>
                <c:pt idx="2">
                  <c:v>несовершеннолетние начинают нести административную ответственность с 16 лет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16E-4003-9B09-6D119AA480F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несовершеннолетние не несут административной ответственности </c:v>
                </c:pt>
                <c:pt idx="1">
                  <c:v>несовершеннолетние начинают нести административную ответственность с 14 лет</c:v>
                </c:pt>
                <c:pt idx="2">
                  <c:v>несовершеннолетние начинают нести административную ответственность с 16 лет 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16E-4003-9B09-6D119AA480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91256976"/>
        <c:axId val="1991247184"/>
      </c:barChart>
      <c:catAx>
        <c:axId val="1991256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91247184"/>
        <c:crosses val="autoZero"/>
        <c:auto val="1"/>
        <c:lblAlgn val="ctr"/>
        <c:lblOffset val="100"/>
        <c:noMultiLvlLbl val="0"/>
      </c:catAx>
      <c:valAx>
        <c:axId val="1991247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91256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Куда можно обратиться в случае нарушения прав несовершеннолетних</a:t>
            </a:r>
          </a:p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не знаю</c:v>
                </c:pt>
                <c:pt idx="1">
                  <c:v>к родителям</c:v>
                </c:pt>
                <c:pt idx="2">
                  <c:v>в полицию</c:v>
                </c:pt>
                <c:pt idx="3">
                  <c:v>в суд</c:v>
                </c:pt>
                <c:pt idx="4">
                  <c:v>к уполномоченному по делам несовершеннолетних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0.36</c:v>
                </c:pt>
                <c:pt idx="1">
                  <c:v>0.3</c:v>
                </c:pt>
                <c:pt idx="2">
                  <c:v>0.28000000000000003</c:v>
                </c:pt>
                <c:pt idx="3">
                  <c:v>0.06</c:v>
                </c:pt>
                <c:pt idx="4" formatCode="0.00%">
                  <c:v>4.0000000000000001E-3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5B7-4777-AC23-1DD5777CAC8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не знаю</c:v>
                </c:pt>
                <c:pt idx="1">
                  <c:v>к родителям</c:v>
                </c:pt>
                <c:pt idx="2">
                  <c:v>в полицию</c:v>
                </c:pt>
                <c:pt idx="3">
                  <c:v>в суд</c:v>
                </c:pt>
                <c:pt idx="4">
                  <c:v>к уполномоченному по делам несовершеннолетних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5B7-4777-AC23-1DD5777CAC8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не знаю</c:v>
                </c:pt>
                <c:pt idx="1">
                  <c:v>к родителям</c:v>
                </c:pt>
                <c:pt idx="2">
                  <c:v>в полицию</c:v>
                </c:pt>
                <c:pt idx="3">
                  <c:v>в суд</c:v>
                </c:pt>
                <c:pt idx="4">
                  <c:v>к уполномоченному по делам несовершеннолетних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5B7-4777-AC23-1DD5777CAC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91254800"/>
        <c:axId val="1991255344"/>
      </c:barChart>
      <c:catAx>
        <c:axId val="1991254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91255344"/>
        <c:crosses val="autoZero"/>
        <c:auto val="1"/>
        <c:lblAlgn val="ctr"/>
        <c:lblOffset val="100"/>
        <c:noMultiLvlLbl val="0"/>
      </c:catAx>
      <c:valAx>
        <c:axId val="199125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91254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ACB5-5DD1-403F-A6C3-3F81025F8419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28E0-F253-43D3-B468-17713319E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286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ACB5-5DD1-403F-A6C3-3F81025F8419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28E0-F253-43D3-B468-17713319E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69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ACB5-5DD1-403F-A6C3-3F81025F8419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28E0-F253-43D3-B468-17713319E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44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ACB5-5DD1-403F-A6C3-3F81025F8419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28E0-F253-43D3-B468-17713319E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660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ACB5-5DD1-403F-A6C3-3F81025F8419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28E0-F253-43D3-B468-17713319E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07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ACB5-5DD1-403F-A6C3-3F81025F8419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28E0-F253-43D3-B468-17713319E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110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ACB5-5DD1-403F-A6C3-3F81025F8419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28E0-F253-43D3-B468-17713319E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85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ACB5-5DD1-403F-A6C3-3F81025F8419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28E0-F253-43D3-B468-17713319E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120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ACB5-5DD1-403F-A6C3-3F81025F8419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28E0-F253-43D3-B468-17713319E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052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ACB5-5DD1-403F-A6C3-3F81025F8419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28E0-F253-43D3-B468-17713319E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34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ACB5-5DD1-403F-A6C3-3F81025F8419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28E0-F253-43D3-B468-17713319E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551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9ACB5-5DD1-403F-A6C3-3F81025F8419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028E0-F253-43D3-B468-17713319E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382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arant.ru/products/ipo/prime/doc/55071558/#ixzz4jy3CuhOX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72" y="195401"/>
            <a:ext cx="11540728" cy="14326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48967" y="1788970"/>
            <a:ext cx="10342184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solidFill>
                  <a:srgbClr val="B25A4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ИСПОЛЬЗОВАНИЕ СОВРЕМЕННЫХ ТЕХНОЛОГИЙ ПРИ РАЗВИТИИ ПРАВОВОЙ ГРАМОТНОСТИ ОБУЧАЮЩИХСЯ ВО ВНЕУРОЧНОЙ ДЕЯТЕЛЬНОСТИ (ИЗ ОПЫТА РАБОТЫ ОБЩЕОБРАЗОВАТЕЛЬНЫХ ОРГАНИЗАЦИЙ ЯО)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25730" y="4193058"/>
            <a:ext cx="45654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Страхова Н.В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., 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к.и.н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., 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доцент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кафедры гуманитарных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дисциплин 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ГАУ ДПО ЯО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ИРО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Головлева М.Н.,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ассистент кафедры гуманитарных дисциплин  ГАУ ДПО ЯО ИРО</a:t>
            </a:r>
          </a:p>
          <a:p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84783" y="5835880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201</a:t>
            </a:r>
            <a:r>
              <a:rPr lang="ru-RU" sz="2000" b="1" dirty="0" smtClean="0"/>
              <a:t>9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64958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4261" y="891381"/>
            <a:ext cx="4400550" cy="766922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Этапы правового просвещения участников образовательного процесса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62257976"/>
              </p:ext>
            </p:extLst>
          </p:nvPr>
        </p:nvGraphicFramePr>
        <p:xfrm>
          <a:off x="351312" y="2104073"/>
          <a:ext cx="5680709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898">
                  <a:extLst>
                    <a:ext uri="{9D8B030D-6E8A-4147-A177-3AD203B41FA5}">
                      <a16:colId xmlns:a16="http://schemas.microsoft.com/office/drawing/2014/main" xmlns="" val="808618630"/>
                    </a:ext>
                  </a:extLst>
                </a:gridCol>
                <a:gridCol w="1397156">
                  <a:extLst>
                    <a:ext uri="{9D8B030D-6E8A-4147-A177-3AD203B41FA5}">
                      <a16:colId xmlns:a16="http://schemas.microsoft.com/office/drawing/2014/main" xmlns="" val="3931215603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xmlns="" val="3448743987"/>
                    </a:ext>
                  </a:extLst>
                </a:gridCol>
                <a:gridCol w="1411605">
                  <a:extLst>
                    <a:ext uri="{9D8B030D-6E8A-4147-A177-3AD203B41FA5}">
                      <a16:colId xmlns:a16="http://schemas.microsoft.com/office/drawing/2014/main" xmlns="" val="3797539679"/>
                    </a:ext>
                  </a:extLst>
                </a:gridCol>
              </a:tblGrid>
              <a:tr h="765743">
                <a:tc>
                  <a:txBody>
                    <a:bodyPr/>
                    <a:lstStyle/>
                    <a:p>
                      <a:r>
                        <a:rPr lang="en-US" dirty="0" smtClean="0"/>
                        <a:t>I-IV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классы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V-VII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классы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VIII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классы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IX-XI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классы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6621472"/>
                  </a:ext>
                </a:extLst>
              </a:tr>
              <a:tr h="2777557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формирование и принятие образцов достойного поведения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создание условий для единства обучения и воспитания, определяющего нравственные ориентиры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проявление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эффективности жизнедеятельности по существующим нормам и правилам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формирование в правосознании личности глубоких и устойчивых правовых знаний, убеждений, потребностей, ценностей, привычек правомерного поведения.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2548418"/>
                  </a:ext>
                </a:extLst>
              </a:tr>
            </a:tbl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823710" y="971470"/>
            <a:ext cx="4645978" cy="606743"/>
          </a:xfrm>
        </p:spPr>
        <p:txBody>
          <a:bodyPr>
            <a:normAutofit/>
          </a:bodyPr>
          <a:lstStyle/>
          <a:p>
            <a:pPr algn="ctr"/>
            <a:r>
              <a:rPr lang="ru-RU" sz="1800" b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</a:t>
            </a:r>
            <a:r>
              <a:rPr lang="ru-RU" sz="1800" b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тапы </a:t>
            </a:r>
            <a:r>
              <a:rPr lang="ru-RU" sz="1800" b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формирования и развития правовой грамотности обучающихся</a:t>
            </a:r>
            <a:endParaRPr lang="ru-RU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363350438"/>
              </p:ext>
            </p:extLst>
          </p:nvPr>
        </p:nvGraphicFramePr>
        <p:xfrm>
          <a:off x="6823710" y="2104073"/>
          <a:ext cx="4645978" cy="220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980">
                  <a:extLst>
                    <a:ext uri="{9D8B030D-6E8A-4147-A177-3AD203B41FA5}">
                      <a16:colId xmlns:a16="http://schemas.microsoft.com/office/drawing/2014/main" xmlns="" val="1187861968"/>
                    </a:ext>
                  </a:extLst>
                </a:gridCol>
                <a:gridCol w="2519998">
                  <a:extLst>
                    <a:ext uri="{9D8B030D-6E8A-4147-A177-3AD203B41FA5}">
                      <a16:colId xmlns:a16="http://schemas.microsoft.com/office/drawing/2014/main" xmlns="" val="3632066956"/>
                    </a:ext>
                  </a:extLst>
                </a:gridCol>
              </a:tblGrid>
              <a:tr h="1135320"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-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VII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классы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VIII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dirty="0" smtClean="0"/>
                        <a:t>-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XI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классы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71352042"/>
                  </a:ext>
                </a:extLst>
              </a:tr>
              <a:tr h="460435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формирование культуры взаимодействия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становление нравственной позиции и усвоение механизмов действий в рамках права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14934688"/>
                  </a:ext>
                </a:extLst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3374"/>
            <a:ext cx="1280160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0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07771" y="1653995"/>
            <a:ext cx="7315199" cy="2726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buFontTx/>
              <a:buAutoNum type="arabicPeriod"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мониторингов по правовой грамотности (все участники образовательного процесса)</a:t>
            </a:r>
          </a:p>
          <a:p>
            <a:pPr marL="342900" indent="-342900" algn="just">
              <a:lnSpc>
                <a:spcPct val="107000"/>
              </a:lnSpc>
              <a:buFontTx/>
              <a:buAutoNum type="arabicPeriod"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зучение  вопросов правовой грамотности в рамках «Обществознания» и «Истории»</a:t>
            </a:r>
          </a:p>
          <a:p>
            <a:pPr marL="342900" indent="-342900" algn="just">
              <a:lnSpc>
                <a:spcPct val="107000"/>
              </a:lnSpc>
              <a:buFontTx/>
              <a:buAutoNum type="arabicPeriod"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проведение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классных часов и внеурочных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мероприятий</a:t>
            </a:r>
          </a:p>
          <a:p>
            <a:pPr marL="342900" indent="-342900" algn="just">
              <a:lnSpc>
                <a:spcPct val="107000"/>
              </a:lnSpc>
              <a:buFontTx/>
              <a:buAutoNum type="arabicPeriod"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организация конкурсов и образовательных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хакатонов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buFontTx/>
              <a:buAutoNum type="arabicPeriod"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проведение мероприятий, направленных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развитие правовой грамотности педагогов и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родителей</a:t>
            </a:r>
            <a:endParaRPr lang="ru-RU" sz="2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2187" y="424548"/>
            <a:ext cx="87657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внеурочной деятельности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формированию </a:t>
            </a: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развитию правовой грамотности </a:t>
            </a:r>
            <a:endParaRPr lang="ru-RU" sz="2400" dirty="0">
              <a:solidFill>
                <a:prstClr val="black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67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хакатон</a:t>
            </a:r>
            <a:r>
              <a:rPr lang="ru-RU" sz="2400" dirty="0" smtClean="0"/>
              <a:t>                                             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181600" cy="4351338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Первый этап:  поиск литературных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произведений, в текстах которых есть описание ситуаций нарушения прав ребенка, 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выявление этих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ситуации 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 обозначение нарушенных прав ребенка.</a:t>
            </a:r>
          </a:p>
          <a:p>
            <a:pPr algn="just"/>
            <a:endParaRPr lang="ru-RU" sz="18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Второй этап: для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каждого обозначенного 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случая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нарушения прав литературного героя 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предлагаются 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варианты защиты его прав (в соответствии с действующим в РФ законодательством). </a:t>
            </a:r>
            <a:endParaRPr lang="ru-RU" sz="18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этап: к каждому, выделенному случаю нарушения прав литературных героев, следует подобрать, используя материалы СМИ, аналогичные случаи, произошедшие с реальными детьми, акцентируя внимание на том, как были защищены их права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Четвертый этап: решение ситуационной задачи в соответствии с действующим в РФ законодательством (задания рассылаются на электронные адреса участников).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933027" y="1167468"/>
            <a:ext cx="2173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«Право знать!»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19" y="148918"/>
            <a:ext cx="1280160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59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8070" y="3262234"/>
            <a:ext cx="10515600" cy="1325563"/>
          </a:xfrm>
        </p:spPr>
        <p:txBody>
          <a:bodyPr/>
          <a:lstStyle/>
          <a:p>
            <a:r>
              <a:rPr lang="ru-RU" dirty="0" smtClean="0"/>
              <a:t>Спасибо за внимание!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287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5333307"/>
            <a:ext cx="12192000" cy="1418028"/>
          </a:xfrm>
          <a:prstGeom prst="rect">
            <a:avLst/>
          </a:prstGeom>
        </p:spPr>
      </p:pic>
      <p:sp>
        <p:nvSpPr>
          <p:cNvPr id="5" name="AutoShape 4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675435" y="431699"/>
            <a:ext cx="7719983" cy="246323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Правовая грамотность   — это   сформированная   способность   человека   участвовать   в демократическом сообществе, проявляющаяся в наличии у него: критичности мышления; осознания своих прав как члена человеческого сообщества;  умения действовать обдуманно в  условиях плюрализма: делать свой выбор и нести ответственность за его последствия;  знания конституции страны и принципов построения законодательной базы; освоенности языка коммуникации; сформированных механизмов и способов саморазвития;  опыта участия в демократических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процедурах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33599" y="4223865"/>
            <a:ext cx="6096000" cy="92333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>
            <a:spAutoFit/>
          </a:bodyPr>
          <a:lstStyle/>
          <a:p>
            <a:pPr lvl="0" algn="just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умеют и могут решать свои жизненные проблемы, жить среди людей, общаться с ними, ориентируясь на нормы права и не выходя за рамки закона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59500" y="3500605"/>
            <a:ext cx="3704347" cy="4216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знают свои права и обязанности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056746" y="3580425"/>
            <a:ext cx="3649140" cy="38869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достойные  граждане своей страны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3280410" y="2918368"/>
            <a:ext cx="11430" cy="66205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8229599" y="2908971"/>
            <a:ext cx="0" cy="53991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2" idx="2"/>
          </p:cNvCxnSpPr>
          <p:nvPr/>
        </p:nvCxnSpPr>
        <p:spPr>
          <a:xfrm flipH="1">
            <a:off x="5535426" y="2894937"/>
            <a:ext cx="1" cy="124680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526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1740" y="352977"/>
            <a:ext cx="91080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государственной политики Российской Федерации в сфере развития правовой грамотности и правосознания граждан (утв. Президентом РФ 4 мая 2011 г.)</a:t>
            </a:r>
          </a:p>
          <a:p>
            <a:pPr algn="just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ГАРАНТ.РУ: </a:t>
            </a:r>
            <a:r>
              <a:rPr lang="ru-RU" sz="12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http://www.garant.ru/products/ipo/prime/doc/55071558/#ixzz4jy3CuhOX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04302" y="1895939"/>
            <a:ext cx="9182798" cy="707886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цели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государственной политики в сфере развития правовой грамотности и правосознания граждан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0081" y="2934454"/>
            <a:ext cx="4066686" cy="1277786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формирование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обществе устойчивого уважения к закону и преодоление правового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нигилизма</a:t>
            </a:r>
          </a:p>
          <a:p>
            <a:pPr indent="450215" algn="just">
              <a:lnSpc>
                <a:spcPct val="107000"/>
              </a:lnSpc>
            </a:pPr>
            <a:endParaRPr lang="ru-RU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17820" y="3082636"/>
            <a:ext cx="4958592" cy="981423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создание системы стимулов к законопослушанию как основной модели социального поведения</a:t>
            </a:r>
            <a:endParaRPr lang="ru-RU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85064" y="4775831"/>
            <a:ext cx="5914753" cy="981423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внедрение в общественное сознание идеи добросовестного исполнения обязанностей и соблюдения правовых норм</a:t>
            </a:r>
            <a:endParaRPr lang="ru-RU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6211" y="4648993"/>
            <a:ext cx="4884513" cy="981423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повышение уровня правовой культуры граждан, включая уровень осведомленности и юридической грамотности</a:t>
            </a:r>
            <a:endParaRPr lang="ru-RU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3974231" y="2603825"/>
            <a:ext cx="136130" cy="324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4738007" y="2603825"/>
            <a:ext cx="504954" cy="20451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178858" y="2603825"/>
            <a:ext cx="176222" cy="4788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0551271" y="2603825"/>
            <a:ext cx="101489" cy="21720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8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60886" y="3349784"/>
            <a:ext cx="6096000" cy="2714013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Важной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составной частью воспитания «Стратегия» определяет именно гражданское воспитание, которое включает «создание условий для воспитания у детей активной гражданской позиции, гражданской ответственности, основанной на традиционных культурных, духовных и нравственных ценностях российского общества; развитие правовой и политической культуры детей, расширение конструктивного участия в принятии решений, затрагивающих их права и интересы, в том числе в различных формах самоорганизации, самоуправления, общественно значимой деятельности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6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47112" y="412189"/>
            <a:ext cx="97831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Стратегия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воспитания в Российской Федерации на период до 2025 года» 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44210" y="812299"/>
            <a:ext cx="846929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(Распоряжение Правительства Российской Федерации от 29 мая 2015 г. N 996-р) 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4070" y="1692349"/>
            <a:ext cx="6096000" cy="1477328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 algn="just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«Развитие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высоконравственной личности, разделяющей российские традиционные духовные ценности, обладающей актуальными знаниями и умениями, способной реализовать свой потенциал в условиях современного общества, готовой к мирному созиданию и защите Родины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48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2631" y="989228"/>
            <a:ext cx="8448584" cy="4524315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ВЦИОМ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декабря 2016 г</a:t>
            </a:r>
            <a:r>
              <a:rPr lang="ru-RU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опрос </a:t>
            </a: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россиян о значимости </a:t>
            </a:r>
            <a:r>
              <a:rPr lang="ru-RU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Конституции </a:t>
            </a:r>
          </a:p>
          <a:p>
            <a:pPr algn="just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34%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документ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крайне важен для жизни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общества</a:t>
            </a:r>
          </a:p>
          <a:p>
            <a:pPr algn="just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32%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его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роль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незначительна</a:t>
            </a:r>
          </a:p>
          <a:p>
            <a:pPr algn="just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27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положения Конституции являются лишь формальностью, а в реальности не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исполняются</a:t>
            </a:r>
          </a:p>
          <a:p>
            <a:pPr algn="just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ТОП-5 наиболее значимых для граждан прав и свобод: охрана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51%)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жилище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46%)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жизнь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(46% - с 61% в 2009 г.)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труд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30%)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образование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28%)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</a:t>
            </a: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лично знакомы с содержанием Конституции, основными ее положениями или нет </a:t>
            </a:r>
            <a:endParaRPr lang="ru-RU" i="1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64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«имею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общее представление» о положениях Основного закона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страны</a:t>
            </a:r>
          </a:p>
          <a:p>
            <a:pPr algn="just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26%  «совершенно не представляю себе ее содержания»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8% «хорошо знаю Конституцию»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0271" cy="128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0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21683" y="516584"/>
            <a:ext cx="8448584" cy="461665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ru-RU" sz="24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Анкета «Правовая грамотность школьника» </a:t>
            </a:r>
            <a:endParaRPr lang="ru-RU" sz="2400" dirty="0">
              <a:solidFill>
                <a:prstClr val="black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0271" cy="1280271"/>
          </a:xfrm>
          <a:prstGeom prst="rect">
            <a:avLst/>
          </a:prstGeom>
        </p:spPr>
      </p:pic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2073934"/>
              </p:ext>
            </p:extLst>
          </p:nvPr>
        </p:nvGraphicFramePr>
        <p:xfrm>
          <a:off x="6830242" y="1521038"/>
          <a:ext cx="4180114" cy="2540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6014486"/>
              </p:ext>
            </p:extLst>
          </p:nvPr>
        </p:nvGraphicFramePr>
        <p:xfrm>
          <a:off x="1620143" y="3444357"/>
          <a:ext cx="4728754" cy="2780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21683" y="1623908"/>
            <a:ext cx="4627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опроса: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девятиклассники, десятиклассники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одиннадцатиклассники</a:t>
            </a:r>
          </a:p>
        </p:txBody>
      </p:sp>
    </p:spTree>
    <p:extLst>
      <p:ext uri="{BB962C8B-B14F-4D97-AF65-F5344CB8AC3E}">
        <p14:creationId xmlns:p14="http://schemas.microsoft.com/office/powerpoint/2010/main" val="36624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548087215"/>
              </p:ext>
            </p:extLst>
          </p:nvPr>
        </p:nvGraphicFramePr>
        <p:xfrm>
          <a:off x="796835" y="457201"/>
          <a:ext cx="5172892" cy="3879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737556633"/>
              </p:ext>
            </p:extLst>
          </p:nvPr>
        </p:nvGraphicFramePr>
        <p:xfrm>
          <a:off x="5878286" y="2798999"/>
          <a:ext cx="5621382" cy="3389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969727" y="61423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Опрос ярославских школьников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(январь 2018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.)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рамках развития правовой грамотности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67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442920274"/>
              </p:ext>
            </p:extLst>
          </p:nvPr>
        </p:nvGraphicFramePr>
        <p:xfrm>
          <a:off x="160756" y="128016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857140946"/>
              </p:ext>
            </p:extLst>
          </p:nvPr>
        </p:nvGraphicFramePr>
        <p:xfrm>
          <a:off x="5923917" y="1355018"/>
          <a:ext cx="6261287" cy="5073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556922" y="739465"/>
            <a:ext cx="104520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Опрос ярославских школьников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(январь 2018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г.) в рамках развития правовой грамотности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18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748000571"/>
              </p:ext>
            </p:extLst>
          </p:nvPr>
        </p:nvGraphicFramePr>
        <p:xfrm>
          <a:off x="313899" y="1446662"/>
          <a:ext cx="6232122" cy="4585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238041510"/>
              </p:ext>
            </p:extLst>
          </p:nvPr>
        </p:nvGraphicFramePr>
        <p:xfrm>
          <a:off x="6418217" y="3239589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965372" y="1185893"/>
            <a:ext cx="6096000" cy="6155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Опрос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ярославских школьников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(январь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2018 г.)</a:t>
            </a:r>
          </a:p>
          <a:p>
            <a:pPr algn="ctr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в рамках развития правовой грамотности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0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871</Words>
  <Application>Microsoft Office PowerPoint</Application>
  <PresentationFormat>Широкоэкранный</PresentationFormat>
  <Paragraphs>84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Этапы правового просвещения участников образовательного процесса</vt:lpstr>
      <vt:lpstr>Презентация PowerPoint</vt:lpstr>
      <vt:lpstr>Образовательный хакатон                                              </vt:lpstr>
      <vt:lpstr>Спасибо за внимание!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Вячеславовна Страхова</dc:creator>
  <cp:lastModifiedBy>Наталья Вячеславовна Страхова</cp:lastModifiedBy>
  <cp:revision>23</cp:revision>
  <dcterms:created xsi:type="dcterms:W3CDTF">2019-10-14T12:34:15Z</dcterms:created>
  <dcterms:modified xsi:type="dcterms:W3CDTF">2019-11-22T07:15:12Z</dcterms:modified>
</cp:coreProperties>
</file>