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83" r:id="rId4"/>
    <p:sldId id="290" r:id="rId5"/>
    <p:sldId id="291" r:id="rId6"/>
    <p:sldId id="284" r:id="rId7"/>
    <p:sldId id="276" r:id="rId8"/>
    <p:sldId id="277" r:id="rId9"/>
    <p:sldId id="297" r:id="rId10"/>
    <p:sldId id="292" r:id="rId11"/>
    <p:sldId id="293" r:id="rId12"/>
    <p:sldId id="294" r:id="rId13"/>
    <p:sldId id="295" r:id="rId14"/>
    <p:sldId id="278" r:id="rId15"/>
    <p:sldId id="296" r:id="rId16"/>
    <p:sldId id="289" r:id="rId17"/>
    <p:sldId id="286" r:id="rId18"/>
    <p:sldId id="288" r:id="rId19"/>
    <p:sldId id="279" r:id="rId20"/>
    <p:sldId id="280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51" d="100"/>
          <a:sy n="51" d="100"/>
        </p:scale>
        <p:origin x="-8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hool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учителя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 i="0" baseline="0"/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1.9</c:v>
                </c:pt>
                <c:pt idx="1">
                  <c:v>2</c:v>
                </c:pt>
                <c:pt idx="2">
                  <c:v>2</c:v>
                </c:pt>
                <c:pt idx="3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ученики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9.2592592592593038E-3"/>
                </c:manualLayout>
              </c:layout>
              <c:showVal val="1"/>
            </c:dLbl>
            <c:dLbl>
              <c:idx val="3"/>
              <c:layout>
                <c:manualLayout>
                  <c:x val="1.944444444444444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 i="0" baseline="0"/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1.6</c:v>
                </c:pt>
                <c:pt idx="1">
                  <c:v>1.8</c:v>
                </c:pt>
                <c:pt idx="2">
                  <c:v>1.9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родители</c:v>
                </c:pt>
              </c:strCache>
            </c:strRef>
          </c:tx>
          <c:dLbls>
            <c:dLbl>
              <c:idx val="0"/>
              <c:layout>
                <c:manualLayout>
                  <c:x val="8.333333333333354E-3"/>
                  <c:y val="-1.8518518518518559E-2"/>
                </c:manualLayout>
              </c:layout>
              <c:showVal val="1"/>
            </c:dLbl>
            <c:dLbl>
              <c:idx val="1"/>
              <c:layout>
                <c:manualLayout>
                  <c:x val="2.222222222222222E-2"/>
                  <c:y val="-1.3888888888888935E-2"/>
                </c:manualLayout>
              </c:layout>
              <c:showVal val="1"/>
            </c:dLbl>
            <c:dLbl>
              <c:idx val="2"/>
              <c:layout>
                <c:manualLayout>
                  <c:x val="1.666666666666670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499999999999989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 i="0" baseline="0"/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hape val="box"/>
        <c:axId val="49897472"/>
        <c:axId val="49899008"/>
        <c:axId val="0"/>
      </c:bar3DChart>
      <c:catAx>
        <c:axId val="49897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9899008"/>
        <c:crosses val="autoZero"/>
        <c:auto val="1"/>
        <c:lblAlgn val="ctr"/>
        <c:lblOffset val="100"/>
      </c:catAx>
      <c:valAx>
        <c:axId val="49899008"/>
        <c:scaling>
          <c:orientation val="minMax"/>
        </c:scaling>
        <c:axPos val="l"/>
        <c:majorGridlines/>
        <c:numFmt formatCode="General" sourceLinked="1"/>
        <c:tickLblPos val="nextTo"/>
        <c:crossAx val="49897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="1" baseline="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EDCAA2A-508C-40BE-B2C0-5A935BEBD9C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34F42C-E9C3-40D1-9417-E07AC8C60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Воспитание демократической культуры участников образовательного процесса</a:t>
            </a:r>
            <a:endParaRPr lang="ru-RU" b="1" dirty="0">
              <a:solidFill>
                <a:srgbClr val="00B0F0"/>
              </a:solidFill>
              <a:latin typeface="Times New Roman" pitchFamily="18" charset="0"/>
              <a:ea typeface="Adobe Fangsong Std R" pitchFamily="18" charset="-128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365104"/>
            <a:ext cx="495300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Белкина Вера Валентиновна</a:t>
            </a:r>
            <a:r>
              <a:rPr lang="ru-RU" dirty="0" smtClean="0"/>
              <a:t>, </a:t>
            </a:r>
          </a:p>
          <a:p>
            <a:pPr algn="just"/>
            <a:r>
              <a:rPr lang="ru-RU" b="1" dirty="0" err="1" smtClean="0"/>
              <a:t>Крепкова</a:t>
            </a:r>
            <a:r>
              <a:rPr lang="ru-RU" b="1" dirty="0" smtClean="0"/>
              <a:t> Светлана Владимировна</a:t>
            </a:r>
            <a:r>
              <a:rPr lang="ru-RU" dirty="0" smtClean="0"/>
              <a:t>, </a:t>
            </a:r>
          </a:p>
          <a:p>
            <a:pPr algn="just"/>
            <a:r>
              <a:rPr lang="ru-RU" b="1" dirty="0" smtClean="0"/>
              <a:t>Кукушкина Татьяна Викторовна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0"/>
            <a:ext cx="8929687" cy="675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smtClean="0">
                <a:latin typeface="Arial" charset="0"/>
                <a:cs typeface="Arial" charset="0"/>
              </a:rPr>
              <a:t>Коллективная деятельность участников образовательного процесса по составлению плана воспитательной работы школы</a:t>
            </a:r>
          </a:p>
        </p:txBody>
      </p:sp>
      <p:sp>
        <p:nvSpPr>
          <p:cNvPr id="4099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4857750"/>
            <a:ext cx="4286250" cy="1768475"/>
          </a:xfrm>
        </p:spPr>
        <p:txBody>
          <a:bodyPr/>
          <a:lstStyle/>
          <a:p>
            <a:r>
              <a:rPr lang="ru-RU" sz="1800" dirty="0" smtClean="0"/>
              <a:t>Непосредственное участие в решении социальных проблем села, школы должно способствовать формированию демократической культуры всех участников образовательного процесса</a:t>
            </a:r>
          </a:p>
          <a:p>
            <a:endParaRPr lang="ru-RU" dirty="0" smtClean="0"/>
          </a:p>
        </p:txBody>
      </p:sp>
      <p:sp>
        <p:nvSpPr>
          <p:cNvPr id="4100" name="Содержимое 2"/>
          <p:cNvSpPr txBox="1">
            <a:spLocks/>
          </p:cNvSpPr>
          <p:nvPr/>
        </p:nvSpPr>
        <p:spPr bwMode="auto">
          <a:xfrm>
            <a:off x="3571875" y="3286125"/>
            <a:ext cx="342582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4101" name="Содержимое 2"/>
          <p:cNvSpPr txBox="1">
            <a:spLocks/>
          </p:cNvSpPr>
          <p:nvPr/>
        </p:nvSpPr>
        <p:spPr bwMode="auto">
          <a:xfrm>
            <a:off x="3724275" y="3438525"/>
            <a:ext cx="342582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4102" name="Picture 18" descr="P9120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00188"/>
            <a:ext cx="4048125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03" name="Picture 27" descr="P9120409"/>
          <p:cNvPicPr>
            <a:picLocks noChangeAspect="1" noChangeArrowheads="1"/>
          </p:cNvPicPr>
          <p:nvPr/>
        </p:nvPicPr>
        <p:blipFill>
          <a:blip r:embed="rId3" cstate="print"/>
          <a:srcRect l="5568"/>
          <a:stretch>
            <a:fillRect/>
          </a:stretch>
        </p:blipFill>
        <p:spPr bwMode="auto">
          <a:xfrm>
            <a:off x="4572000" y="3429000"/>
            <a:ext cx="4286250" cy="3224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86063"/>
            <a:ext cx="8472487" cy="7921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Учебные экскурсии на производство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8" descr="DSC01526"/>
          <p:cNvPicPr preferRelativeResize="0">
            <a:picLocks noChangeArrowheads="1" noChangeShapeType="1"/>
          </p:cNvPicPr>
          <p:nvPr/>
        </p:nvPicPr>
        <p:blipFill>
          <a:blip r:embed="rId2" cstate="print"/>
          <a:srcRect r="8333" b="3226"/>
          <a:stretch>
            <a:fillRect/>
          </a:stretch>
        </p:blipFill>
        <p:spPr bwMode="auto">
          <a:xfrm>
            <a:off x="214313" y="214313"/>
            <a:ext cx="3455987" cy="2506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6148" name="Picture 10" descr="P116020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24069" t="32727" r="13683" b="16418"/>
          <a:stretch>
            <a:fillRect/>
          </a:stretch>
        </p:blipFill>
        <p:spPr bwMode="auto">
          <a:xfrm>
            <a:off x="214313" y="3571875"/>
            <a:ext cx="4037012" cy="2609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49" name="Picture 23" descr="PA040564"/>
          <p:cNvPicPr>
            <a:picLocks noChangeAspect="1" noChangeArrowheads="1"/>
          </p:cNvPicPr>
          <p:nvPr/>
        </p:nvPicPr>
        <p:blipFill>
          <a:blip r:embed="rId4" cstate="print"/>
          <a:srcRect l="5226" t="5876"/>
          <a:stretch>
            <a:fillRect/>
          </a:stretch>
        </p:blipFill>
        <p:spPr bwMode="auto">
          <a:xfrm>
            <a:off x="5572125" y="214313"/>
            <a:ext cx="3357563" cy="250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3714750" y="285750"/>
            <a:ext cx="2000250" cy="9286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Экскурсию в типографию проводит Смирнова Т.П., учитель географии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4286250" y="5857875"/>
            <a:ext cx="2357438" cy="574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200" b="1" i="1">
                <a:solidFill>
                  <a:srgbClr val="000000"/>
                </a:solidFill>
                <a:latin typeface="Times New Roman" pitchFamily="18" charset="0"/>
              </a:rPr>
              <a:t>Учебная экскурсия </a:t>
            </a: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</a:rPr>
              <a:t>8 </a:t>
            </a:r>
            <a:r>
              <a:rPr lang="ru-RU" sz="1200" b="1" i="1">
                <a:solidFill>
                  <a:srgbClr val="000000"/>
                </a:solidFill>
                <a:latin typeface="Times New Roman" pitchFamily="18" charset="0"/>
              </a:rPr>
              <a:t>класса на лесокомбинат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3714750"/>
            <a:ext cx="44291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Социальное взаимодействие - это не самоцель, это эффективный инструмент для развития индивидуальных способностей обучающихся, для их самоутверждения и, в конечном итоге, для развития их личности.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3857625" y="2071688"/>
            <a:ext cx="1785938" cy="717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200" b="1" i="1">
                <a:solidFill>
                  <a:srgbClr val="000000"/>
                </a:solidFill>
                <a:latin typeface="Times New Roman" pitchFamily="18" charset="0"/>
              </a:rPr>
              <a:t>Учебная экскурсия</a:t>
            </a:r>
          </a:p>
          <a:p>
            <a:r>
              <a:rPr lang="ru-RU" sz="1200" b="1" i="1">
                <a:solidFill>
                  <a:srgbClr val="000000"/>
                </a:solidFill>
                <a:latin typeface="Times New Roman" pitchFamily="18" charset="0"/>
              </a:rPr>
              <a:t>на хлебозавод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15375" cy="928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Привлечение социальных партнёров к участию в учебном процессе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000125"/>
            <a:ext cx="4643438" cy="2357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Система социального взаимодействия должна способствовать обучению, воспитанию и развитию школьников на основе личностно-ориентированного подхода.  Привлечение социальных партнёров, даёт большие возможности для использования новых педагогических технологий.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7172" name="Picture 8" descr="DSC01132"/>
          <p:cNvPicPr preferRelativeResize="0">
            <a:picLocks noChangeArrowheads="1" noChangeShapeType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5143500" y="714375"/>
            <a:ext cx="3816350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5143500" y="3286125"/>
            <a:ext cx="3786188" cy="6429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r"/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Внеклассное мероприятие биологии для </a:t>
            </a:r>
            <a:r>
              <a:rPr lang="en-US" sz="1100" b="1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lang="en-US" sz="1100" b="1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 классов  проводит воспитатель Детского сада №</a:t>
            </a:r>
            <a:r>
              <a:rPr lang="en-US" sz="1100" b="1" i="1">
                <a:solidFill>
                  <a:srgbClr val="000000"/>
                </a:solidFill>
                <a:latin typeface="Times New Roman" pitchFamily="18" charset="0"/>
              </a:rPr>
              <a:t>7 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Голубева С.В.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  <p:pic>
        <p:nvPicPr>
          <p:cNvPr id="7174" name="Picture 9" descr="DSC01360"/>
          <p:cNvPicPr>
            <a:picLocks noChangeAspect="1" noChangeArrowheads="1"/>
          </p:cNvPicPr>
          <p:nvPr/>
        </p:nvPicPr>
        <p:blipFill>
          <a:blip r:embed="rId3" cstate="print"/>
          <a:srcRect l="27374" t="15845" r="15971"/>
          <a:stretch>
            <a:fillRect/>
          </a:stretch>
        </p:blipFill>
        <p:spPr bwMode="auto">
          <a:xfrm>
            <a:off x="5214938" y="3857625"/>
            <a:ext cx="3714750" cy="231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5" name="Picture 14" descr="P4050031"/>
          <p:cNvPicPr>
            <a:picLocks noChangeAspect="1" noChangeArrowheads="1"/>
          </p:cNvPicPr>
          <p:nvPr/>
        </p:nvPicPr>
        <p:blipFill>
          <a:blip r:embed="rId4" cstate="print"/>
          <a:srcRect t="17590" r="62962" b="18367"/>
          <a:stretch>
            <a:fillRect/>
          </a:stretch>
        </p:blipFill>
        <p:spPr bwMode="auto">
          <a:xfrm>
            <a:off x="214313" y="3857625"/>
            <a:ext cx="2111375" cy="233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6" name="Picture 13" descr="P4050031"/>
          <p:cNvPicPr>
            <a:picLocks noChangeAspect="1" noChangeArrowheads="1"/>
          </p:cNvPicPr>
          <p:nvPr/>
        </p:nvPicPr>
        <p:blipFill>
          <a:blip r:embed="rId5" cstate="print"/>
          <a:srcRect l="44444" t="17337" r="5334" b="18367"/>
          <a:stretch>
            <a:fillRect/>
          </a:stretch>
        </p:blipFill>
        <p:spPr bwMode="auto">
          <a:xfrm>
            <a:off x="2214563" y="3857625"/>
            <a:ext cx="2928937" cy="233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142875" y="6292850"/>
            <a:ext cx="5000625" cy="565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Разновозрастной урок литературы для 8 и 9 классов по жизни и творчеству Сергея Есенина проводит библиотекарь Ермаковской сельской библиотеки Лебедева Т.Ю..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5214938" y="6216650"/>
            <a:ext cx="3714750" cy="647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Своё умение кулинара демонстрирует многодетная мама Гостенкова Л.Н. </a:t>
            </a:r>
          </a:p>
          <a:p>
            <a:pPr algn="ctr"/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Урок русского языка </a:t>
            </a:r>
            <a:r>
              <a:rPr lang="en-US" sz="1100" b="1" i="1">
                <a:solidFill>
                  <a:srgbClr val="000000"/>
                </a:solidFill>
                <a:latin typeface="Times New Roman" pitchFamily="18" charset="0"/>
              </a:rPr>
              <a:t>7 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</a:rPr>
              <a:t>класс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РЕЗУЛЬТАТЫ (Павловская ООШ):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/>
              <a:t>выявлены и проанализированы возможности современных образовательных технологий для воспитания демократической культуры обучающихся, апробированы учебные занятия с использованием данных технологий;</a:t>
            </a:r>
          </a:p>
          <a:p>
            <a:pPr algn="just"/>
            <a:r>
              <a:rPr lang="ru-RU" sz="3000" dirty="0" smtClean="0"/>
              <a:t>разработан и апробирован комплекс </a:t>
            </a:r>
            <a:r>
              <a:rPr lang="ru-RU" sz="3000" dirty="0" err="1" smtClean="0"/>
              <a:t>тренинговых</a:t>
            </a:r>
            <a:r>
              <a:rPr lang="ru-RU" sz="3000" dirty="0" smtClean="0"/>
              <a:t> упражнений для педагогов.</a:t>
            </a:r>
            <a:endParaRPr lang="ru-RU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5429250" cy="571500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Деятельность педагогов</a:t>
            </a:r>
          </a:p>
        </p:txBody>
      </p:sp>
      <p:pic>
        <p:nvPicPr>
          <p:cNvPr id="3075" name="Picture 24" descr="PA240043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</a:blip>
          <a:srcRect/>
          <a:stretch>
            <a:fillRect/>
          </a:stretch>
        </p:blipFill>
        <p:spPr bwMode="auto">
          <a:xfrm>
            <a:off x="5260975" y="357188"/>
            <a:ext cx="3525838" cy="264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5500688" y="3000375"/>
            <a:ext cx="3214687" cy="428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sz="1200" b="1" i="1">
                <a:solidFill>
                  <a:srgbClr val="000000"/>
                </a:solidFill>
                <a:latin typeface="Times New Roman" pitchFamily="18" charset="0"/>
              </a:rPr>
              <a:t>Придётся немного поработать, уважаемые коллеги!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  <p:pic>
        <p:nvPicPr>
          <p:cNvPr id="3077" name="Picture 2" descr="P3230213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285750" y="3500438"/>
            <a:ext cx="3619500" cy="2714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14313" y="6215063"/>
            <a:ext cx="3571875" cy="428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200" b="1" i="1">
                <a:solidFill>
                  <a:srgbClr val="000000"/>
                </a:solidFill>
                <a:latin typeface="Times New Roman" pitchFamily="18" charset="0"/>
              </a:rPr>
              <a:t>Педагогический совет «Воспитание демократической культуры»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  <p:pic>
        <p:nvPicPr>
          <p:cNvPr id="3079" name="Picture 4" descr="P32302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0" y="3500438"/>
            <a:ext cx="3525838" cy="27860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929063" y="5643563"/>
            <a:ext cx="1357312" cy="57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sz="1200" b="1" i="1">
                <a:solidFill>
                  <a:srgbClr val="000000"/>
                </a:solidFill>
                <a:latin typeface="Times New Roman" pitchFamily="18" charset="0"/>
              </a:rPr>
              <a:t>Работа в новом режиме</a:t>
            </a:r>
            <a:endParaRPr lang="ru-RU">
              <a:solidFill>
                <a:srgbClr val="000000"/>
              </a:solidFill>
            </a:endParaRPr>
          </a:p>
          <a:p>
            <a:endParaRPr lang="ru-RU"/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214313" y="857250"/>
            <a:ext cx="50720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Изменились формы и содержание педагогических советов, собраний коллектива школы. Круглые столы, групповая работа, </a:t>
            </a:r>
            <a:r>
              <a:rPr lang="ru-RU" sz="1600" dirty="0" err="1"/>
              <a:t>тренинговые</a:t>
            </a:r>
            <a:r>
              <a:rPr lang="ru-RU" sz="1600" dirty="0"/>
              <a:t> занятия  «Учимся взаимодействовать», цель которых сформировать у педагогов установку на конструктивное и демократическое взаимодействие в условиях образовательного процесса. позволили раскрыться каждому педагогу, побудили стать активным участником. 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РЕЗУЛЬТАТЫ (</a:t>
            </a:r>
            <a:r>
              <a:rPr lang="ru-RU" b="1" dirty="0" err="1" smtClean="0">
                <a:solidFill>
                  <a:srgbClr val="00B050"/>
                </a:solidFill>
              </a:rPr>
              <a:t>Скоковская</a:t>
            </a:r>
            <a:r>
              <a:rPr lang="ru-RU" b="1" dirty="0" smtClean="0">
                <a:solidFill>
                  <a:srgbClr val="00B050"/>
                </a:solidFill>
              </a:rPr>
              <a:t> СОШ):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создан «банк методических материалов» по воспитанию демократической культуры во внеурочной деятельности;</a:t>
            </a:r>
          </a:p>
          <a:p>
            <a:pPr algn="just"/>
            <a:r>
              <a:rPr lang="ru-RU" sz="3200" dirty="0" smtClean="0"/>
              <a:t>разработаны рекомендации по организации и развитию школьного ученического самоуправления в сельской школе.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9998"/>
          <a:ext cx="9144000" cy="6540818"/>
        </p:xfrm>
        <a:graphic>
          <a:graphicData uri="http://schemas.openxmlformats.org/drawingml/2006/table">
            <a:tbl>
              <a:tblPr/>
              <a:tblGrid>
                <a:gridCol w="3797629"/>
                <a:gridCol w="5346371"/>
              </a:tblGrid>
              <a:tr h="265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Методика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Цель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Демократическая культура личности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(по С. М. Платоновой)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Выявить уровни сформированности компонентов демократической культуры: познавательно- мировоззренческой стороны, эмоционально- волевой стороны, действенно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</a:rPr>
                        <a:t>–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практической стороны.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Опросник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Толерантность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/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Методика диагностики общей коммуникативной толерантности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В. В. Бойко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Выявить уровень толерантных  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интолерантных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установок личности, проявляющиеся в процессе общения.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8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Методика определения развития ученического самоуправления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М. И. Рожкова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Выявить уровень стремления к ученическому самоуправлению.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Методика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Шкала эмоционального отклика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А.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Меграбяна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и Н. Эпштейна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Выявить уровень способности к эмоциональному отклику на переживания другого.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Методика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Я имею право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/ Анкета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Твои права и обязанности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rbel"/>
                        </a:rPr>
                        <a:t>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Выявить уровень знаний своих прав и обязанностей, умение реализовать, отстаивать свои права.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cap="all" dirty="0" smtClean="0">
                <a:effectLst>
                  <a:reflection blurRad="12700" stA="34000" endA="740" endPos="53000" dir="5400000" sy="-100000" algn="bl" rotWithShape="0"/>
                </a:effectLst>
              </a:rPr>
              <a:t>Уровень развития  демократической культуры личности участников образовательного процесса </a:t>
            </a:r>
            <a:r>
              <a:rPr lang="ru-RU" b="1" cap="all" dirty="0" smtClean="0">
                <a:effectLst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ru-RU" b="1" cap="all" dirty="0" smtClean="0">
                <a:effectLst>
                  <a:reflection blurRad="12700" stA="34000" endA="740" endPos="53000" dir="5400000" sy="-100000" algn="bl" rotWithShape="0"/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Организовано три научно-практические конференции по теме работы.</a:t>
            </a:r>
          </a:p>
          <a:p>
            <a:pPr algn="just"/>
            <a:r>
              <a:rPr lang="ru-RU" dirty="0" smtClean="0"/>
              <a:t>Реализован грант РГНФ на организацию международной научно-практической конференции (2014 г.).</a:t>
            </a:r>
          </a:p>
          <a:p>
            <a:pPr algn="just"/>
            <a:r>
              <a:rPr lang="ru-RU" dirty="0" smtClean="0"/>
              <a:t>Организовано 16 мастер-классов различных уровней.</a:t>
            </a:r>
          </a:p>
          <a:p>
            <a:pPr algn="just"/>
            <a:r>
              <a:rPr lang="ru-RU" dirty="0" smtClean="0"/>
              <a:t>Имеется учебно-методическое пособие и 11 публикаций по теме.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Демократическая культура личности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ru-RU" sz="3600" dirty="0" smtClean="0"/>
              <a:t>это совокупность качеств личности, определяющих способность человека осуществлять эффективное социальное взаимодействие на основе освоенных демократических ценностей общества и понимания собственных особенностей.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ПЕРСПЕКТИВЫ: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научно-методические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выявление ресурсов использования традиционных педагогических средств (урока, КТД, проектной деятельности и др.) для воспитания ДК;</a:t>
            </a:r>
          </a:p>
          <a:p>
            <a:pPr algn="just"/>
            <a:r>
              <a:rPr lang="ru-RU" dirty="0" smtClean="0"/>
              <a:t>определение условий, обеспечивающих комплексную реализацию идей и принципов ДК в образовательном процессе;</a:t>
            </a:r>
          </a:p>
          <a:p>
            <a:pPr algn="just"/>
            <a:r>
              <a:rPr lang="ru-RU" dirty="0" smtClean="0"/>
              <a:t>разработка модели воспитания ДК в условиях сельской школы.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ПЕРСПЕКТИВЫ: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практические результаты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разработка и апробация комплексной программы воспитания ДК на базе школ-участников проблемной группы;</a:t>
            </a:r>
          </a:p>
          <a:p>
            <a:pPr algn="just"/>
            <a:r>
              <a:rPr lang="ru-RU" dirty="0" smtClean="0"/>
              <a:t>обобщение и тиражирование практик воспитания ДК;</a:t>
            </a:r>
          </a:p>
          <a:p>
            <a:pPr algn="just"/>
            <a:r>
              <a:rPr lang="ru-RU" dirty="0" smtClean="0"/>
              <a:t>разработка различных программ на основе выявленных принципов и условий (программы работы классного руководителя, программы развития образовательной организации, ООП и др.)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pPr algn="ctr"/>
            <a:r>
              <a:rPr lang="ru-RU" dirty="0" smtClean="0"/>
              <a:t>Проявления ДК (ФГОС СОО):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/>
              <a:t>сформированность</a:t>
            </a:r>
            <a:r>
              <a:rPr lang="ru-RU" sz="2400" dirty="0" smtClean="0"/>
              <a:t> мировоззрения, общественного сознания и самосознания личности;</a:t>
            </a:r>
          </a:p>
          <a:p>
            <a:pPr algn="just"/>
            <a:r>
              <a:rPr lang="ru-RU" sz="2400" dirty="0" smtClean="0"/>
              <a:t>готовность и способность вести диалог, договариваться, приходить к согласию по спорным вопросам;</a:t>
            </a:r>
          </a:p>
          <a:p>
            <a:pPr algn="just"/>
            <a:r>
              <a:rPr lang="ru-RU" sz="2400" dirty="0" smtClean="0"/>
              <a:t>готовность к взаимопониманию, взаимодействию, не ущемляющему интересы и права других людей;</a:t>
            </a:r>
          </a:p>
          <a:p>
            <a:pPr algn="just"/>
            <a:r>
              <a:rPr lang="ru-RU" sz="2400" dirty="0" smtClean="0"/>
              <a:t>способность к самостоятельной ответственной деятельности;</a:t>
            </a:r>
          </a:p>
          <a:p>
            <a:pPr algn="just"/>
            <a:r>
              <a:rPr lang="ru-RU" sz="2400" dirty="0" smtClean="0"/>
              <a:t>способность к саморазвитию, самоорганизации; поведение в соответствии с общечеловеческими ценностями и идеалами гражданского общества.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algn="just"/>
            <a:r>
              <a:rPr lang="ru-RU" sz="6600" dirty="0" smtClean="0">
                <a:solidFill>
                  <a:srgbClr val="00B050"/>
                </a:solidFill>
              </a:rPr>
              <a:t>Зачем необходимо воспитывать демократическую культуру?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Особенности сельской школы: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корпоративность отношений на основе родства и близости проживания;</a:t>
            </a:r>
          </a:p>
          <a:p>
            <a:pPr algn="just"/>
            <a:r>
              <a:rPr lang="ru-RU" dirty="0" smtClean="0"/>
              <a:t>компактность социально-психологического пространства;</a:t>
            </a:r>
          </a:p>
          <a:p>
            <a:pPr algn="just"/>
            <a:r>
              <a:rPr lang="ru-RU" dirty="0" smtClean="0"/>
              <a:t>возможность оперативного решения возникающих проблем благодаря малочисленности субъектов ОП;</a:t>
            </a:r>
          </a:p>
          <a:p>
            <a:pPr algn="just"/>
            <a:r>
              <a:rPr lang="ru-RU" dirty="0" smtClean="0"/>
              <a:t>высокая степень информированности об особенностях друг друга.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Основное средство развития ДК</a:t>
            </a:r>
            <a:r>
              <a:rPr lang="ru-RU" b="1" dirty="0" smtClean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 smtClean="0"/>
              <a:t>организация взаимодействия субъектов разного возраста, статуса, в различных системах и ситуациях, которое осуществляется через:</a:t>
            </a:r>
          </a:p>
          <a:p>
            <a:pPr indent="0" algn="just">
              <a:buNone/>
            </a:pPr>
            <a:r>
              <a:rPr lang="ru-RU" dirty="0" smtClean="0"/>
              <a:t>-совместную деятельность субъектов;</a:t>
            </a:r>
          </a:p>
          <a:p>
            <a:pPr indent="0" algn="just">
              <a:buNone/>
            </a:pPr>
            <a:r>
              <a:rPr lang="ru-RU" dirty="0" smtClean="0"/>
              <a:t>-развитие самоуправления в различных коллективах и объединениях;</a:t>
            </a:r>
          </a:p>
          <a:p>
            <a:pPr indent="0" algn="just">
              <a:buNone/>
            </a:pPr>
            <a:r>
              <a:rPr lang="ru-RU" dirty="0" smtClean="0"/>
              <a:t>-организацию групповой работы;</a:t>
            </a:r>
          </a:p>
          <a:p>
            <a:pPr indent="0" algn="just">
              <a:buNone/>
            </a:pPr>
            <a:r>
              <a:rPr lang="ru-RU" dirty="0" smtClean="0"/>
              <a:t>-коллективное обсуждение вопросов и проблем.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ВОСПИТАНИЕ ДЕМОКРАТИЧЕСКОЙ КУЛЬТУРЫ В УЧЕБНОМ ПРОЦЕССЕ (Ермаковская СОШ Любимского МР);</a:t>
            </a:r>
          </a:p>
          <a:p>
            <a:pPr algn="just"/>
            <a:r>
              <a:rPr lang="ru-RU" dirty="0" smtClean="0"/>
              <a:t>САМОУПРАВЛЕНИЕ КАК СРЕДСТВО ВОСПИТАНИЯ ДЕМОКРАТИЧЕСКОЙ КУЛЬТУРЫ ШКОЛЬНИКОВ (</a:t>
            </a:r>
            <a:r>
              <a:rPr lang="ru-RU" dirty="0" err="1" smtClean="0"/>
              <a:t>Скоковская</a:t>
            </a:r>
            <a:r>
              <a:rPr lang="ru-RU" dirty="0" smtClean="0"/>
              <a:t> СОШ Даниловского МР);</a:t>
            </a:r>
          </a:p>
          <a:p>
            <a:pPr algn="just"/>
            <a:r>
              <a:rPr lang="ru-RU" dirty="0" smtClean="0"/>
              <a:t>ВОСПИТАНИЕ ДЕМОКРАТИЧЕСКОЙ КУЛЬТУРЫ УЧИТЕЛЕЙ (Павловская СОШ </a:t>
            </a:r>
            <a:r>
              <a:rPr lang="ru-RU" dirty="0" err="1" smtClean="0"/>
              <a:t>Тутаевского</a:t>
            </a:r>
            <a:r>
              <a:rPr lang="ru-RU" dirty="0" smtClean="0"/>
              <a:t> МР).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РЕЗУЛЬТАТЫ (Ермаковская СОШ):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/>
              <a:t>осуществлен комплексный анализ возможностей предметов школьной программы для воспитания демократической культуры обучающихся; </a:t>
            </a:r>
          </a:p>
          <a:p>
            <a:pPr algn="just"/>
            <a:r>
              <a:rPr lang="ru-RU" sz="3000" dirty="0" smtClean="0"/>
              <a:t>определены содержание и формы взаимодействия участников образовательного процесса и социальных партнеров в процессе реализации программы воспитания демократической культуры.</a:t>
            </a:r>
            <a:endParaRPr lang="ru-RU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908720"/>
          <a:ext cx="8208912" cy="5310124"/>
        </p:xfrm>
        <a:graphic>
          <a:graphicData uri="http://schemas.openxmlformats.org/drawingml/2006/table">
            <a:tbl>
              <a:tblPr/>
              <a:tblGrid>
                <a:gridCol w="5040560"/>
                <a:gridCol w="3168352"/>
              </a:tblGrid>
              <a:tr h="483596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Calibri"/>
                        </a:rPr>
                        <a:t>Формирование системы адекватных представлений о себе и об окружающей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Calibri"/>
                        </a:rPr>
                        <a:t>действительности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 (познавательно–мировоззренческий компонент)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771" marR="6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Содержание учебного материала</a:t>
                      </a:r>
                      <a:endParaRPr lang="ru-RU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771" marR="6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Содержание внеурочной деятельности по предмету</a:t>
                      </a:r>
                      <a:endParaRPr lang="ru-RU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771" marR="6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Раздел «Человек и его здоровье» - темы «Организм человека: строение, индивидуальное развитие», «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Calibri"/>
                        </a:rPr>
                        <a:t>Высшая нервная деятельность (ВНД). Врождённые и приобретённые рефлексы»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 (8класс).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Тема «Антропогенез» - основные этапы и направления эволюции человека, воздействие социальных и биологических факторов на развитие человека, биологические основы деления человечества на расы, генетическое единство рас, несостоятельность расизма (8,11 классы).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Calibri"/>
                        </a:rPr>
                        <a:t>Тема «Онтогенез. Внутриутробное развитие. Наследственные и врождённые болезни» (9 класс).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Calibri"/>
                        </a:rPr>
                        <a:t>Тема «Представление о возникновении жизни на Земле. Современная теория возникновения жизни на Земле» (9-11 классы).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771" marR="6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Элективный курс «Будь творцом своего здоровья» - осознание себя в окружающем мире, понимание, что здоровье - это достояние всего общества, поэтому каждый человек должен бережно относиться к себе и своему здоровью.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Составление генеалогического древа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Calibri"/>
                        </a:rPr>
                        <a:t>семьи.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Calibri"/>
                        </a:rPr>
                        <a:t>Проведение научной дискуссии «Одиноки ли мы во вселенной?»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771" marR="6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</TotalTime>
  <Words>1043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Воспитание демократической культуры участников образовательного процесса</vt:lpstr>
      <vt:lpstr>Демократическая культура личности - </vt:lpstr>
      <vt:lpstr>Проявления ДК (ФГОС СОО):</vt:lpstr>
      <vt:lpstr>Слайд 4</vt:lpstr>
      <vt:lpstr>Особенности сельской школы:</vt:lpstr>
      <vt:lpstr>Основное средство развития ДК - </vt:lpstr>
      <vt:lpstr>НАПРАВЛЕНИЯ ДЕЯТЕЛЬНОСТИ:</vt:lpstr>
      <vt:lpstr>РЕЗУЛЬТАТЫ (Ермаковская СОШ):</vt:lpstr>
      <vt:lpstr>Слайд 9</vt:lpstr>
      <vt:lpstr>Слайд 10</vt:lpstr>
      <vt:lpstr>Коллективная деятельность участников образовательного процесса по составлению плана воспитательной работы школы</vt:lpstr>
      <vt:lpstr>Учебные экскурсии на производство </vt:lpstr>
      <vt:lpstr>Привлечение социальных партнёров к участию в учебном процессе   </vt:lpstr>
      <vt:lpstr>РЕЗУЛЬТАТЫ (Павловская ООШ):</vt:lpstr>
      <vt:lpstr>Деятельность педагогов</vt:lpstr>
      <vt:lpstr>РЕЗУЛЬТАТЫ (Скоковская СОШ):</vt:lpstr>
      <vt:lpstr>Слайд 17</vt:lpstr>
      <vt:lpstr>Уровень развития  демократической культуры личности участников образовательного процесса  </vt:lpstr>
      <vt:lpstr>РЕЗУЛЬТАТЫ:</vt:lpstr>
      <vt:lpstr>ПЕРСПЕКТИВЫ: научно-методические результаты</vt:lpstr>
      <vt:lpstr>ПЕРСПЕКТИВЫ: практические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основы воспитания демократической культуры участников ОП</dc:title>
  <dc:creator>Вера</dc:creator>
  <cp:lastModifiedBy>Вера</cp:lastModifiedBy>
  <cp:revision>30</cp:revision>
  <dcterms:created xsi:type="dcterms:W3CDTF">2013-11-18T15:44:43Z</dcterms:created>
  <dcterms:modified xsi:type="dcterms:W3CDTF">2016-03-28T07:27:43Z</dcterms:modified>
</cp:coreProperties>
</file>