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58" r:id="rId8"/>
    <p:sldId id="259" r:id="rId9"/>
    <p:sldId id="260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7369"/>
    <a:srgbClr val="008080"/>
    <a:srgbClr val="4F5D5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samutalina@iro.yar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296143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fontScale="85000" lnSpcReduction="10000"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МЕЖРЕГИОНАЛЬНАЯ НАУЧНО-ПРАКТИЧЕСКАЯ  КОНФЕРЕНЦИЯ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«ИННОВАЦИОННАЯ ДЕЯТЕЛЬНОСТЬ                      СЕЛЬСКИХ ОБРАЗОВАТЕЛЬНЫХ ОРГАНИЗАЦИЙ: РЕЗУЛЬТАТЫ И ПЕРСПЕКТИВЫ РАЗВИТИЯ»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Проблемная группа</a:t>
            </a:r>
          </a:p>
          <a:p>
            <a:r>
              <a:rPr lang="ru-RU" sz="2800" b="1" dirty="0" smtClean="0">
                <a:solidFill>
                  <a:srgbClr val="637369"/>
                </a:solidFill>
              </a:rPr>
              <a:t>«РАЗНОВОЗРАСТНОЕ ОБУЧЕНИЕ»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Руководители группы </a:t>
            </a:r>
          </a:p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Байбородова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Людмила Васильевна</a:t>
            </a:r>
          </a:p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Цамуталина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Елена Евгеньевна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Пугачева Галина Васильевна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ОБРАЗОВАНИЯ»</a:t>
            </a:r>
            <a:br>
              <a:rPr lang="ru-RU" sz="1400" dirty="0"/>
            </a:br>
            <a:r>
              <a:rPr lang="ru-RU" sz="1400" dirty="0"/>
              <a:t>ЯРОСЛАВСКИЙ ГОСУДАРСТВЕННЫЙ ПЕДАГОГИЧЕСКИЙ УНИВЕРСИТЕТ ИМ. К.Д.УШИНСКОГО</a:t>
            </a:r>
            <a:br>
              <a:rPr lang="ru-RU" sz="1400" dirty="0"/>
            </a:br>
            <a:r>
              <a:rPr lang="ru-RU" sz="1400" dirty="0"/>
              <a:t>ОБЩЕСТВЕННАЯ ОРГАНИЗАЦИЯ «ЛИДЕРЫ СЕЛЬСКИХ ШКОЛ»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27 </a:t>
            </a:r>
            <a:r>
              <a:rPr lang="ru-RU" dirty="0" smtClean="0"/>
              <a:t>февраля-5 </a:t>
            </a:r>
            <a:r>
              <a:rPr lang="ru-RU" dirty="0"/>
              <a:t>марта 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/>
              <a:t>Благодарю за внимание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283968" y="3539218"/>
            <a:ext cx="4460032" cy="1500187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Цамуталина</a:t>
            </a:r>
            <a:r>
              <a:rPr lang="ru-RU" dirty="0" smtClean="0"/>
              <a:t>, Елена Евгеньевна, доцент кафедры естественно-математических дисциплин ГАУ ДПО ЯО ИРО,</a:t>
            </a:r>
          </a:p>
          <a:p>
            <a:r>
              <a:rPr lang="ru-RU" dirty="0">
                <a:latin typeface="Georgia" pitchFamily="18" charset="0"/>
              </a:rPr>
              <a:t>тел. 8 (4852) 23-05-97</a:t>
            </a:r>
          </a:p>
          <a:p>
            <a:r>
              <a:rPr lang="en-US" dirty="0">
                <a:latin typeface="Georgia" pitchFamily="18" charset="0"/>
              </a:rPr>
              <a:t>E-mail</a:t>
            </a:r>
            <a:r>
              <a:rPr lang="ru-RU" dirty="0">
                <a:latin typeface="Georgia" pitchFamily="18" charset="0"/>
              </a:rPr>
              <a:t>: </a:t>
            </a:r>
            <a:r>
              <a:rPr lang="en-US" dirty="0">
                <a:latin typeface="Georgia" pitchFamily="18" charset="0"/>
                <a:hlinkClick r:id="rId4"/>
              </a:rPr>
              <a:t>tsamutalina@iro.yar.ru</a:t>
            </a:r>
            <a:r>
              <a:rPr lang="ru-RU" dirty="0">
                <a:latin typeface="Georgia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27 февраля-5 марта 2018 года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Ярославль</a:t>
            </a:r>
            <a:endParaRPr lang="ru-RU" sz="1600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</a:rPr>
              <a:t>СЕКЦИЯ 27.02.2018</a:t>
            </a:r>
            <a:br>
              <a:rPr lang="ru-RU" sz="2000" b="1" dirty="0" smtClean="0">
                <a:solidFill>
                  <a:prstClr val="black"/>
                </a:solidFill>
              </a:rPr>
            </a:br>
            <a:r>
              <a:rPr lang="ru-RU" sz="2000" b="1" dirty="0" smtClean="0">
                <a:solidFill>
                  <a:prstClr val="black"/>
                </a:solidFill>
              </a:rPr>
              <a:t>«Проблемы </a:t>
            </a:r>
            <a:r>
              <a:rPr lang="ru-RU" sz="2000" b="1" dirty="0">
                <a:solidFill>
                  <a:prstClr val="black"/>
                </a:solidFill>
              </a:rPr>
              <a:t>организации образовательного процесса в </a:t>
            </a:r>
            <a:r>
              <a:rPr lang="ru-RU" sz="2000" b="1" dirty="0" smtClean="0">
                <a:solidFill>
                  <a:prstClr val="black"/>
                </a:solidFill>
              </a:rPr>
              <a:t>МСШ в </a:t>
            </a:r>
            <a:r>
              <a:rPr lang="ru-RU" sz="2000" b="1" dirty="0">
                <a:solidFill>
                  <a:prstClr val="black"/>
                </a:solidFill>
              </a:rPr>
              <a:t>условиях перехода на новые образовательные стандарты и пути их решения</a:t>
            </a:r>
            <a:r>
              <a:rPr lang="ru-RU" sz="2000" b="1" dirty="0" smtClean="0">
                <a:solidFill>
                  <a:prstClr val="black"/>
                </a:solidFill>
              </a:rPr>
              <a:t>»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28789"/>
              </p:ext>
            </p:extLst>
          </p:nvPr>
        </p:nvGraphicFramePr>
        <p:xfrm>
          <a:off x="539552" y="1988840"/>
          <a:ext cx="8136905" cy="4291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Мероприятия </a:t>
                      </a:r>
                      <a:r>
                        <a:rPr lang="ru-RU" sz="1600" b="0" dirty="0">
                          <a:effectLst/>
                        </a:rPr>
                        <a:t>в ОО 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</a:t>
                      </a:r>
                      <a:r>
                        <a:rPr lang="ru-RU" sz="1600" b="0" dirty="0" smtClean="0">
                          <a:effectLst/>
                        </a:rPr>
                        <a:t>участников</a:t>
                      </a: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 </a:t>
                      </a:r>
                      <a:r>
                        <a:rPr lang="ru-RU" sz="1600" b="0" dirty="0">
                          <a:effectLst/>
                        </a:rPr>
                        <a:t>(</a:t>
                      </a:r>
                      <a:r>
                        <a:rPr lang="ru-RU" sz="1600" b="0" dirty="0" smtClean="0">
                          <a:effectLst/>
                        </a:rPr>
                        <a:t>всего)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докладчиков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15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effectLst/>
                        </a:rPr>
                        <a:t>Разновозрастное занятие по математике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effectLst/>
                        </a:rPr>
                        <a:t>(5, 8 классы)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19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73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Разновозрастное интегрированное занятие по литературному чтению, технологии и изобразительному искусству 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</a:rPr>
                        <a:t>(1-4 классы)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</a:rPr>
                        <a:t> 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27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Внеурочная занятие «Литературная гостиная» (1-9 классы)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</a:rPr>
                        <a:t> 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816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КРУГЛЫЙ СТОЛ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6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23728" y="1412776"/>
            <a:ext cx="5171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МОУ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Чепоровская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ООШ Ростовский МР</a:t>
            </a:r>
          </a:p>
        </p:txBody>
      </p:sp>
    </p:spTree>
    <p:extLst>
      <p:ext uri="{BB962C8B-B14F-4D97-AF65-F5344CB8AC3E}">
        <p14:creationId xmlns:p14="http://schemas.microsoft.com/office/powerpoint/2010/main" val="2292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</a:rPr>
              <a:t>СЕКЦИЯ 28.02.2018</a:t>
            </a:r>
            <a:r>
              <a:rPr lang="ru-RU" sz="2000" b="1" dirty="0">
                <a:solidFill>
                  <a:prstClr val="black"/>
                </a:solidFill>
              </a:rPr>
              <a:t/>
            </a:r>
            <a:br>
              <a:rPr lang="ru-RU" sz="2000" b="1" dirty="0">
                <a:solidFill>
                  <a:prstClr val="black"/>
                </a:solidFill>
              </a:rPr>
            </a:br>
            <a:r>
              <a:rPr lang="ru-RU" sz="2000" b="1" dirty="0">
                <a:solidFill>
                  <a:prstClr val="black"/>
                </a:solidFill>
              </a:rPr>
              <a:t>«Ученик – учитель – родители. Проблемы и перспективы взаимодействия родителей и школы в обучении и воспитании» 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46399"/>
              </p:ext>
            </p:extLst>
          </p:nvPr>
        </p:nvGraphicFramePr>
        <p:xfrm>
          <a:off x="539552" y="1782108"/>
          <a:ext cx="8136905" cy="4745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Мероприятия </a:t>
                      </a:r>
                      <a:r>
                        <a:rPr lang="ru-RU" sz="1600" b="0" dirty="0">
                          <a:effectLst/>
                        </a:rPr>
                        <a:t>в ОО 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</a:t>
                      </a:r>
                      <a:r>
                        <a:rPr lang="ru-RU" sz="1600" b="0" dirty="0" smtClean="0">
                          <a:effectLst/>
                        </a:rPr>
                        <a:t>участников</a:t>
                      </a: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 </a:t>
                      </a:r>
                      <a:r>
                        <a:rPr lang="ru-RU" sz="1600" b="0" dirty="0">
                          <a:effectLst/>
                        </a:rPr>
                        <a:t>(</a:t>
                      </a:r>
                      <a:r>
                        <a:rPr lang="ru-RU" sz="1600" b="0" dirty="0" smtClean="0">
                          <a:effectLst/>
                        </a:rPr>
                        <a:t>всего)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докладчиков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15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effectLst/>
                        </a:rPr>
                        <a:t>Занятие по математике с элементами экономики (1</a:t>
                      </a:r>
                      <a:r>
                        <a:rPr lang="ru-RU" sz="2000" b="0" kern="1200" baseline="0" dirty="0" smtClean="0">
                          <a:effectLst/>
                        </a:rPr>
                        <a:t> и</a:t>
                      </a:r>
                      <a:r>
                        <a:rPr lang="ru-RU" sz="2000" b="0" kern="1200" dirty="0" smtClean="0">
                          <a:effectLst/>
                        </a:rPr>
                        <a:t> 3 классы)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 smtClean="0">
                        <a:effectLst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36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4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Занятие по математике</a:t>
                      </a:r>
                      <a:r>
                        <a:rPr lang="ru-RU" sz="20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 и 4 классы)</a:t>
                      </a:r>
                      <a:endParaRPr lang="ru-RU" sz="2000" b="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8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Внеурочное занятие «Контрольно-корректирующий этап творческого проекта «Есть такая профессия - Родину защищать»»</a:t>
                      </a:r>
                      <a:r>
                        <a:rPr lang="ru-RU" sz="20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(7 и 8 классы)</a:t>
                      </a:r>
                      <a:endParaRPr lang="ru-RU" sz="20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Внеклассное мероприятие «Мир моей семьи»</a:t>
                      </a:r>
                      <a:r>
                        <a:rPr lang="ru-RU" sz="2000" b="0" baseline="0" dirty="0" smtClean="0">
                          <a:effectLst/>
                        </a:rPr>
                        <a:t> (5 и 6 классы)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</a:rPr>
                        <a:t> 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816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КРУГЛЫЙ СТОЛ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8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23728" y="1412776"/>
            <a:ext cx="5484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МОУ Воскресенская СОШ, </a:t>
            </a:r>
            <a:r>
              <a:rPr lang="ru-RU" b="1" dirty="0" err="1">
                <a:solidFill>
                  <a:srgbClr val="CF543F">
                    <a:lumMod val="75000"/>
                  </a:srgbClr>
                </a:solidFill>
              </a:rPr>
              <a:t>Некоузский</a:t>
            </a:r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 МР</a:t>
            </a:r>
          </a:p>
        </p:txBody>
      </p:sp>
    </p:spTree>
    <p:extLst>
      <p:ext uri="{BB962C8B-B14F-4D97-AF65-F5344CB8AC3E}">
        <p14:creationId xmlns:p14="http://schemas.microsoft.com/office/powerpoint/2010/main" val="2033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381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</a:rPr>
              <a:t>СЕКЦИЯ 01.03.2018</a:t>
            </a:r>
            <a:r>
              <a:rPr lang="ru-RU" sz="2000" b="1" dirty="0">
                <a:solidFill>
                  <a:prstClr val="black"/>
                </a:solidFill>
              </a:rPr>
              <a:t/>
            </a:r>
            <a:br>
              <a:rPr lang="ru-RU" sz="2000" b="1" dirty="0">
                <a:solidFill>
                  <a:prstClr val="black"/>
                </a:solidFill>
              </a:rPr>
            </a:br>
            <a:r>
              <a:rPr lang="ru-RU" sz="2000" b="1" dirty="0" smtClean="0">
                <a:solidFill>
                  <a:prstClr val="black"/>
                </a:solidFill>
              </a:rPr>
              <a:t>«Проектно-исследовательская деятельность как фактор развития личности»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44063"/>
              </p:ext>
            </p:extLst>
          </p:nvPr>
        </p:nvGraphicFramePr>
        <p:xfrm>
          <a:off x="417000" y="1700808"/>
          <a:ext cx="8259456" cy="4864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1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Мероприятия </a:t>
                      </a:r>
                      <a:r>
                        <a:rPr lang="ru-RU" sz="1400" b="0" dirty="0">
                          <a:effectLst/>
                        </a:rPr>
                        <a:t>в ОО </a:t>
                      </a:r>
                      <a:endParaRPr lang="ru-RU" sz="1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Количество </a:t>
                      </a:r>
                      <a:r>
                        <a:rPr lang="ru-RU" sz="1400" b="0" dirty="0" smtClean="0">
                          <a:effectLst/>
                        </a:rPr>
                        <a:t>участников</a:t>
                      </a:r>
                      <a:endParaRPr lang="en-US" sz="14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 </a:t>
                      </a:r>
                      <a:r>
                        <a:rPr lang="ru-RU" sz="1400" b="0" dirty="0">
                          <a:effectLst/>
                        </a:rPr>
                        <a:t>(</a:t>
                      </a:r>
                      <a:r>
                        <a:rPr lang="ru-RU" sz="1400" b="0" dirty="0" smtClean="0">
                          <a:effectLst/>
                        </a:rPr>
                        <a:t>всего)</a:t>
                      </a:r>
                      <a:endParaRPr lang="ru-RU" sz="1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Количество докладчиков</a:t>
                      </a:r>
                      <a:endParaRPr lang="ru-RU" sz="1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kern="1200" dirty="0" smtClean="0">
                          <a:effectLst/>
                        </a:rPr>
                        <a:t>Непосредственная образовательная деятельность «Огород на окне» (младшая РВГ)</a:t>
                      </a:r>
                      <a:r>
                        <a:rPr lang="ru-RU" sz="1700" b="0" dirty="0">
                          <a:effectLst/>
                        </a:rPr>
                        <a:t> </a:t>
                      </a:r>
                      <a:endParaRPr lang="ru-RU" sz="17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34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348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Непосредственная образовательная деятельность «Дикие животные» (старшая</a:t>
                      </a:r>
                      <a:r>
                        <a:rPr lang="ru-RU" sz="17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РВГ</a:t>
                      </a:r>
                      <a:r>
                        <a:rPr lang="ru-RU" sz="17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ru-RU" sz="17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8473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531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</a:rPr>
                        <a:t>Урок в начальной школе «Бежит тропинка через луг» (1 и 3 классы)</a:t>
                      </a:r>
                      <a:endParaRPr lang="ru-RU" sz="17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91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679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</a:rPr>
                        <a:t>Интегрированный урок по биологии и физкультуре «Влияние физических упражнений и спорта на формирование скелета и мышц» (6 и 9 классы)</a:t>
                      </a:r>
                      <a:endParaRPr lang="ru-RU" sz="17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306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024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Урок географии «Географическая карта»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(5 и 7 классы)</a:t>
                      </a:r>
                      <a:endParaRPr lang="ru-RU" sz="17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4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Урок химии «Шоколад: польза или вред» (7 и 8 классы)</a:t>
                      </a:r>
                      <a:endParaRPr lang="ru-RU" sz="17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45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КРУГЛЫЙ СТОЛ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5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75655" y="1228110"/>
            <a:ext cx="6019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МОУ Первомайская </a:t>
            </a:r>
            <a:r>
              <a:rPr lang="ru-RU" b="1" dirty="0" smtClean="0">
                <a:solidFill>
                  <a:srgbClr val="CF543F">
                    <a:lumMod val="75000"/>
                  </a:srgbClr>
                </a:solidFill>
              </a:rPr>
              <a:t>СШ, Первомайский </a:t>
            </a:r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район</a:t>
            </a:r>
          </a:p>
        </p:txBody>
      </p:sp>
    </p:spTree>
    <p:extLst>
      <p:ext uri="{BB962C8B-B14F-4D97-AF65-F5344CB8AC3E}">
        <p14:creationId xmlns:p14="http://schemas.microsoft.com/office/powerpoint/2010/main" val="22694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</a:rPr>
              <a:t>СЕКЦИЯ</a:t>
            </a:r>
            <a:r>
              <a:rPr lang="ru-RU" sz="2000" b="1" dirty="0">
                <a:solidFill>
                  <a:prstClr val="black"/>
                </a:solidFill>
              </a:rPr>
              <a:t/>
            </a:r>
            <a:br>
              <a:rPr lang="ru-RU" sz="2000" b="1" dirty="0">
                <a:solidFill>
                  <a:prstClr val="black"/>
                </a:solidFill>
              </a:rPr>
            </a:br>
            <a:r>
              <a:rPr lang="ru-RU" sz="2000" b="1" dirty="0">
                <a:solidFill>
                  <a:prstClr val="black"/>
                </a:solidFill>
              </a:rPr>
              <a:t>«Организация обучения и воспитания детей в РВГ в соответствии с новыми образовательными стандартами»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39117"/>
              </p:ext>
            </p:extLst>
          </p:nvPr>
        </p:nvGraphicFramePr>
        <p:xfrm>
          <a:off x="539552" y="1988840"/>
          <a:ext cx="8136905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Мероприятия </a:t>
                      </a:r>
                      <a:r>
                        <a:rPr lang="ru-RU" sz="1600" b="0" dirty="0">
                          <a:effectLst/>
                        </a:rPr>
                        <a:t>в ОО 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</a:t>
                      </a:r>
                      <a:r>
                        <a:rPr lang="ru-RU" sz="1600" b="0" dirty="0" smtClean="0">
                          <a:effectLst/>
                        </a:rPr>
                        <a:t>участников</a:t>
                      </a:r>
                      <a:endParaRPr lang="en-US" sz="16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 </a:t>
                      </a:r>
                      <a:r>
                        <a:rPr lang="ru-RU" sz="1600" b="0" dirty="0">
                          <a:effectLst/>
                        </a:rPr>
                        <a:t>(</a:t>
                      </a:r>
                      <a:r>
                        <a:rPr lang="ru-RU" sz="1600" b="0" dirty="0" smtClean="0">
                          <a:effectLst/>
                        </a:rPr>
                        <a:t>всего)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Количество докладчиков</a:t>
                      </a:r>
                      <a:endParaRPr lang="ru-RU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155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effectLst/>
                        </a:rPr>
                        <a:t>Интегрированное занятие по физике и информатике «Создание анимационной модели физических законов» (7 и 8 классы)</a:t>
                      </a: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23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2617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</a:rPr>
                        <a:t> 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Общешкольное мероприятие «Где родился, там и пригодился» (1-9 классы)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КРУГЛЫЙ СТОЛ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5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63316" y="1436768"/>
            <a:ext cx="5200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МОУ </a:t>
            </a:r>
            <a:r>
              <a:rPr lang="ru-RU" b="1" dirty="0" err="1">
                <a:solidFill>
                  <a:srgbClr val="CF543F">
                    <a:lumMod val="75000"/>
                  </a:srgbClr>
                </a:solidFill>
              </a:rPr>
              <a:t>Ананьинская</a:t>
            </a:r>
            <a:r>
              <a:rPr lang="ru-RU" b="1" dirty="0">
                <a:solidFill>
                  <a:srgbClr val="CF543F">
                    <a:lumMod val="75000"/>
                  </a:srgbClr>
                </a:solidFill>
              </a:rPr>
              <a:t> ОШ </a:t>
            </a:r>
            <a:r>
              <a:rPr lang="ru-RU" b="1" dirty="0" smtClean="0">
                <a:solidFill>
                  <a:srgbClr val="CF543F">
                    <a:lumMod val="75000"/>
                  </a:srgbClr>
                </a:solidFill>
              </a:rPr>
              <a:t>Ярославский МР</a:t>
            </a:r>
            <a:endParaRPr lang="ru-RU" b="1" dirty="0">
              <a:solidFill>
                <a:srgbClr val="CF543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Участие рабочей группы «РАЗНОВОЗРАСТНОЕ ОБУЧЕНИЕ» в проведении секций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966912"/>
              </p:ext>
            </p:extLst>
          </p:nvPr>
        </p:nvGraphicFramePr>
        <p:xfrm>
          <a:off x="467544" y="1340768"/>
          <a:ext cx="8136905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+mn-lt"/>
                        </a:rPr>
                        <a:t>Образовательная организация</a:t>
                      </a:r>
                      <a:endParaRPr lang="ru-RU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</a:rPr>
                        <a:t>Количество </a:t>
                      </a:r>
                      <a:r>
                        <a:rPr lang="ru-RU" sz="1600" b="0" dirty="0" smtClean="0">
                          <a:effectLst/>
                          <a:latin typeface="+mn-lt"/>
                        </a:rPr>
                        <a:t>участников</a:t>
                      </a:r>
                      <a:endParaRPr lang="en-US" sz="1600" b="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ru-RU" sz="1600" b="0" dirty="0" smtClean="0">
                          <a:effectLst/>
                          <a:latin typeface="+mn-lt"/>
                        </a:rPr>
                        <a:t>всего)</a:t>
                      </a:r>
                      <a:endParaRPr lang="ru-RU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</a:rPr>
                        <a:t>Количество докладчиков</a:t>
                      </a:r>
                      <a:endParaRPr lang="ru-RU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4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effectLst/>
                          <a:latin typeface="+mn-lt"/>
                        </a:rPr>
                        <a:t>МОУ </a:t>
                      </a:r>
                      <a:r>
                        <a:rPr lang="ru-RU" sz="2000" b="0" kern="1200" dirty="0" err="1" smtClean="0">
                          <a:effectLst/>
                          <a:latin typeface="+mn-lt"/>
                        </a:rPr>
                        <a:t>Чепоровская</a:t>
                      </a:r>
                      <a:r>
                        <a:rPr lang="ru-RU" sz="2000" b="0" kern="1200" dirty="0" smtClean="0">
                          <a:effectLst/>
                          <a:latin typeface="+mn-lt"/>
                        </a:rPr>
                        <a:t> ООШ, Ростовский МР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49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n-lt"/>
                        </a:rPr>
                        <a:t>МОУ Воскресенская СОШ, </a:t>
                      </a:r>
                      <a:r>
                        <a:rPr lang="ru-RU" sz="2000" b="0" dirty="0" err="1" smtClean="0">
                          <a:effectLst/>
                          <a:latin typeface="+mn-lt"/>
                        </a:rPr>
                        <a:t>Некоузский</a:t>
                      </a:r>
                      <a:r>
                        <a:rPr lang="ru-RU" sz="2000" b="0" dirty="0" smtClean="0">
                          <a:effectLst/>
                          <a:latin typeface="+mn-lt"/>
                        </a:rPr>
                        <a:t> МР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36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49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n-lt"/>
                        </a:rPr>
                        <a:t>МОУ Первомайская СОШ, Первомайский МР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4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n-lt"/>
                        </a:rPr>
                        <a:t>МОУ </a:t>
                      </a:r>
                      <a:r>
                        <a:rPr lang="ru-RU" sz="2000" b="0" dirty="0" err="1" smtClean="0">
                          <a:effectLst/>
                          <a:latin typeface="+mn-lt"/>
                        </a:rPr>
                        <a:t>Ананьинская</a:t>
                      </a:r>
                      <a:r>
                        <a:rPr lang="ru-RU" sz="2000" b="0" dirty="0" smtClean="0">
                          <a:effectLst/>
                          <a:latin typeface="+mn-lt"/>
                        </a:rPr>
                        <a:t> ОШ Ярославский МР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669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64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/>
              <a:t>Результаты работы проблемной группы «Разновозрастное обучение»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579296" cy="5244608"/>
          </a:xfrm>
        </p:spPr>
        <p:txBody>
          <a:bodyPr>
            <a:noAutofit/>
          </a:bodyPr>
          <a:lstStyle/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Обобщен и проанализирован опыт обучения в РВГ СМШ Ярославской области </a:t>
            </a:r>
            <a:r>
              <a:rPr lang="ru-RU" sz="1700" i="1" dirty="0" smtClean="0"/>
              <a:t>(участие РГ в международном форуме, межрегиональных и региональных конференциях, публикации </a:t>
            </a:r>
            <a:r>
              <a:rPr lang="ru-RU" sz="1700" i="1" dirty="0"/>
              <a:t>в сборниках </a:t>
            </a:r>
            <a:r>
              <a:rPr lang="ru-RU" sz="1700" i="1" dirty="0" smtClean="0"/>
              <a:t>конференций, в журнале «Сельская школа»)</a:t>
            </a:r>
            <a:endParaRPr lang="ru-RU" sz="1700" i="1" dirty="0"/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Разработана </a:t>
            </a:r>
            <a:r>
              <a:rPr lang="ru-RU" sz="1700" dirty="0" smtClean="0"/>
              <a:t>и апробирована технологическая </a:t>
            </a:r>
            <a:r>
              <a:rPr lang="ru-RU" sz="1700" dirty="0" smtClean="0"/>
              <a:t>карта занятия в разновозрастной группе с учетом требований ФГОС как инновационный методический инструмент проектирования учебных и внеурочных занятий </a:t>
            </a:r>
            <a:r>
              <a:rPr lang="ru-RU" sz="1700" i="1" dirty="0" smtClean="0"/>
              <a:t>(публикации в сборниках </a:t>
            </a:r>
            <a:r>
              <a:rPr lang="ru-RU" sz="1700" i="1" dirty="0" smtClean="0"/>
              <a:t>конференций, использование участниками РГ)</a:t>
            </a:r>
            <a:endParaRPr lang="ru-RU" sz="1700" i="1" dirty="0"/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Разработаны занятия для разновозрастных групп по всем предметам начального и основного уровней образования в соответствии с требованиями ФГОС к результатам освоения ООП </a:t>
            </a:r>
            <a:r>
              <a:rPr lang="ru-RU" sz="1700" i="1" dirty="0" smtClean="0"/>
              <a:t>(рабочие материалы</a:t>
            </a:r>
            <a:r>
              <a:rPr lang="ru-RU" sz="1700" i="1" dirty="0" smtClean="0"/>
              <a:t>)</a:t>
            </a:r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Сняты видео-уроки по нескольким предметам</a:t>
            </a:r>
            <a:endParaRPr lang="ru-RU" sz="1700" dirty="0"/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Проведена серия </a:t>
            </a:r>
            <a:r>
              <a:rPr lang="ru-RU" sz="1700" dirty="0" smtClean="0"/>
              <a:t>семинаров, мастер-классов, круглых столов </a:t>
            </a:r>
            <a:r>
              <a:rPr lang="ru-RU" sz="1700" dirty="0" smtClean="0"/>
              <a:t>по особенностям обучения в РВГ в соответствии с требованиями ФГОС на базе ИРО и ОО</a:t>
            </a:r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/>
              <a:t>Открыты и действуют две базовые площадки (МОУ </a:t>
            </a:r>
            <a:r>
              <a:rPr lang="ru-RU" sz="1700" dirty="0" err="1"/>
              <a:t>Ананьинская</a:t>
            </a:r>
            <a:r>
              <a:rPr lang="ru-RU" sz="1700" dirty="0"/>
              <a:t> ОШ Ярославский МР, МОУ Первомайская СШ, Первомайский </a:t>
            </a:r>
            <a:r>
              <a:rPr lang="ru-RU" sz="1700" dirty="0" smtClean="0"/>
              <a:t>район</a:t>
            </a:r>
            <a:r>
              <a:rPr lang="ru-RU" sz="1700" dirty="0" smtClean="0"/>
              <a:t>)</a:t>
            </a:r>
          </a:p>
          <a:p>
            <a:pPr marL="450000" lvl="1" indent="-226800">
              <a:spcBef>
                <a:spcPts val="300"/>
              </a:spcBef>
              <a:tabLst>
                <a:tab pos="226800" algn="l"/>
              </a:tabLst>
            </a:pPr>
            <a:r>
              <a:rPr lang="ru-RU" sz="1700" dirty="0" smtClean="0"/>
              <a:t>Рабочая группа в полном составе входит в ассоциацию «Лидеры сельских школ»</a:t>
            </a:r>
            <a:endParaRPr lang="ru-RU" sz="1700" dirty="0" smtClean="0"/>
          </a:p>
          <a:p>
            <a:pPr lvl="1" indent="-226800">
              <a:spcBef>
                <a:spcPts val="300"/>
              </a:spcBef>
              <a:tabLst>
                <a:tab pos="226800" algn="l"/>
              </a:tabLst>
            </a:pPr>
            <a:endParaRPr lang="ru-RU" sz="1700" dirty="0"/>
          </a:p>
          <a:p>
            <a:pPr indent="-226800">
              <a:spcBef>
                <a:spcPts val="300"/>
              </a:spcBef>
              <a:tabLst>
                <a:tab pos="226800" algn="l"/>
              </a:tabLst>
            </a:pPr>
            <a:endParaRPr lang="ru-RU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/>
              <a:t>Актуальные проблемы: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57403"/>
          </a:xfrm>
        </p:spPr>
        <p:txBody>
          <a:bodyPr>
            <a:normAutofit/>
          </a:bodyPr>
          <a:lstStyle/>
          <a:p>
            <a:pPr marL="450000" lvl="1"/>
            <a:r>
              <a:rPr lang="ru-RU" sz="2000" dirty="0" smtClean="0"/>
              <a:t>Разработка </a:t>
            </a:r>
            <a:r>
              <a:rPr lang="ru-RU" sz="2000" dirty="0"/>
              <a:t>рабочих программ по учебным предметам для РВГ в соответствии с требованиями ФГОС</a:t>
            </a:r>
          </a:p>
          <a:p>
            <a:pPr marL="450000" lvl="1"/>
            <a:r>
              <a:rPr lang="ru-RU" sz="2000" dirty="0" smtClean="0"/>
              <a:t>Проектирование </a:t>
            </a:r>
            <a:r>
              <a:rPr lang="ru-RU" sz="2000" dirty="0"/>
              <a:t>учебных занятий в РВГ в соответствии с требованиями </a:t>
            </a:r>
            <a:r>
              <a:rPr lang="ru-RU" sz="2000" dirty="0" smtClean="0"/>
              <a:t>ФГОС (личностные УУД,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УУД, предметные результаты) с использованием современных образовательных технологий и современного МТО</a:t>
            </a:r>
            <a:endParaRPr lang="ru-RU" sz="2000" dirty="0"/>
          </a:p>
          <a:p>
            <a:pPr marL="450000" lvl="1"/>
            <a:r>
              <a:rPr lang="ru-RU" sz="2000" dirty="0" smtClean="0"/>
              <a:t>Привлечение </a:t>
            </a:r>
            <a:r>
              <a:rPr lang="ru-RU" sz="2000" dirty="0"/>
              <a:t>родителей и социальных партнеров к взаимодействию</a:t>
            </a:r>
          </a:p>
          <a:p>
            <a:pPr marL="450000" lvl="1"/>
            <a:r>
              <a:rPr lang="ru-RU" sz="2000" dirty="0" smtClean="0"/>
              <a:t>Проблема психолого-педагогического сопровождения детей СМШ (рост количества учащихся с ОВЗ, отсутствие школьных психологов)</a:t>
            </a:r>
          </a:p>
          <a:p>
            <a:pPr marL="450000" lvl="1"/>
            <a:r>
              <a:rPr lang="ru-RU" sz="2000" dirty="0" smtClean="0"/>
              <a:t>Недостаточность финансовых ресурсов для поощрения учителей, работающих с </a:t>
            </a:r>
            <a:r>
              <a:rPr lang="ru-RU" sz="2000" dirty="0" smtClean="0"/>
              <a:t>разновозрастными группами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/>
              <a:t>Предложения по дальнейшему </a:t>
            </a:r>
            <a:r>
              <a:rPr lang="ru-RU" sz="2400" b="1" dirty="0" smtClean="0"/>
              <a:t>развитию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5183162"/>
          </a:xfrm>
        </p:spPr>
        <p:txBody>
          <a:bodyPr>
            <a:noAutofit/>
          </a:bodyPr>
          <a:lstStyle/>
          <a:p>
            <a:pPr lvl="0">
              <a:buFont typeface="Georgia" pitchFamily="18" charset="0"/>
              <a:buChar char="─"/>
            </a:pPr>
            <a:r>
              <a:rPr lang="ru-RU" sz="1700" dirty="0"/>
              <a:t>Разработать региональную подпрограмму ООП НОО, ООП ООО, ООП СОО для малочисленной школы «Обучение в РВГ», создать методическое пособие</a:t>
            </a:r>
          </a:p>
          <a:p>
            <a:pPr>
              <a:buFont typeface="Georgia" pitchFamily="18" charset="0"/>
              <a:buChar char="─"/>
            </a:pPr>
            <a:r>
              <a:rPr lang="ru-RU" sz="1700" dirty="0"/>
              <a:t>Разработать методические рекомендации по формированию УУД в условиях обучения в РВГ</a:t>
            </a:r>
          </a:p>
          <a:p>
            <a:pPr>
              <a:buFont typeface="Georgia" pitchFamily="18" charset="0"/>
              <a:buChar char="─"/>
            </a:pPr>
            <a:r>
              <a:rPr lang="ru-RU" sz="1700" dirty="0"/>
              <a:t>Разработать методические рекомендации (пособие) по организации проектно-исследовательской деятельности в РВГ малочисленной сельской школы </a:t>
            </a:r>
          </a:p>
          <a:p>
            <a:pPr>
              <a:buFont typeface="Georgia" pitchFamily="18" charset="0"/>
              <a:buChar char="─"/>
            </a:pPr>
            <a:r>
              <a:rPr lang="ru-RU" sz="1700" dirty="0" smtClean="0"/>
              <a:t>Разработать </a:t>
            </a:r>
            <a:r>
              <a:rPr lang="ru-RU" sz="1700" dirty="0"/>
              <a:t>методические рекомендации (пособие) по индивидуальному образовательному маршруту учащегося малочисленной сельской школы </a:t>
            </a:r>
          </a:p>
          <a:p>
            <a:pPr lvl="0">
              <a:buFont typeface="Georgia" pitchFamily="18" charset="0"/>
              <a:buChar char="─"/>
            </a:pPr>
            <a:r>
              <a:rPr lang="ru-RU" sz="1700" dirty="0" smtClean="0"/>
              <a:t>Использовать </a:t>
            </a:r>
            <a:r>
              <a:rPr lang="ru-RU" sz="1700" dirty="0"/>
              <a:t>технологическую карту для планирования занятий в РВГ</a:t>
            </a:r>
          </a:p>
          <a:p>
            <a:pPr>
              <a:buFont typeface="Georgia" pitchFamily="18" charset="0"/>
              <a:buChar char="─"/>
            </a:pPr>
            <a:r>
              <a:rPr lang="ru-RU" sz="1700" dirty="0"/>
              <a:t>Рассмотреть возможность дополнительного финансирования малочисленных сельских школ на уровне региона, муниципального района при переходе на эффективный контракт, а также для организации психолого-педагогического сопровождения детей в МСШ при отсутствии школьного </a:t>
            </a:r>
            <a:r>
              <a:rPr lang="ru-RU" sz="1700" dirty="0" smtClean="0"/>
              <a:t>психолога</a:t>
            </a:r>
          </a:p>
          <a:p>
            <a:pPr lvl="0">
              <a:buFont typeface="Georgia" pitchFamily="18" charset="0"/>
              <a:buChar char="─"/>
            </a:pPr>
            <a:r>
              <a:rPr lang="ru-RU" sz="1700" dirty="0" smtClean="0"/>
              <a:t>Создать </a:t>
            </a:r>
            <a:r>
              <a:rPr lang="ru-RU" sz="1700" dirty="0"/>
              <a:t>банк разработок уроков, внеурочных мероприятий, проектов, методических материалов для разновозрастного обучения на основе обобщения лучших практик </a:t>
            </a:r>
            <a:r>
              <a:rPr lang="ru-RU" sz="1700" dirty="0" smtClean="0"/>
              <a:t>СМШ</a:t>
            </a:r>
          </a:p>
          <a:p>
            <a:pPr lvl="1">
              <a:buFont typeface="Georgia" pitchFamily="18" charset="0"/>
              <a:buChar char="─"/>
            </a:pPr>
            <a:endParaRPr lang="ru-RU" sz="1700" dirty="0"/>
          </a:p>
          <a:p>
            <a:pPr lvl="1">
              <a:buFont typeface="Georgia" pitchFamily="18" charset="0"/>
              <a:buChar char="─"/>
            </a:pPr>
            <a:endParaRPr lang="ru-RU" sz="1700" dirty="0"/>
          </a:p>
          <a:p>
            <a:pPr>
              <a:buFont typeface="Georgia" pitchFamily="18" charset="0"/>
              <a:buChar char="─"/>
            </a:pPr>
            <a:endParaRPr lang="ru-RU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790</Words>
  <Application>Microsoft Office PowerPoint</Application>
  <PresentationFormat>Экран (4:3)</PresentationFormat>
  <Paragraphs>141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  </vt:lpstr>
      <vt:lpstr>СЕКЦИЯ 27.02.2018 «Проблемы организации образовательного процесса в МСШ в условиях перехода на новые образовательные стандарты и пути их решения»</vt:lpstr>
      <vt:lpstr>СЕКЦИЯ 28.02.2018 «Ученик – учитель – родители. Проблемы и перспективы взаимодействия родителей и школы в обучении и воспитании» </vt:lpstr>
      <vt:lpstr>СЕКЦИЯ 01.03.2018 «Проектно-исследовательская деятельность как фактор развития личности»</vt:lpstr>
      <vt:lpstr>СЕКЦИЯ «Организация обучения и воспитания детей в РВГ в соответствии с новыми образовательными стандартами»</vt:lpstr>
      <vt:lpstr>Участие рабочей группы «РАЗНОВОЗРАСТНОЕ ОБУЧЕНИЕ» в проведении секций</vt:lpstr>
      <vt:lpstr> Результаты работы проблемной группы «Разновозрастное обучение» </vt:lpstr>
      <vt:lpstr>  Актуальные проблемы:  </vt:lpstr>
      <vt:lpstr> Предложения по дальнейшему развитию </vt:lpstr>
      <vt:lpstr> Благодарю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Елена Евгеньевна Цамуталина</cp:lastModifiedBy>
  <cp:revision>42</cp:revision>
  <dcterms:created xsi:type="dcterms:W3CDTF">2018-02-14T10:02:06Z</dcterms:created>
  <dcterms:modified xsi:type="dcterms:W3CDTF">2018-03-05T07:08:58Z</dcterms:modified>
</cp:coreProperties>
</file>