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75" r:id="rId4"/>
    <p:sldId id="263" r:id="rId5"/>
    <p:sldId id="264" r:id="rId6"/>
    <p:sldId id="267" r:id="rId7"/>
    <p:sldId id="273" r:id="rId8"/>
    <p:sldId id="266" r:id="rId9"/>
    <p:sldId id="257" r:id="rId10"/>
    <p:sldId id="258" r:id="rId11"/>
    <p:sldId id="272" r:id="rId12"/>
    <p:sldId id="259" r:id="rId13"/>
    <p:sldId id="260" r:id="rId14"/>
    <p:sldId id="261" r:id="rId15"/>
    <p:sldId id="262" r:id="rId16"/>
    <p:sldId id="276" r:id="rId17"/>
    <p:sldId id="278" r:id="rId18"/>
    <p:sldId id="26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5" d="100"/>
          <a:sy n="95" d="100"/>
        </p:scale>
        <p:origin x="-114" y="-4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29E041B-CC96-4B16-80BF-8C623B08660B}" type="datetimeFigureOut">
              <a:rPr lang="ru-RU" smtClean="0"/>
              <a:pPr/>
              <a:t>12.12.2019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01E31B-63C5-4F97-8401-1501241A39DE}" type="slidenum">
              <a:rPr lang="ru-RU" smtClean="0"/>
              <a:pPr/>
              <a:t>‹#›</a:t>
            </a:fld>
            <a:endParaRPr lang="ru-RU"/>
          </a:p>
        </p:txBody>
      </p:sp>
    </p:spTree>
    <p:extLst>
      <p:ext uri="{BB962C8B-B14F-4D97-AF65-F5344CB8AC3E}">
        <p14:creationId xmlns:p14="http://schemas.microsoft.com/office/powerpoint/2010/main" val="3289865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29E041B-CC96-4B16-80BF-8C623B08660B}" type="datetimeFigureOut">
              <a:rPr lang="ru-RU" smtClean="0"/>
              <a:pPr/>
              <a:t>12.12.2019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01E31B-63C5-4F97-8401-1501241A39DE}" type="slidenum">
              <a:rPr lang="ru-RU" smtClean="0"/>
              <a:pPr/>
              <a:t>‹#›</a:t>
            </a:fld>
            <a:endParaRPr lang="ru-RU"/>
          </a:p>
        </p:txBody>
      </p:sp>
    </p:spTree>
    <p:extLst>
      <p:ext uri="{BB962C8B-B14F-4D97-AF65-F5344CB8AC3E}">
        <p14:creationId xmlns:p14="http://schemas.microsoft.com/office/powerpoint/2010/main" val="4671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29E041B-CC96-4B16-80BF-8C623B08660B}" type="datetimeFigureOut">
              <a:rPr lang="ru-RU" smtClean="0"/>
              <a:pPr/>
              <a:t>12.12.2019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01E31B-63C5-4F97-8401-1501241A39DE}" type="slidenum">
              <a:rPr lang="ru-RU" smtClean="0"/>
              <a:pPr/>
              <a:t>‹#›</a:t>
            </a:fld>
            <a:endParaRPr lang="ru-RU"/>
          </a:p>
        </p:txBody>
      </p:sp>
    </p:spTree>
    <p:extLst>
      <p:ext uri="{BB962C8B-B14F-4D97-AF65-F5344CB8AC3E}">
        <p14:creationId xmlns:p14="http://schemas.microsoft.com/office/powerpoint/2010/main" val="138917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29E041B-CC96-4B16-80BF-8C623B08660B}" type="datetimeFigureOut">
              <a:rPr lang="ru-RU" smtClean="0"/>
              <a:pPr/>
              <a:t>12.12.2019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01E31B-63C5-4F97-8401-1501241A39DE}" type="slidenum">
              <a:rPr lang="ru-RU" smtClean="0"/>
              <a:pPr/>
              <a:t>‹#›</a:t>
            </a:fld>
            <a:endParaRPr lang="ru-RU"/>
          </a:p>
        </p:txBody>
      </p:sp>
    </p:spTree>
    <p:extLst>
      <p:ext uri="{BB962C8B-B14F-4D97-AF65-F5344CB8AC3E}">
        <p14:creationId xmlns:p14="http://schemas.microsoft.com/office/powerpoint/2010/main" val="176419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29E041B-CC96-4B16-80BF-8C623B08660B}" type="datetimeFigureOut">
              <a:rPr lang="ru-RU" smtClean="0"/>
              <a:pPr/>
              <a:t>12.12.2019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01E31B-63C5-4F97-8401-1501241A39DE}" type="slidenum">
              <a:rPr lang="ru-RU" smtClean="0"/>
              <a:pPr/>
              <a:t>‹#›</a:t>
            </a:fld>
            <a:endParaRPr lang="ru-RU"/>
          </a:p>
        </p:txBody>
      </p:sp>
    </p:spTree>
    <p:extLst>
      <p:ext uri="{BB962C8B-B14F-4D97-AF65-F5344CB8AC3E}">
        <p14:creationId xmlns:p14="http://schemas.microsoft.com/office/powerpoint/2010/main" val="289232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29E041B-CC96-4B16-80BF-8C623B08660B}" type="datetimeFigureOut">
              <a:rPr lang="ru-RU" smtClean="0"/>
              <a:pPr/>
              <a:t>12.12.2019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001E31B-63C5-4F97-8401-1501241A39DE}" type="slidenum">
              <a:rPr lang="ru-RU" smtClean="0"/>
              <a:pPr/>
              <a:t>‹#›</a:t>
            </a:fld>
            <a:endParaRPr lang="ru-RU"/>
          </a:p>
        </p:txBody>
      </p:sp>
    </p:spTree>
    <p:extLst>
      <p:ext uri="{BB962C8B-B14F-4D97-AF65-F5344CB8AC3E}">
        <p14:creationId xmlns:p14="http://schemas.microsoft.com/office/powerpoint/2010/main" val="1224816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29E041B-CC96-4B16-80BF-8C623B08660B}" type="datetimeFigureOut">
              <a:rPr lang="ru-RU" smtClean="0"/>
              <a:pPr/>
              <a:t>12.12.2019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001E31B-63C5-4F97-8401-1501241A39DE}" type="slidenum">
              <a:rPr lang="ru-RU" smtClean="0"/>
              <a:pPr/>
              <a:t>‹#›</a:t>
            </a:fld>
            <a:endParaRPr lang="ru-RU"/>
          </a:p>
        </p:txBody>
      </p:sp>
    </p:spTree>
    <p:extLst>
      <p:ext uri="{BB962C8B-B14F-4D97-AF65-F5344CB8AC3E}">
        <p14:creationId xmlns:p14="http://schemas.microsoft.com/office/powerpoint/2010/main" val="253947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29E041B-CC96-4B16-80BF-8C623B08660B}" type="datetimeFigureOut">
              <a:rPr lang="ru-RU" smtClean="0"/>
              <a:pPr/>
              <a:t>12.12.2019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001E31B-63C5-4F97-8401-1501241A39DE}" type="slidenum">
              <a:rPr lang="ru-RU" smtClean="0"/>
              <a:pPr/>
              <a:t>‹#›</a:t>
            </a:fld>
            <a:endParaRPr lang="ru-RU"/>
          </a:p>
        </p:txBody>
      </p:sp>
    </p:spTree>
    <p:extLst>
      <p:ext uri="{BB962C8B-B14F-4D97-AF65-F5344CB8AC3E}">
        <p14:creationId xmlns:p14="http://schemas.microsoft.com/office/powerpoint/2010/main" val="203050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E041B-CC96-4B16-80BF-8C623B08660B}" type="datetimeFigureOut">
              <a:rPr lang="ru-RU" smtClean="0"/>
              <a:pPr/>
              <a:t>12.12.2019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001E31B-63C5-4F97-8401-1501241A39DE}" type="slidenum">
              <a:rPr lang="ru-RU" smtClean="0"/>
              <a:pPr/>
              <a:t>‹#›</a:t>
            </a:fld>
            <a:endParaRPr lang="ru-RU"/>
          </a:p>
        </p:txBody>
      </p:sp>
    </p:spTree>
    <p:extLst>
      <p:ext uri="{BB962C8B-B14F-4D97-AF65-F5344CB8AC3E}">
        <p14:creationId xmlns:p14="http://schemas.microsoft.com/office/powerpoint/2010/main" val="185129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29E041B-CC96-4B16-80BF-8C623B08660B}" type="datetimeFigureOut">
              <a:rPr lang="ru-RU" smtClean="0"/>
              <a:pPr/>
              <a:t>12.12.2019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001E31B-63C5-4F97-8401-1501241A39DE}" type="slidenum">
              <a:rPr lang="ru-RU" smtClean="0"/>
              <a:pPr/>
              <a:t>‹#›</a:t>
            </a:fld>
            <a:endParaRPr lang="ru-RU"/>
          </a:p>
        </p:txBody>
      </p:sp>
    </p:spTree>
    <p:extLst>
      <p:ext uri="{BB962C8B-B14F-4D97-AF65-F5344CB8AC3E}">
        <p14:creationId xmlns:p14="http://schemas.microsoft.com/office/powerpoint/2010/main" val="4024483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29E041B-CC96-4B16-80BF-8C623B08660B}" type="datetimeFigureOut">
              <a:rPr lang="ru-RU" smtClean="0"/>
              <a:pPr/>
              <a:t>12.12.2019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001E31B-63C5-4F97-8401-1501241A39DE}" type="slidenum">
              <a:rPr lang="ru-RU" smtClean="0"/>
              <a:pPr/>
              <a:t>‹#›</a:t>
            </a:fld>
            <a:endParaRPr lang="ru-RU"/>
          </a:p>
        </p:txBody>
      </p:sp>
    </p:spTree>
    <p:extLst>
      <p:ext uri="{BB962C8B-B14F-4D97-AF65-F5344CB8AC3E}">
        <p14:creationId xmlns:p14="http://schemas.microsoft.com/office/powerpoint/2010/main" val="223575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E041B-CC96-4B16-80BF-8C623B08660B}" type="datetimeFigureOut">
              <a:rPr lang="ru-RU" smtClean="0"/>
              <a:pPr/>
              <a:t>12.12.2019</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1E31B-63C5-4F97-8401-1501241A39DE}" type="slidenum">
              <a:rPr lang="ru-RU" smtClean="0"/>
              <a:pPr/>
              <a:t>‹#›</a:t>
            </a:fld>
            <a:endParaRPr lang="ru-RU"/>
          </a:p>
        </p:txBody>
      </p:sp>
    </p:spTree>
    <p:extLst>
      <p:ext uri="{BB962C8B-B14F-4D97-AF65-F5344CB8AC3E}">
        <p14:creationId xmlns:p14="http://schemas.microsoft.com/office/powerpoint/2010/main" val="3749045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1087;&#1088;&#1080;&#1084;&#1077;&#1088;%20&#1087;&#1083;&#1072;&#1085;&#1072;%20&#1074;&#1079;&#1072;&#1080;&#1084;&#1086;&#1076;&#1077;&#1081;&#1089;&#1090;&#1074;&#1080;&#1103;%20&#1076;&#1086;&#1091;%20&#1080;%20&#1096;&#1082;&#1086;&#1083;&#1099;.docx" TargetMode="External"/><Relationship Id="rId2" Type="http://schemas.openxmlformats.org/officeDocument/2006/relationships/image" Target="../media/image6.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1057;&#1045;&#1058;-&#1042;&#1054;&#1049;%20&#1044;&#1054;&#1043;&#1054;&#1042;&#1054;&#1056;.docx"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C8B1E45-2EEC-4C9F-9A8F-CE90BD38D728}"/>
              </a:ext>
            </a:extLst>
          </p:cNvPr>
          <p:cNvSpPr>
            <a:spLocks noGrp="1"/>
          </p:cNvSpPr>
          <p:nvPr>
            <p:ph type="ctrTitle"/>
          </p:nvPr>
        </p:nvSpPr>
        <p:spPr>
          <a:xfrm>
            <a:off x="947057" y="1840229"/>
            <a:ext cx="7772400" cy="3657600"/>
          </a:xfrm>
        </p:spPr>
        <p:txBody>
          <a:bodyPr>
            <a:noAutofit/>
          </a:bodyPr>
          <a:lstStyle/>
          <a:p>
            <a:r>
              <a:rPr lang="ru-RU" sz="4000" b="1" i="1" dirty="0">
                <a:solidFill>
                  <a:schemeClr val="accent1">
                    <a:lumMod val="50000"/>
                  </a:schemeClr>
                </a:solidFill>
              </a:rPr>
              <a:t>«Взаимодействие </a:t>
            </a:r>
            <a:br>
              <a:rPr lang="ru-RU" sz="4000" b="1" i="1" dirty="0">
                <a:solidFill>
                  <a:schemeClr val="accent1">
                    <a:lumMod val="50000"/>
                  </a:schemeClr>
                </a:solidFill>
              </a:rPr>
            </a:br>
            <a:r>
              <a:rPr lang="ru-RU" sz="4000" b="1" i="1" dirty="0">
                <a:solidFill>
                  <a:schemeClr val="accent1">
                    <a:lumMod val="50000"/>
                  </a:schemeClr>
                </a:solidFill>
              </a:rPr>
              <a:t>детского сада и начальной школы в вопросах подготовки детей к сдаче нормативов первой ступени ГТО» </a:t>
            </a:r>
            <a:br>
              <a:rPr lang="ru-RU" sz="4000" b="1" i="1" dirty="0">
                <a:solidFill>
                  <a:schemeClr val="accent1">
                    <a:lumMod val="50000"/>
                  </a:schemeClr>
                </a:solidFill>
              </a:rPr>
            </a:br>
            <a:endParaRPr lang="ru-RU" sz="4000" b="1" i="1" dirty="0">
              <a:solidFill>
                <a:schemeClr val="accent1">
                  <a:lumMod val="50000"/>
                </a:schemeClr>
              </a:solidFill>
            </a:endParaRPr>
          </a:p>
        </p:txBody>
      </p:sp>
      <p:sp>
        <p:nvSpPr>
          <p:cNvPr id="4" name="TextBox 3">
            <a:extLst>
              <a:ext uri="{FF2B5EF4-FFF2-40B4-BE49-F238E27FC236}">
                <a16:creationId xmlns="" xmlns:a16="http://schemas.microsoft.com/office/drawing/2014/main" id="{760E9AE9-CA9C-4230-985C-9130D47E7909}"/>
              </a:ext>
            </a:extLst>
          </p:cNvPr>
          <p:cNvSpPr txBox="1"/>
          <p:nvPr/>
        </p:nvSpPr>
        <p:spPr>
          <a:xfrm>
            <a:off x="857249" y="220435"/>
            <a:ext cx="8213272" cy="1938992"/>
          </a:xfrm>
          <a:prstGeom prst="rect">
            <a:avLst/>
          </a:prstGeom>
          <a:noFill/>
        </p:spPr>
        <p:txBody>
          <a:bodyPr wrap="square" rtlCol="0">
            <a:spAutoFit/>
          </a:bodyPr>
          <a:lstStyle/>
          <a:p>
            <a:pPr algn="ctr"/>
            <a:r>
              <a:rPr lang="ru-RU" sz="2400" b="1" i="1" dirty="0">
                <a:solidFill>
                  <a:schemeClr val="accent1">
                    <a:lumMod val="75000"/>
                  </a:schemeClr>
                </a:solidFill>
              </a:rPr>
              <a:t>Региональный мастер-класс </a:t>
            </a:r>
            <a:endParaRPr lang="ru-RU" sz="2400" b="1" i="1" dirty="0" smtClean="0">
              <a:solidFill>
                <a:schemeClr val="accent1">
                  <a:lumMod val="75000"/>
                </a:schemeClr>
              </a:solidFill>
            </a:endParaRPr>
          </a:p>
          <a:p>
            <a:pPr algn="ctr"/>
            <a:r>
              <a:rPr lang="ru-RU" sz="2400" b="1" i="1" dirty="0" smtClean="0">
                <a:solidFill>
                  <a:schemeClr val="accent1">
                    <a:lumMod val="75000"/>
                  </a:schemeClr>
                </a:solidFill>
              </a:rPr>
              <a:t>«</a:t>
            </a:r>
            <a:r>
              <a:rPr lang="ru-RU" sz="2400" b="1" i="1" dirty="0">
                <a:solidFill>
                  <a:schemeClr val="accent1">
                    <a:lumMod val="75000"/>
                  </a:schemeClr>
                </a:solidFill>
              </a:rPr>
              <a:t>Система работы педагогов ДОУ </a:t>
            </a:r>
            <a:endParaRPr lang="ru-RU" sz="2400" b="1" i="1" dirty="0" smtClean="0">
              <a:solidFill>
                <a:schemeClr val="accent1">
                  <a:lumMod val="75000"/>
                </a:schemeClr>
              </a:solidFill>
            </a:endParaRPr>
          </a:p>
          <a:p>
            <a:pPr algn="ctr"/>
            <a:r>
              <a:rPr lang="ru-RU" sz="2400" b="1" i="1" dirty="0" smtClean="0">
                <a:solidFill>
                  <a:schemeClr val="accent1">
                    <a:lumMod val="75000"/>
                  </a:schemeClr>
                </a:solidFill>
              </a:rPr>
              <a:t>по </a:t>
            </a:r>
            <a:r>
              <a:rPr lang="ru-RU" sz="2400" b="1" i="1" dirty="0">
                <a:solidFill>
                  <a:schemeClr val="accent1">
                    <a:lumMod val="75000"/>
                  </a:schemeClr>
                </a:solidFill>
              </a:rPr>
              <a:t>подготовке детей старшего дошкольного возраста </a:t>
            </a:r>
            <a:endParaRPr lang="ru-RU" sz="2400" b="1" i="1" dirty="0" smtClean="0">
              <a:solidFill>
                <a:schemeClr val="accent1">
                  <a:lumMod val="75000"/>
                </a:schemeClr>
              </a:solidFill>
            </a:endParaRPr>
          </a:p>
          <a:p>
            <a:pPr algn="ctr"/>
            <a:r>
              <a:rPr lang="ru-RU" sz="2400" b="1" i="1" dirty="0" smtClean="0">
                <a:solidFill>
                  <a:schemeClr val="accent1">
                    <a:lumMod val="75000"/>
                  </a:schemeClr>
                </a:solidFill>
              </a:rPr>
              <a:t>к </a:t>
            </a:r>
            <a:r>
              <a:rPr lang="ru-RU" sz="2400" b="1" i="1" dirty="0">
                <a:solidFill>
                  <a:schemeClr val="accent1">
                    <a:lumMod val="75000"/>
                  </a:schemeClr>
                </a:solidFill>
              </a:rPr>
              <a:t>сдаче норм ВФСК ГТО 1 ступени»</a:t>
            </a:r>
            <a:br>
              <a:rPr lang="ru-RU" sz="2400" b="1" i="1" dirty="0">
                <a:solidFill>
                  <a:schemeClr val="accent1">
                    <a:lumMod val="75000"/>
                  </a:schemeClr>
                </a:solidFill>
              </a:rPr>
            </a:br>
            <a:endParaRPr lang="ru-RU" sz="2400" b="1" i="1" dirty="0">
              <a:solidFill>
                <a:schemeClr val="accent1">
                  <a:lumMod val="75000"/>
                </a:schemeClr>
              </a:solidFill>
            </a:endParaRPr>
          </a:p>
        </p:txBody>
      </p:sp>
      <p:sp>
        <p:nvSpPr>
          <p:cNvPr id="8" name="TextBox 7">
            <a:extLst>
              <a:ext uri="{FF2B5EF4-FFF2-40B4-BE49-F238E27FC236}">
                <a16:creationId xmlns="" xmlns:a16="http://schemas.microsoft.com/office/drawing/2014/main" id="{760E9AE9-CA9C-4230-985C-9130D47E7909}"/>
              </a:ext>
            </a:extLst>
          </p:cNvPr>
          <p:cNvSpPr txBox="1"/>
          <p:nvPr/>
        </p:nvSpPr>
        <p:spPr>
          <a:xfrm>
            <a:off x="1771648" y="4877307"/>
            <a:ext cx="5739494" cy="769441"/>
          </a:xfrm>
          <a:prstGeom prst="rect">
            <a:avLst/>
          </a:prstGeom>
          <a:noFill/>
        </p:spPr>
        <p:txBody>
          <a:bodyPr wrap="square" rtlCol="0">
            <a:spAutoFit/>
          </a:bodyPr>
          <a:lstStyle/>
          <a:p>
            <a:pPr algn="ctr"/>
            <a:r>
              <a:rPr lang="ru-RU" sz="2400" b="1" i="1" dirty="0" smtClean="0">
                <a:solidFill>
                  <a:schemeClr val="accent1">
                    <a:lumMod val="75000"/>
                  </a:schemeClr>
                </a:solidFill>
              </a:rPr>
              <a:t>   </a:t>
            </a:r>
            <a:r>
              <a:rPr lang="ru-RU" sz="2000" b="1" i="1" dirty="0" smtClean="0">
                <a:solidFill>
                  <a:schemeClr val="accent1">
                    <a:lumMod val="50000"/>
                  </a:schemeClr>
                </a:solidFill>
              </a:rPr>
              <a:t>Подготовила: Шустова Н. Ю. </a:t>
            </a:r>
          </a:p>
          <a:p>
            <a:pPr algn="ctr"/>
            <a:r>
              <a:rPr lang="ru-RU" sz="2000" b="1" i="1" dirty="0" smtClean="0">
                <a:solidFill>
                  <a:schemeClr val="accent1">
                    <a:lumMod val="50000"/>
                  </a:schemeClr>
                </a:solidFill>
              </a:rPr>
              <a:t>МДОУ «Детский сад №130»</a:t>
            </a:r>
            <a:endParaRPr lang="ru-RU" sz="2000" b="1" i="1" dirty="0">
              <a:solidFill>
                <a:schemeClr val="accent1">
                  <a:lumMod val="50000"/>
                </a:schemeClr>
              </a:solidFill>
            </a:endParaRPr>
          </a:p>
        </p:txBody>
      </p:sp>
      <p:sp>
        <p:nvSpPr>
          <p:cNvPr id="9" name="TextBox 8">
            <a:extLst>
              <a:ext uri="{FF2B5EF4-FFF2-40B4-BE49-F238E27FC236}">
                <a16:creationId xmlns="" xmlns:a16="http://schemas.microsoft.com/office/drawing/2014/main" id="{760E9AE9-CA9C-4230-985C-9130D47E7909}"/>
              </a:ext>
            </a:extLst>
          </p:cNvPr>
          <p:cNvSpPr txBox="1"/>
          <p:nvPr/>
        </p:nvSpPr>
        <p:spPr>
          <a:xfrm>
            <a:off x="1924048" y="6088559"/>
            <a:ext cx="5739494" cy="400110"/>
          </a:xfrm>
          <a:prstGeom prst="rect">
            <a:avLst/>
          </a:prstGeom>
          <a:noFill/>
        </p:spPr>
        <p:txBody>
          <a:bodyPr wrap="square" rtlCol="0">
            <a:spAutoFit/>
          </a:bodyPr>
          <a:lstStyle/>
          <a:p>
            <a:pPr algn="ctr"/>
            <a:r>
              <a:rPr lang="ru-RU" sz="2000" b="1" i="1" dirty="0" smtClean="0">
                <a:solidFill>
                  <a:schemeClr val="accent1">
                    <a:lumMod val="50000"/>
                  </a:schemeClr>
                </a:solidFill>
              </a:rPr>
              <a:t>Ярославль 2019</a:t>
            </a:r>
            <a:endParaRPr lang="ru-RU" sz="2000" b="1" i="1" dirty="0">
              <a:solidFill>
                <a:schemeClr val="accent1">
                  <a:lumMod val="50000"/>
                </a:schemeClr>
              </a:solidFill>
            </a:endParaRPr>
          </a:p>
        </p:txBody>
      </p:sp>
    </p:spTree>
    <p:extLst>
      <p:ext uri="{BB962C8B-B14F-4D97-AF65-F5344CB8AC3E}">
        <p14:creationId xmlns:p14="http://schemas.microsoft.com/office/powerpoint/2010/main" val="2955388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775EDDF-6812-44C1-848A-E23D53215528}"/>
              </a:ext>
            </a:extLst>
          </p:cNvPr>
          <p:cNvSpPr>
            <a:spLocks noGrp="1"/>
          </p:cNvSpPr>
          <p:nvPr>
            <p:ph type="title"/>
          </p:nvPr>
        </p:nvSpPr>
        <p:spPr>
          <a:xfrm>
            <a:off x="1630018" y="1412049"/>
            <a:ext cx="6692348" cy="456507"/>
          </a:xfrm>
        </p:spPr>
        <p:txBody>
          <a:bodyPr>
            <a:normAutofit fontScale="90000"/>
          </a:bodyPr>
          <a:lstStyle/>
          <a:p>
            <a:pPr algn="ctr"/>
            <a:r>
              <a:rPr lang="ru-RU" dirty="0"/>
              <a:t>2017 год – праздник ГТО</a:t>
            </a:r>
            <a:br>
              <a:rPr lang="ru-RU" dirty="0"/>
            </a:br>
            <a:r>
              <a:rPr lang="ru-RU" dirty="0"/>
              <a:t>отборочный тур</a:t>
            </a:r>
            <a:br>
              <a:rPr lang="ru-RU" dirty="0"/>
            </a:br>
            <a:r>
              <a:rPr lang="ru-RU" dirty="0"/>
              <a:t> </a:t>
            </a:r>
          </a:p>
        </p:txBody>
      </p:sp>
      <p:pic>
        <p:nvPicPr>
          <p:cNvPr id="4" name="Рисунок 3" descr="Изображение выглядит как пол, внутренний, стол, человек&#10;&#10;Описание создано автоматически">
            <a:extLst>
              <a:ext uri="{FF2B5EF4-FFF2-40B4-BE49-F238E27FC236}">
                <a16:creationId xmlns="" xmlns:a16="http://schemas.microsoft.com/office/drawing/2014/main" id="{1EE9A421-89C5-49C4-AA58-6C330D8F39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4667" y="2320456"/>
            <a:ext cx="2949893" cy="3764209"/>
          </a:xfrm>
          <a:prstGeom prst="rect">
            <a:avLst/>
          </a:prstGeom>
        </p:spPr>
      </p:pic>
      <p:pic>
        <p:nvPicPr>
          <p:cNvPr id="6" name="Рисунок 5" descr="Изображение выглядит как пол, потолок, внутренний, стена&#10;&#10;Описание создано автоматически">
            <a:extLst>
              <a:ext uri="{FF2B5EF4-FFF2-40B4-BE49-F238E27FC236}">
                <a16:creationId xmlns="" xmlns:a16="http://schemas.microsoft.com/office/drawing/2014/main" id="{FF37706A-845D-4EB4-9BCA-0F844BC1010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45698" y="2320456"/>
            <a:ext cx="2800806" cy="3764209"/>
          </a:xfrm>
          <a:prstGeom prst="rect">
            <a:avLst/>
          </a:prstGeom>
        </p:spPr>
      </p:pic>
    </p:spTree>
    <p:extLst>
      <p:ext uri="{BB962C8B-B14F-4D97-AF65-F5344CB8AC3E}">
        <p14:creationId xmlns:p14="http://schemas.microsoft.com/office/powerpoint/2010/main" val="33527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D2622B3A-13D5-4773-8216-7929AE4865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5004" y="678377"/>
            <a:ext cx="3662041" cy="2750623"/>
          </a:xfrm>
          <a:prstGeom prst="rect">
            <a:avLst/>
          </a:prstGeom>
        </p:spPr>
      </p:pic>
      <p:sp>
        <p:nvSpPr>
          <p:cNvPr id="2" name="Заголовок 1">
            <a:extLst>
              <a:ext uri="{FF2B5EF4-FFF2-40B4-BE49-F238E27FC236}">
                <a16:creationId xmlns="" xmlns:a16="http://schemas.microsoft.com/office/drawing/2014/main" id="{6B92F65F-59A0-4393-8245-003BB5A50DA4}"/>
              </a:ext>
            </a:extLst>
          </p:cNvPr>
          <p:cNvSpPr>
            <a:spLocks noGrp="1"/>
          </p:cNvSpPr>
          <p:nvPr>
            <p:ph type="title"/>
          </p:nvPr>
        </p:nvSpPr>
        <p:spPr>
          <a:xfrm>
            <a:off x="1490041" y="139839"/>
            <a:ext cx="7886700" cy="698361"/>
          </a:xfrm>
        </p:spPr>
        <p:txBody>
          <a:bodyPr/>
          <a:lstStyle/>
          <a:p>
            <a:r>
              <a:rPr lang="ru-RU" b="1" dirty="0"/>
              <a:t>Новогодние олимпийские игры</a:t>
            </a:r>
          </a:p>
        </p:txBody>
      </p:sp>
      <p:pic>
        <p:nvPicPr>
          <p:cNvPr id="4" name="Рисунок 3" descr="Изображение выглядит как текст&#10;&#10;Описание создано автоматически">
            <a:extLst>
              <a:ext uri="{FF2B5EF4-FFF2-40B4-BE49-F238E27FC236}">
                <a16:creationId xmlns="" xmlns:a16="http://schemas.microsoft.com/office/drawing/2014/main" id="{876028F4-B5DC-4EEA-AFB7-F7B82FFB31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645" y="1767840"/>
            <a:ext cx="2779033" cy="3886200"/>
          </a:xfrm>
          <a:prstGeom prst="rect">
            <a:avLst/>
          </a:prstGeom>
        </p:spPr>
      </p:pic>
      <p:pic>
        <p:nvPicPr>
          <p:cNvPr id="6" name="Рисунок 5">
            <a:extLst>
              <a:ext uri="{FF2B5EF4-FFF2-40B4-BE49-F238E27FC236}">
                <a16:creationId xmlns="" xmlns:a16="http://schemas.microsoft.com/office/drawing/2014/main" id="{3AC99EBC-7201-490F-A256-48192BAB63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54374" y="3429000"/>
            <a:ext cx="4090771" cy="3072650"/>
          </a:xfrm>
          <a:prstGeom prst="rect">
            <a:avLst/>
          </a:prstGeom>
        </p:spPr>
      </p:pic>
    </p:spTree>
    <p:extLst>
      <p:ext uri="{BB962C8B-B14F-4D97-AF65-F5344CB8AC3E}">
        <p14:creationId xmlns:p14="http://schemas.microsoft.com/office/powerpoint/2010/main" val="3073137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AFABE59-A18E-4EC6-A8E1-D480A8220B49}"/>
              </a:ext>
            </a:extLst>
          </p:cNvPr>
          <p:cNvSpPr>
            <a:spLocks noGrp="1"/>
          </p:cNvSpPr>
          <p:nvPr>
            <p:ph type="title"/>
          </p:nvPr>
        </p:nvSpPr>
        <p:spPr/>
        <p:txBody>
          <a:bodyPr/>
          <a:lstStyle/>
          <a:p>
            <a:r>
              <a:rPr lang="ru-RU" dirty="0"/>
              <a:t>Фестиваль - 2018</a:t>
            </a:r>
          </a:p>
        </p:txBody>
      </p:sp>
      <p:pic>
        <p:nvPicPr>
          <p:cNvPr id="6" name="Рисунок 5" descr="Изображение выглядит как человек, внутренний, пол, люди&#10;&#10;Описание создано автоматически">
            <a:extLst>
              <a:ext uri="{FF2B5EF4-FFF2-40B4-BE49-F238E27FC236}">
                <a16:creationId xmlns="" xmlns:a16="http://schemas.microsoft.com/office/drawing/2014/main" id="{E46CDBB0-8674-4691-957C-2E0597CC91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6381" y="246466"/>
            <a:ext cx="3753779" cy="2419409"/>
          </a:xfrm>
          <a:prstGeom prst="rect">
            <a:avLst/>
          </a:prstGeom>
        </p:spPr>
      </p:pic>
      <p:pic>
        <p:nvPicPr>
          <p:cNvPr id="4" name="Рисунок 3" descr="Изображение выглядит как человек, небо, группа, земля&#10;&#10;Описание создано автоматически">
            <a:extLst>
              <a:ext uri="{FF2B5EF4-FFF2-40B4-BE49-F238E27FC236}">
                <a16:creationId xmlns="" xmlns:a16="http://schemas.microsoft.com/office/drawing/2014/main" id="{3D027118-256A-489B-9D7E-4AFF49FC13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177" y="3861073"/>
            <a:ext cx="3691317" cy="2768488"/>
          </a:xfrm>
          <a:prstGeom prst="rect">
            <a:avLst/>
          </a:prstGeom>
        </p:spPr>
      </p:pic>
      <p:pic>
        <p:nvPicPr>
          <p:cNvPr id="5" name="Рисунок 4" descr="Изображение выглядит как внутренний, человек, здание, пол&#10;&#10;Описание создано автоматически">
            <a:extLst>
              <a:ext uri="{FF2B5EF4-FFF2-40B4-BE49-F238E27FC236}">
                <a16:creationId xmlns="" xmlns:a16="http://schemas.microsoft.com/office/drawing/2014/main" id="{58B8CC78-5F98-4CD2-AAF0-0FE7C22F46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1178" y="1612683"/>
            <a:ext cx="3691317" cy="2461359"/>
          </a:xfrm>
          <a:prstGeom prst="rect">
            <a:avLst/>
          </a:prstGeom>
        </p:spPr>
      </p:pic>
      <p:pic>
        <p:nvPicPr>
          <p:cNvPr id="10" name="Рисунок 9">
            <a:extLst>
              <a:ext uri="{FF2B5EF4-FFF2-40B4-BE49-F238E27FC236}">
                <a16:creationId xmlns="" xmlns:a16="http://schemas.microsoft.com/office/drawing/2014/main" id="{5E726DAD-5C2D-499E-9397-47C7DD3C6CE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99952" y="2517716"/>
            <a:ext cx="2733318" cy="1822568"/>
          </a:xfrm>
          <a:prstGeom prst="rect">
            <a:avLst/>
          </a:prstGeom>
        </p:spPr>
      </p:pic>
      <p:pic>
        <p:nvPicPr>
          <p:cNvPr id="12" name="Рисунок 11" descr="Изображение выглядит как человек, здание, внешний, женщина&#10;&#10;Описание создано автоматически">
            <a:extLst>
              <a:ext uri="{FF2B5EF4-FFF2-40B4-BE49-F238E27FC236}">
                <a16:creationId xmlns="" xmlns:a16="http://schemas.microsoft.com/office/drawing/2014/main" id="{FA172D32-4267-4F0E-AEFE-C3DA2F59A10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54720" y="4202834"/>
            <a:ext cx="3655440" cy="2437437"/>
          </a:xfrm>
          <a:prstGeom prst="rect">
            <a:avLst/>
          </a:prstGeom>
        </p:spPr>
      </p:pic>
    </p:spTree>
    <p:extLst>
      <p:ext uri="{BB962C8B-B14F-4D97-AF65-F5344CB8AC3E}">
        <p14:creationId xmlns:p14="http://schemas.microsoft.com/office/powerpoint/2010/main" val="945378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5648C43-78B3-4DBE-A193-328BCB73CE90}"/>
              </a:ext>
            </a:extLst>
          </p:cNvPr>
          <p:cNvSpPr>
            <a:spLocks noGrp="1"/>
          </p:cNvSpPr>
          <p:nvPr>
            <p:ph type="title"/>
          </p:nvPr>
        </p:nvSpPr>
        <p:spPr>
          <a:xfrm>
            <a:off x="516834" y="1090676"/>
            <a:ext cx="8494644" cy="1307967"/>
          </a:xfrm>
        </p:spPr>
        <p:txBody>
          <a:bodyPr/>
          <a:lstStyle/>
          <a:p>
            <a:pPr algn="ctr"/>
            <a:r>
              <a:rPr lang="ru-RU" dirty="0"/>
              <a:t>Мы готовы к ГТО</a:t>
            </a:r>
          </a:p>
        </p:txBody>
      </p:sp>
      <p:pic>
        <p:nvPicPr>
          <p:cNvPr id="4" name="Рисунок 3" descr="Изображение выглядит как человек, ребенок, пол, в позе&#10;&#10;Описание создано автоматически">
            <a:extLst>
              <a:ext uri="{FF2B5EF4-FFF2-40B4-BE49-F238E27FC236}">
                <a16:creationId xmlns="" xmlns:a16="http://schemas.microsoft.com/office/drawing/2014/main" id="{68E61AE4-6650-4C4A-B91B-4EE7E86446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895" y="2758947"/>
            <a:ext cx="4011169" cy="3008377"/>
          </a:xfrm>
          <a:prstGeom prst="rect">
            <a:avLst/>
          </a:prstGeom>
        </p:spPr>
      </p:pic>
      <p:pic>
        <p:nvPicPr>
          <p:cNvPr id="6" name="Рисунок 5" descr="Изображение выглядит как человек, ребенок, внутренний, в позе&#10;&#10;Описание создано автоматически">
            <a:extLst>
              <a:ext uri="{FF2B5EF4-FFF2-40B4-BE49-F238E27FC236}">
                <a16:creationId xmlns="" xmlns:a16="http://schemas.microsoft.com/office/drawing/2014/main" id="{811E1723-1428-4AC8-A8D9-C0657B5411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2758948"/>
            <a:ext cx="4011168" cy="3008376"/>
          </a:xfrm>
          <a:prstGeom prst="rect">
            <a:avLst/>
          </a:prstGeom>
        </p:spPr>
      </p:pic>
    </p:spTree>
    <p:extLst>
      <p:ext uri="{BB962C8B-B14F-4D97-AF65-F5344CB8AC3E}">
        <p14:creationId xmlns:p14="http://schemas.microsoft.com/office/powerpoint/2010/main" val="229840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40B6819-16DE-425E-9E0D-688E928BA4BC}"/>
              </a:ext>
            </a:extLst>
          </p:cNvPr>
          <p:cNvSpPr>
            <a:spLocks noGrp="1"/>
          </p:cNvSpPr>
          <p:nvPr>
            <p:ph type="title"/>
          </p:nvPr>
        </p:nvSpPr>
        <p:spPr>
          <a:xfrm>
            <a:off x="3992616" y="995901"/>
            <a:ext cx="4979504" cy="1325563"/>
          </a:xfrm>
        </p:spPr>
        <p:txBody>
          <a:bodyPr>
            <a:normAutofit fontScale="90000"/>
          </a:bodyPr>
          <a:lstStyle/>
          <a:p>
            <a:pPr algn="ctr"/>
            <a:r>
              <a:rPr lang="ru-RU" dirty="0"/>
              <a:t>Посвящение в </a:t>
            </a:r>
            <a:br>
              <a:rPr lang="ru-RU" dirty="0"/>
            </a:br>
            <a:r>
              <a:rPr lang="ru-RU" dirty="0"/>
              <a:t>«ГТО </a:t>
            </a:r>
            <a:r>
              <a:rPr lang="ru-RU" dirty="0" err="1"/>
              <a:t>шки</a:t>
            </a:r>
            <a:r>
              <a:rPr lang="ru-RU" dirty="0"/>
              <a:t>» </a:t>
            </a:r>
            <a:br>
              <a:rPr lang="ru-RU" dirty="0"/>
            </a:br>
            <a:r>
              <a:rPr lang="ru-RU" dirty="0"/>
              <a:t>2018 -19 учебный  год</a:t>
            </a:r>
          </a:p>
        </p:txBody>
      </p:sp>
      <p:pic>
        <p:nvPicPr>
          <p:cNvPr id="4" name="Рисунок 3" descr="Изображение выглядит как человек, пол, внутренний, стоит&#10;&#10;Описание создано автоматически">
            <a:extLst>
              <a:ext uri="{FF2B5EF4-FFF2-40B4-BE49-F238E27FC236}">
                <a16:creationId xmlns="" xmlns:a16="http://schemas.microsoft.com/office/drawing/2014/main" id="{23C048CA-DC79-48EA-895F-409EA20B04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880" y="3321991"/>
            <a:ext cx="4029457" cy="3361743"/>
          </a:xfrm>
          <a:prstGeom prst="rect">
            <a:avLst/>
          </a:prstGeom>
        </p:spPr>
      </p:pic>
      <p:pic>
        <p:nvPicPr>
          <p:cNvPr id="6" name="Рисунок 5" descr="Изображение выглядит как человек, пол, внутренний, группа&#10;&#10;Описание создано автоматически">
            <a:extLst>
              <a:ext uri="{FF2B5EF4-FFF2-40B4-BE49-F238E27FC236}">
                <a16:creationId xmlns="" xmlns:a16="http://schemas.microsoft.com/office/drawing/2014/main" id="{E8FED5F8-3878-45C0-A81F-4E5D140D8B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65982" y="3321991"/>
            <a:ext cx="4506138" cy="3361742"/>
          </a:xfrm>
          <a:prstGeom prst="rect">
            <a:avLst/>
          </a:prstGeom>
        </p:spPr>
      </p:pic>
      <p:pic>
        <p:nvPicPr>
          <p:cNvPr id="8" name="Рисунок 7">
            <a:extLst>
              <a:ext uri="{FF2B5EF4-FFF2-40B4-BE49-F238E27FC236}">
                <a16:creationId xmlns="" xmlns:a16="http://schemas.microsoft.com/office/drawing/2014/main" id="{7BDD3C8D-9136-4EE1-BCF6-40527DE82D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1880" y="174266"/>
            <a:ext cx="3445963" cy="2584472"/>
          </a:xfrm>
          <a:prstGeom prst="rect">
            <a:avLst/>
          </a:prstGeom>
        </p:spPr>
      </p:pic>
    </p:spTree>
    <p:extLst>
      <p:ext uri="{BB962C8B-B14F-4D97-AF65-F5344CB8AC3E}">
        <p14:creationId xmlns:p14="http://schemas.microsoft.com/office/powerpoint/2010/main" val="862178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0FC37B8-21CC-4C37-A76B-81272ADF5F79}"/>
              </a:ext>
            </a:extLst>
          </p:cNvPr>
          <p:cNvSpPr>
            <a:spLocks noGrp="1"/>
          </p:cNvSpPr>
          <p:nvPr>
            <p:ph type="title"/>
          </p:nvPr>
        </p:nvSpPr>
        <p:spPr>
          <a:xfrm>
            <a:off x="1768337" y="1040987"/>
            <a:ext cx="3943350" cy="1325563"/>
          </a:xfrm>
        </p:spPr>
        <p:txBody>
          <a:bodyPr>
            <a:normAutofit fontScale="90000"/>
          </a:bodyPr>
          <a:lstStyle/>
          <a:p>
            <a:r>
              <a:rPr lang="ru-RU" dirty="0"/>
              <a:t>Первый старт – сдаем нормативы</a:t>
            </a:r>
            <a:br>
              <a:rPr lang="ru-RU" dirty="0"/>
            </a:br>
            <a:r>
              <a:rPr lang="ru-RU" dirty="0"/>
              <a:t>по 4 видам</a:t>
            </a:r>
          </a:p>
        </p:txBody>
      </p:sp>
      <p:pic>
        <p:nvPicPr>
          <p:cNvPr id="4" name="Рисунок 3" descr="Изображение выглядит как человек, пол, земля, внутренний&#10;&#10;Описание создано автоматически">
            <a:extLst>
              <a:ext uri="{FF2B5EF4-FFF2-40B4-BE49-F238E27FC236}">
                <a16:creationId xmlns="" xmlns:a16="http://schemas.microsoft.com/office/drawing/2014/main" id="{204E662E-8422-426B-B722-32278D65F9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565" y="3571806"/>
            <a:ext cx="4071399" cy="3053550"/>
          </a:xfrm>
          <a:prstGeom prst="rect">
            <a:avLst/>
          </a:prstGeom>
        </p:spPr>
      </p:pic>
      <p:pic>
        <p:nvPicPr>
          <p:cNvPr id="6" name="Рисунок 5" descr="Изображение выглядит как человек, пол, внутренний&#10;&#10;Описание создано автоматически">
            <a:extLst>
              <a:ext uri="{FF2B5EF4-FFF2-40B4-BE49-F238E27FC236}">
                <a16:creationId xmlns="" xmlns:a16="http://schemas.microsoft.com/office/drawing/2014/main" id="{54C01D2B-DA18-4F6A-8FD4-9B09A41DD0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1597807"/>
            <a:ext cx="4336288" cy="3252216"/>
          </a:xfrm>
          <a:prstGeom prst="rect">
            <a:avLst/>
          </a:prstGeom>
        </p:spPr>
      </p:pic>
    </p:spTree>
    <p:extLst>
      <p:ext uri="{BB962C8B-B14F-4D97-AF65-F5344CB8AC3E}">
        <p14:creationId xmlns:p14="http://schemas.microsoft.com/office/powerpoint/2010/main" val="3433642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0FC37B8-21CC-4C37-A76B-81272ADF5F79}"/>
              </a:ext>
            </a:extLst>
          </p:cNvPr>
          <p:cNvSpPr>
            <a:spLocks noGrp="1"/>
          </p:cNvSpPr>
          <p:nvPr>
            <p:ph type="title"/>
          </p:nvPr>
        </p:nvSpPr>
        <p:spPr>
          <a:xfrm>
            <a:off x="1861102" y="404883"/>
            <a:ext cx="7017854" cy="1325563"/>
          </a:xfrm>
        </p:spPr>
        <p:txBody>
          <a:bodyPr>
            <a:normAutofit/>
          </a:bodyPr>
          <a:lstStyle/>
          <a:p>
            <a:pPr algn="ctr"/>
            <a:r>
              <a:rPr lang="ru-RU" dirty="0"/>
              <a:t>ИТОГИ: первый год после проекта</a:t>
            </a:r>
          </a:p>
        </p:txBody>
      </p:sp>
      <p:sp>
        <p:nvSpPr>
          <p:cNvPr id="3" name="TextBox 2">
            <a:extLst>
              <a:ext uri="{FF2B5EF4-FFF2-40B4-BE49-F238E27FC236}">
                <a16:creationId xmlns="" xmlns:a16="http://schemas.microsoft.com/office/drawing/2014/main" id="{EC8509C4-DD70-4C17-9854-70B33FCE9240}"/>
              </a:ext>
            </a:extLst>
          </p:cNvPr>
          <p:cNvSpPr txBox="1"/>
          <p:nvPr/>
        </p:nvSpPr>
        <p:spPr>
          <a:xfrm>
            <a:off x="693700" y="1680095"/>
            <a:ext cx="7924800" cy="5016758"/>
          </a:xfrm>
          <a:prstGeom prst="rect">
            <a:avLst/>
          </a:prstGeom>
          <a:noFill/>
        </p:spPr>
        <p:txBody>
          <a:bodyPr wrap="square" rtlCol="0">
            <a:spAutoFit/>
          </a:bodyPr>
          <a:lstStyle/>
          <a:p>
            <a:pPr algn="just"/>
            <a:r>
              <a:rPr lang="ru-RU" u="sng" dirty="0"/>
              <a:t>ПРОБЛЕМЫ</a:t>
            </a:r>
            <a:r>
              <a:rPr lang="ru-RU" sz="2000" u="sng" dirty="0"/>
              <a:t>: </a:t>
            </a:r>
          </a:p>
          <a:p>
            <a:pPr algn="just"/>
            <a:r>
              <a:rPr lang="ru-RU" sz="2000" dirty="0"/>
              <a:t>территориально рядом находящиеся школы, в которые идут наши выпускники, по прежнему закрыты для активного сотрудничества, мало проявляют интерес ко всем формам взаимодействия </a:t>
            </a:r>
            <a:r>
              <a:rPr lang="ru-RU" sz="2000" dirty="0" smtClean="0"/>
              <a:t>(и по ГТО).</a:t>
            </a:r>
            <a:endParaRPr lang="ru-RU" sz="2000" dirty="0"/>
          </a:p>
          <a:p>
            <a:pPr algn="just"/>
            <a:r>
              <a:rPr lang="ru-RU" sz="2000" u="sng" dirty="0" smtClean="0"/>
              <a:t>Достижения</a:t>
            </a:r>
            <a:r>
              <a:rPr lang="ru-RU" sz="2000" u="sng" dirty="0"/>
              <a:t>:</a:t>
            </a:r>
          </a:p>
          <a:p>
            <a:pPr marL="342900" indent="-342900" algn="just">
              <a:buFont typeface="Arial" panose="020B0604020202020204" pitchFamily="34" charset="0"/>
              <a:buChar char="•"/>
            </a:pPr>
            <a:r>
              <a:rPr lang="ru-RU" sz="2000" dirty="0"/>
              <a:t> мы по прежнему продолжаем работу по подготовке детей к сдаче норм ГТО 1 ступени</a:t>
            </a:r>
            <a:r>
              <a:rPr lang="ru-RU" sz="2000" dirty="0" smtClean="0"/>
              <a:t>. Продолжаем сотрудничество с школами участниками проекта.</a:t>
            </a:r>
          </a:p>
          <a:p>
            <a:pPr marL="342900" indent="-342900" algn="just">
              <a:buFont typeface="Arial" panose="020B0604020202020204" pitchFamily="34" charset="0"/>
              <a:buChar char="•"/>
            </a:pPr>
            <a:r>
              <a:rPr lang="ru-RU" sz="2000" dirty="0" smtClean="0"/>
              <a:t> </a:t>
            </a:r>
            <a:r>
              <a:rPr lang="ru-RU" sz="2000" dirty="0"/>
              <a:t>Традиционно проводится </a:t>
            </a:r>
            <a:r>
              <a:rPr lang="ru-RU" sz="2000" dirty="0" smtClean="0"/>
              <a:t>спортивный праздник </a:t>
            </a:r>
            <a:r>
              <a:rPr lang="ru-RU" sz="2000" dirty="0"/>
              <a:t>«Посвящение в </a:t>
            </a:r>
            <a:r>
              <a:rPr lang="ru-RU" sz="2000" dirty="0" err="1"/>
              <a:t>ГТОшки</a:t>
            </a:r>
            <a:r>
              <a:rPr lang="ru-RU" sz="2000" dirty="0"/>
              <a:t>», этот праздник старт компании по привлечению прежде всего родителей к данному движению.</a:t>
            </a:r>
          </a:p>
          <a:p>
            <a:pPr marL="342900" indent="-342900" algn="just">
              <a:buFont typeface="Arial" panose="020B0604020202020204" pitchFamily="34" charset="0"/>
              <a:buChar char="•"/>
            </a:pPr>
            <a:r>
              <a:rPr lang="ru-RU" sz="2000" dirty="0" smtClean="0"/>
              <a:t>Некоторые ДС заключили договора </a:t>
            </a:r>
            <a:r>
              <a:rPr lang="ru-RU" sz="2000" dirty="0"/>
              <a:t>со </a:t>
            </a:r>
            <a:r>
              <a:rPr lang="ru-RU" sz="2000" dirty="0" smtClean="0"/>
              <a:t>спортивной </a:t>
            </a:r>
            <a:r>
              <a:rPr lang="ru-RU" sz="2000" dirty="0"/>
              <a:t>школой № 13 по распространению идеи физического развития и совершенствования подрастающего поколения и популяризации здорового образа жизни среди семей воспитанников</a:t>
            </a:r>
            <a:r>
              <a:rPr lang="ru-RU" sz="2000" dirty="0" smtClean="0"/>
              <a:t>. (мастер классы для детей и родителей).</a:t>
            </a:r>
          </a:p>
        </p:txBody>
      </p:sp>
    </p:spTree>
    <p:extLst>
      <p:ext uri="{BB962C8B-B14F-4D97-AF65-F5344CB8AC3E}">
        <p14:creationId xmlns:p14="http://schemas.microsoft.com/office/powerpoint/2010/main" val="2070276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0FC37B8-21CC-4C37-A76B-81272ADF5F79}"/>
              </a:ext>
            </a:extLst>
          </p:cNvPr>
          <p:cNvSpPr>
            <a:spLocks noGrp="1"/>
          </p:cNvSpPr>
          <p:nvPr>
            <p:ph type="title"/>
          </p:nvPr>
        </p:nvSpPr>
        <p:spPr>
          <a:xfrm>
            <a:off x="1861102" y="404883"/>
            <a:ext cx="7017854" cy="1325563"/>
          </a:xfrm>
        </p:spPr>
        <p:txBody>
          <a:bodyPr>
            <a:normAutofit/>
          </a:bodyPr>
          <a:lstStyle/>
          <a:p>
            <a:pPr algn="ctr"/>
            <a:r>
              <a:rPr lang="ru-RU" dirty="0"/>
              <a:t>ИТОГИ: первый год после проекта</a:t>
            </a:r>
          </a:p>
        </p:txBody>
      </p:sp>
      <p:pic>
        <p:nvPicPr>
          <p:cNvPr id="1026" name="Picture 2" descr="C:\Users\DS130new\Pictures\фото 2019 - 20 год\гтошки\DSCN575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1786" y="1842967"/>
            <a:ext cx="3075475" cy="2306958"/>
          </a:xfrm>
          <a:prstGeom prst="rect">
            <a:avLst/>
          </a:prstGeom>
          <a:noFill/>
        </p:spPr>
      </p:pic>
      <p:pic>
        <p:nvPicPr>
          <p:cNvPr id="1027" name="Picture 3" descr="C:\Users\DS130new\Pictures\фото 2019 - 20 год\гтошки\DSCN576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6834" y="1939681"/>
            <a:ext cx="2934879" cy="2201496"/>
          </a:xfrm>
          <a:prstGeom prst="rect">
            <a:avLst/>
          </a:prstGeom>
          <a:noFill/>
        </p:spPr>
      </p:pic>
      <p:pic>
        <p:nvPicPr>
          <p:cNvPr id="1028" name="Picture 4" descr="C:\Users\DS130new\Pictures\фото 2019 - 20 год\гтошки\DSCN576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42910" y="4102588"/>
            <a:ext cx="2899717" cy="2175120"/>
          </a:xfrm>
          <a:prstGeom prst="rect">
            <a:avLst/>
          </a:prstGeom>
          <a:noFill/>
        </p:spPr>
      </p:pic>
      <p:sp>
        <p:nvSpPr>
          <p:cNvPr id="7" name="TextBox 6"/>
          <p:cNvSpPr txBox="1"/>
          <p:nvPr/>
        </p:nvSpPr>
        <p:spPr>
          <a:xfrm>
            <a:off x="3894992" y="2488222"/>
            <a:ext cx="1617784" cy="369332"/>
          </a:xfrm>
          <a:prstGeom prst="rect">
            <a:avLst/>
          </a:prstGeom>
          <a:noFill/>
        </p:spPr>
        <p:txBody>
          <a:bodyPr wrap="square" rtlCol="0">
            <a:spAutoFit/>
          </a:bodyPr>
          <a:lstStyle/>
          <a:p>
            <a:r>
              <a:rPr lang="ru-RU" dirty="0" err="1" smtClean="0"/>
              <a:t>ГТОшки</a:t>
            </a:r>
            <a:r>
              <a:rPr lang="ru-RU" dirty="0" smtClean="0"/>
              <a:t> - 2019</a:t>
            </a:r>
            <a:endParaRPr lang="ru-RU" dirty="0"/>
          </a:p>
        </p:txBody>
      </p:sp>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88525" y="4378567"/>
            <a:ext cx="1490906" cy="2088053"/>
          </a:xfrm>
          <a:prstGeom prst="rect">
            <a:avLst/>
          </a:prstGeom>
          <a:noFill/>
          <a:ln w="9525">
            <a:noFill/>
            <a:miter lim="800000"/>
            <a:headEnd/>
            <a:tailEnd/>
          </a:ln>
          <a:effectLst/>
        </p:spPr>
      </p:pic>
    </p:spTree>
    <p:extLst>
      <p:ext uri="{BB962C8B-B14F-4D97-AF65-F5344CB8AC3E}">
        <p14:creationId xmlns:p14="http://schemas.microsoft.com/office/powerpoint/2010/main" val="2070276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4B7C360-DB5A-4612-A50A-D47A8393BCD5}"/>
              </a:ext>
            </a:extLst>
          </p:cNvPr>
          <p:cNvSpPr>
            <a:spLocks noGrp="1"/>
          </p:cNvSpPr>
          <p:nvPr>
            <p:ph type="title"/>
          </p:nvPr>
        </p:nvSpPr>
        <p:spPr>
          <a:xfrm>
            <a:off x="1948070" y="2419214"/>
            <a:ext cx="5565912" cy="1325563"/>
          </a:xfrm>
        </p:spPr>
        <p:txBody>
          <a:bodyPr/>
          <a:lstStyle/>
          <a:p>
            <a:r>
              <a:rPr lang="ru-RU" dirty="0"/>
              <a:t>Спасибо за внимание</a:t>
            </a:r>
          </a:p>
        </p:txBody>
      </p:sp>
    </p:spTree>
    <p:extLst>
      <p:ext uri="{BB962C8B-B14F-4D97-AF65-F5344CB8AC3E}">
        <p14:creationId xmlns:p14="http://schemas.microsoft.com/office/powerpoint/2010/main" val="564502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4B7C360-DB5A-4612-A50A-D47A8393BCD5}"/>
              </a:ext>
            </a:extLst>
          </p:cNvPr>
          <p:cNvSpPr>
            <a:spLocks noGrp="1"/>
          </p:cNvSpPr>
          <p:nvPr>
            <p:ph type="title"/>
          </p:nvPr>
        </p:nvSpPr>
        <p:spPr>
          <a:xfrm>
            <a:off x="1407979" y="3685431"/>
            <a:ext cx="7070863" cy="1119117"/>
          </a:xfrm>
        </p:spPr>
        <p:txBody>
          <a:bodyPr>
            <a:noAutofit/>
          </a:bodyPr>
          <a:lstStyle/>
          <a:p>
            <a:pPr algn="ctr"/>
            <a:r>
              <a:rPr lang="ru-RU" sz="2000" dirty="0" smtClean="0">
                <a:solidFill>
                  <a:schemeClr val="accent5">
                    <a:lumMod val="75000"/>
                  </a:schemeClr>
                </a:solidFill>
                <a:latin typeface="Arial" charset="0"/>
              </a:rPr>
              <a:t>«В области спорта нам </a:t>
            </a:r>
            <a:br>
              <a:rPr lang="ru-RU" sz="2000" dirty="0" smtClean="0">
                <a:solidFill>
                  <a:schemeClr val="accent5">
                    <a:lumMod val="75000"/>
                  </a:schemeClr>
                </a:solidFill>
                <a:latin typeface="Arial" charset="0"/>
              </a:rPr>
            </a:br>
            <a:r>
              <a:rPr lang="ru-RU" sz="2000" dirty="0" smtClean="0">
                <a:solidFill>
                  <a:schemeClr val="accent5">
                    <a:lumMod val="75000"/>
                  </a:schemeClr>
                </a:solidFill>
                <a:latin typeface="Arial" charset="0"/>
              </a:rPr>
              <a:t>необходима системная, комплексная</a:t>
            </a:r>
            <a:br>
              <a:rPr lang="ru-RU" sz="2000" dirty="0" smtClean="0">
                <a:solidFill>
                  <a:schemeClr val="accent5">
                    <a:lumMod val="75000"/>
                  </a:schemeClr>
                </a:solidFill>
                <a:latin typeface="Arial" charset="0"/>
              </a:rPr>
            </a:br>
            <a:r>
              <a:rPr lang="ru-RU" sz="2000" dirty="0" smtClean="0">
                <a:solidFill>
                  <a:schemeClr val="accent5">
                    <a:lumMod val="75000"/>
                  </a:schemeClr>
                </a:solidFill>
                <a:latin typeface="Arial" charset="0"/>
              </a:rPr>
              <a:t>работа, способная закрепить </a:t>
            </a:r>
            <a:br>
              <a:rPr lang="ru-RU" sz="2000" dirty="0" smtClean="0">
                <a:solidFill>
                  <a:schemeClr val="accent5">
                    <a:lumMod val="75000"/>
                  </a:schemeClr>
                </a:solidFill>
                <a:latin typeface="Arial" charset="0"/>
              </a:rPr>
            </a:br>
            <a:r>
              <a:rPr lang="ru-RU" sz="2000" dirty="0" smtClean="0">
                <a:solidFill>
                  <a:schemeClr val="accent5">
                    <a:lumMod val="75000"/>
                  </a:schemeClr>
                </a:solidFill>
                <a:latin typeface="Arial" charset="0"/>
              </a:rPr>
              <a:t>достигнутые результаты, создать </a:t>
            </a:r>
            <a:br>
              <a:rPr lang="ru-RU" sz="2000" dirty="0" smtClean="0">
                <a:solidFill>
                  <a:schemeClr val="accent5">
                    <a:lumMod val="75000"/>
                  </a:schemeClr>
                </a:solidFill>
                <a:latin typeface="Arial" charset="0"/>
              </a:rPr>
            </a:br>
            <a:r>
              <a:rPr lang="ru-RU" sz="2000" dirty="0" smtClean="0">
                <a:solidFill>
                  <a:schemeClr val="accent5">
                    <a:lumMod val="75000"/>
                  </a:schemeClr>
                </a:solidFill>
                <a:latin typeface="Arial" charset="0"/>
              </a:rPr>
              <a:t>прочную базу на перспективу, </a:t>
            </a:r>
            <a:br>
              <a:rPr lang="ru-RU" sz="2000" dirty="0" smtClean="0">
                <a:solidFill>
                  <a:schemeClr val="accent5">
                    <a:lumMod val="75000"/>
                  </a:schemeClr>
                </a:solidFill>
                <a:latin typeface="Arial" charset="0"/>
              </a:rPr>
            </a:br>
            <a:r>
              <a:rPr lang="ru-RU" sz="2000" dirty="0" smtClean="0">
                <a:solidFill>
                  <a:schemeClr val="accent5">
                    <a:lumMod val="75000"/>
                  </a:schemeClr>
                </a:solidFill>
                <a:latin typeface="Arial" charset="0"/>
              </a:rPr>
              <a:t>но главное, чтобы она была </a:t>
            </a:r>
            <a:br>
              <a:rPr lang="ru-RU" sz="2000" dirty="0" smtClean="0">
                <a:solidFill>
                  <a:schemeClr val="accent5">
                    <a:lumMod val="75000"/>
                  </a:schemeClr>
                </a:solidFill>
                <a:latin typeface="Arial" charset="0"/>
              </a:rPr>
            </a:br>
            <a:r>
              <a:rPr lang="ru-RU" sz="2000" dirty="0" smtClean="0">
                <a:solidFill>
                  <a:schemeClr val="accent5">
                    <a:lumMod val="75000"/>
                  </a:schemeClr>
                </a:solidFill>
                <a:latin typeface="Arial" charset="0"/>
              </a:rPr>
              <a:t>основой для здорового образа жизни,                                        для здоровья нации».</a:t>
            </a:r>
            <a:br>
              <a:rPr lang="ru-RU" sz="2000" dirty="0" smtClean="0">
                <a:solidFill>
                  <a:schemeClr val="accent5">
                    <a:lumMod val="75000"/>
                  </a:schemeClr>
                </a:solidFill>
                <a:latin typeface="Arial" charset="0"/>
              </a:rPr>
            </a:br>
            <a:r>
              <a:rPr lang="ru-RU" sz="2000" dirty="0" smtClean="0">
                <a:solidFill>
                  <a:schemeClr val="accent5">
                    <a:lumMod val="75000"/>
                  </a:schemeClr>
                </a:solidFill>
                <a:latin typeface="Arial" charset="0"/>
              </a:rPr>
              <a:t> </a:t>
            </a:r>
            <a:br>
              <a:rPr lang="ru-RU" sz="2000" dirty="0" smtClean="0">
                <a:solidFill>
                  <a:schemeClr val="accent5">
                    <a:lumMod val="75000"/>
                  </a:schemeClr>
                </a:solidFill>
                <a:latin typeface="Arial" charset="0"/>
              </a:rPr>
            </a:br>
            <a:r>
              <a:rPr lang="ru-RU" sz="2000" dirty="0" smtClean="0">
                <a:solidFill>
                  <a:schemeClr val="accent5">
                    <a:lumMod val="75000"/>
                  </a:schemeClr>
                </a:solidFill>
                <a:latin typeface="Arial" charset="0"/>
              </a:rPr>
              <a:t>«…Главное, чтобы людям захотелось заниматься спортом, чтобы они поняли, что это важно для здоровья, семьи   и их  профессионального будущего».</a:t>
            </a:r>
            <a:br>
              <a:rPr lang="ru-RU" sz="2000" dirty="0" smtClean="0">
                <a:solidFill>
                  <a:schemeClr val="accent5">
                    <a:lumMod val="75000"/>
                  </a:schemeClr>
                </a:solidFill>
                <a:latin typeface="Arial" charset="0"/>
              </a:rPr>
            </a:br>
            <a:r>
              <a:rPr lang="ru-RU" sz="2000" dirty="0" smtClean="0">
                <a:solidFill>
                  <a:schemeClr val="accent5">
                    <a:lumMod val="75000"/>
                  </a:schemeClr>
                </a:solidFill>
                <a:latin typeface="Arial" charset="0"/>
              </a:rPr>
              <a:t>                                                     </a:t>
            </a:r>
            <a:br>
              <a:rPr lang="ru-RU" sz="2000" dirty="0" smtClean="0">
                <a:solidFill>
                  <a:schemeClr val="accent5">
                    <a:lumMod val="75000"/>
                  </a:schemeClr>
                </a:solidFill>
                <a:latin typeface="Arial" charset="0"/>
              </a:rPr>
            </a:br>
            <a:r>
              <a:rPr lang="ru-RU" sz="2000" dirty="0" smtClean="0">
                <a:solidFill>
                  <a:schemeClr val="accent5">
                    <a:lumMod val="75000"/>
                  </a:schemeClr>
                </a:solidFill>
                <a:latin typeface="Arial" charset="0"/>
              </a:rPr>
              <a:t>                                              президент РФ      В. В. Путин</a:t>
            </a:r>
            <a:endParaRPr lang="ru-RU" sz="2000" b="1" dirty="0"/>
          </a:p>
        </p:txBody>
      </p:sp>
      <p:sp>
        <p:nvSpPr>
          <p:cNvPr id="3" name="TextBox 2">
            <a:extLst>
              <a:ext uri="{FF2B5EF4-FFF2-40B4-BE49-F238E27FC236}">
                <a16:creationId xmlns="" xmlns:a16="http://schemas.microsoft.com/office/drawing/2014/main" id="{98855721-8967-4E58-8CA4-A555306A2C3C}"/>
              </a:ext>
            </a:extLst>
          </p:cNvPr>
          <p:cNvSpPr txBox="1"/>
          <p:nvPr/>
        </p:nvSpPr>
        <p:spPr>
          <a:xfrm>
            <a:off x="628651" y="2505670"/>
            <a:ext cx="8237053" cy="923330"/>
          </a:xfrm>
          <a:prstGeom prst="rect">
            <a:avLst/>
          </a:prstGeom>
          <a:noFill/>
        </p:spPr>
        <p:txBody>
          <a:bodyPr wrap="square" rtlCol="0">
            <a:spAutoFit/>
          </a:bodyPr>
          <a:lstStyle/>
          <a:p>
            <a:endParaRPr lang="ru-RU" dirty="0"/>
          </a:p>
          <a:p>
            <a:endParaRPr lang="ru-RU" dirty="0"/>
          </a:p>
          <a:p>
            <a:endParaRPr lang="ru-RU" dirty="0"/>
          </a:p>
        </p:txBody>
      </p:sp>
      <p:pic>
        <p:nvPicPr>
          <p:cNvPr id="5" name="Picture 5" descr="В"/>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228184" y="404664"/>
            <a:ext cx="2262227" cy="1413892"/>
          </a:xfrm>
          <a:prstGeom prst="rect">
            <a:avLst/>
          </a:prstGeom>
          <a:noFill/>
          <a:ln w="9525">
            <a:noFill/>
            <a:miter lim="800000"/>
            <a:headEnd/>
            <a:tailEnd/>
          </a:ln>
        </p:spPr>
      </p:pic>
    </p:spTree>
    <p:extLst>
      <p:ext uri="{BB962C8B-B14F-4D97-AF65-F5344CB8AC3E}">
        <p14:creationId xmlns:p14="http://schemas.microsoft.com/office/powerpoint/2010/main" val="432607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4B7C360-DB5A-4612-A50A-D47A8393BCD5}"/>
              </a:ext>
            </a:extLst>
          </p:cNvPr>
          <p:cNvSpPr>
            <a:spLocks noGrp="1"/>
          </p:cNvSpPr>
          <p:nvPr>
            <p:ph type="title"/>
          </p:nvPr>
        </p:nvSpPr>
        <p:spPr>
          <a:xfrm>
            <a:off x="1794841" y="616916"/>
            <a:ext cx="7070863" cy="1119117"/>
          </a:xfrm>
        </p:spPr>
        <p:txBody>
          <a:bodyPr>
            <a:normAutofit fontScale="90000"/>
          </a:bodyPr>
          <a:lstStyle/>
          <a:p>
            <a:pPr algn="ctr"/>
            <a:r>
              <a:rPr lang="ru-RU" sz="4000" b="1" dirty="0"/>
              <a:t>Взаимодействие </a:t>
            </a:r>
            <a:r>
              <a:rPr lang="ru-RU" sz="4000" dirty="0"/>
              <a:t/>
            </a:r>
            <a:br>
              <a:rPr lang="ru-RU" sz="4000" dirty="0"/>
            </a:br>
            <a:r>
              <a:rPr lang="ru-RU" sz="4000" b="1" dirty="0"/>
              <a:t>детского сада и начальной школы, преемственность</a:t>
            </a:r>
          </a:p>
        </p:txBody>
      </p:sp>
      <p:sp>
        <p:nvSpPr>
          <p:cNvPr id="3" name="TextBox 2">
            <a:extLst>
              <a:ext uri="{FF2B5EF4-FFF2-40B4-BE49-F238E27FC236}">
                <a16:creationId xmlns="" xmlns:a16="http://schemas.microsoft.com/office/drawing/2014/main" id="{98855721-8967-4E58-8CA4-A555306A2C3C}"/>
              </a:ext>
            </a:extLst>
          </p:cNvPr>
          <p:cNvSpPr txBox="1"/>
          <p:nvPr/>
        </p:nvSpPr>
        <p:spPr>
          <a:xfrm>
            <a:off x="628651" y="2505670"/>
            <a:ext cx="8237053" cy="923330"/>
          </a:xfrm>
          <a:prstGeom prst="rect">
            <a:avLst/>
          </a:prstGeom>
          <a:noFill/>
        </p:spPr>
        <p:txBody>
          <a:bodyPr wrap="square" rtlCol="0">
            <a:spAutoFit/>
          </a:bodyPr>
          <a:lstStyle/>
          <a:p>
            <a:endParaRPr lang="ru-RU" dirty="0"/>
          </a:p>
          <a:p>
            <a:endParaRPr lang="ru-RU" dirty="0"/>
          </a:p>
          <a:p>
            <a:endParaRPr lang="ru-RU" dirty="0"/>
          </a:p>
        </p:txBody>
      </p:sp>
      <p:pic>
        <p:nvPicPr>
          <p:cNvPr id="4" name="Рисунок 3">
            <a:extLst>
              <a:ext uri="{FF2B5EF4-FFF2-40B4-BE49-F238E27FC236}">
                <a16:creationId xmlns="" xmlns:a16="http://schemas.microsoft.com/office/drawing/2014/main" id="{31F8A665-181F-4405-BD08-76756C35F8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04729" y="2312504"/>
            <a:ext cx="7460975" cy="3781362"/>
          </a:xfrm>
          <a:prstGeom prst="rect">
            <a:avLst/>
          </a:prstGeom>
        </p:spPr>
      </p:pic>
    </p:spTree>
    <p:extLst>
      <p:ext uri="{BB962C8B-B14F-4D97-AF65-F5344CB8AC3E}">
        <p14:creationId xmlns:p14="http://schemas.microsoft.com/office/powerpoint/2010/main" val="432607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835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Рисунок 1">
            <a:hlinkClick r:id="rId3" action="ppaction://hlinkfile"/>
            <a:extLst>
              <a:ext uri="{FF2B5EF4-FFF2-40B4-BE49-F238E27FC236}">
                <a16:creationId xmlns="" xmlns:a16="http://schemas.microsoft.com/office/drawing/2014/main" id="{8726A19B-4D3D-4BED-ACD6-336F658C458C}"/>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312191" y="6139774"/>
            <a:ext cx="831809" cy="831809"/>
          </a:xfrm>
          <a:prstGeom prst="rect">
            <a:avLst/>
          </a:prstGeom>
        </p:spPr>
      </p:pic>
    </p:spTree>
    <p:extLst>
      <p:ext uri="{BB962C8B-B14F-4D97-AF65-F5344CB8AC3E}">
        <p14:creationId xmlns:p14="http://schemas.microsoft.com/office/powerpoint/2010/main" val="2228140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4B7C360-DB5A-4612-A50A-D47A8393BCD5}"/>
              </a:ext>
            </a:extLst>
          </p:cNvPr>
          <p:cNvSpPr>
            <a:spLocks noGrp="1"/>
          </p:cNvSpPr>
          <p:nvPr>
            <p:ph type="title"/>
          </p:nvPr>
        </p:nvSpPr>
        <p:spPr>
          <a:xfrm>
            <a:off x="1914111" y="484395"/>
            <a:ext cx="7070863" cy="1119117"/>
          </a:xfrm>
        </p:spPr>
        <p:txBody>
          <a:bodyPr>
            <a:noAutofit/>
          </a:bodyPr>
          <a:lstStyle/>
          <a:p>
            <a:pPr algn="ctr"/>
            <a:r>
              <a:rPr lang="ru-RU" sz="2800" b="1" dirty="0"/>
              <a:t>этапы реализации вопросов преемственности в части работы по подготовке детей 6 - 8 лет к сдаче норм ГТО</a:t>
            </a:r>
          </a:p>
        </p:txBody>
      </p:sp>
      <p:sp>
        <p:nvSpPr>
          <p:cNvPr id="3" name="TextBox 2">
            <a:extLst>
              <a:ext uri="{FF2B5EF4-FFF2-40B4-BE49-F238E27FC236}">
                <a16:creationId xmlns="" xmlns:a16="http://schemas.microsoft.com/office/drawing/2014/main" id="{98855721-8967-4E58-8CA4-A555306A2C3C}"/>
              </a:ext>
            </a:extLst>
          </p:cNvPr>
          <p:cNvSpPr txBox="1"/>
          <p:nvPr/>
        </p:nvSpPr>
        <p:spPr>
          <a:xfrm>
            <a:off x="602147" y="1775791"/>
            <a:ext cx="8237053" cy="5170646"/>
          </a:xfrm>
          <a:prstGeom prst="rect">
            <a:avLst/>
          </a:prstGeom>
          <a:noFill/>
        </p:spPr>
        <p:txBody>
          <a:bodyPr wrap="square" rtlCol="0">
            <a:spAutoFit/>
          </a:bodyPr>
          <a:lstStyle/>
          <a:p>
            <a:pPr marL="342900" indent="-342900" algn="ctr">
              <a:buAutoNum type="arabicPeriod"/>
            </a:pPr>
            <a:r>
              <a:rPr lang="ru-RU" sz="2400" dirty="0"/>
              <a:t>Этап </a:t>
            </a:r>
          </a:p>
          <a:p>
            <a:pPr algn="just"/>
            <a:r>
              <a:rPr lang="ru-RU" sz="2400" dirty="0"/>
              <a:t> Изучение  и создание нормативно – правовой базы регулирующий взаимоотношения Дошкольной образовательной организации и начальной школы </a:t>
            </a:r>
            <a:r>
              <a:rPr lang="ru-RU" sz="2400" dirty="0">
                <a:ea typeface="Calibri" pitchFamily="34" charset="0"/>
                <a:cs typeface="Times New Roman" pitchFamily="18" charset="0"/>
              </a:rPr>
              <a:t>в подготовке детей к сдаче норм комплекса «ГТО» и участие в их проведении представителей спортивных организаций города и области.</a:t>
            </a:r>
            <a:endParaRPr lang="ru-RU" sz="2400" dirty="0"/>
          </a:p>
          <a:p>
            <a:pPr algn="ctr"/>
            <a:r>
              <a:rPr lang="ru-RU" sz="2400" dirty="0"/>
              <a:t>2. Этап </a:t>
            </a:r>
          </a:p>
          <a:p>
            <a:pPr algn="just"/>
            <a:r>
              <a:rPr lang="ru-RU" sz="2400" dirty="0"/>
              <a:t>Анализ имеющихся условий у участников проекта и планирование деятельности</a:t>
            </a:r>
          </a:p>
          <a:p>
            <a:pPr algn="ctr"/>
            <a:r>
              <a:rPr lang="ru-RU" sz="2400" dirty="0"/>
              <a:t>3. Этап </a:t>
            </a:r>
          </a:p>
          <a:p>
            <a:pPr algn="just"/>
            <a:r>
              <a:rPr lang="ru-RU" sz="2400" dirty="0"/>
              <a:t> Реализация плана и поиск оптимальных форм сотрудничества</a:t>
            </a:r>
          </a:p>
          <a:p>
            <a:endParaRPr lang="ru-RU" dirty="0"/>
          </a:p>
        </p:txBody>
      </p:sp>
    </p:spTree>
    <p:extLst>
      <p:ext uri="{BB962C8B-B14F-4D97-AF65-F5344CB8AC3E}">
        <p14:creationId xmlns:p14="http://schemas.microsoft.com/office/powerpoint/2010/main" val="815587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B92F65F-59A0-4393-8245-003BB5A50DA4}"/>
              </a:ext>
            </a:extLst>
          </p:cNvPr>
          <p:cNvSpPr>
            <a:spLocks noGrp="1"/>
          </p:cNvSpPr>
          <p:nvPr>
            <p:ph type="title"/>
          </p:nvPr>
        </p:nvSpPr>
        <p:spPr>
          <a:xfrm>
            <a:off x="1257300" y="656674"/>
            <a:ext cx="7886700" cy="1325563"/>
          </a:xfrm>
        </p:spPr>
        <p:txBody>
          <a:bodyPr>
            <a:noAutofit/>
          </a:bodyPr>
          <a:lstStyle/>
          <a:p>
            <a:pPr algn="ctr"/>
            <a:r>
              <a:rPr lang="ru-RU" sz="3200" b="1" dirty="0">
                <a:solidFill>
                  <a:prstClr val="black"/>
                </a:solidFill>
                <a:cs typeface="Arial" pitchFamily="34" charset="0"/>
              </a:rPr>
              <a:t>Анализ содержания</a:t>
            </a:r>
            <a:br>
              <a:rPr lang="ru-RU" sz="3200" b="1" dirty="0">
                <a:solidFill>
                  <a:prstClr val="black"/>
                </a:solidFill>
                <a:cs typeface="Arial" pitchFamily="34" charset="0"/>
              </a:rPr>
            </a:br>
            <a:r>
              <a:rPr lang="ru-RU" sz="3200" b="1" dirty="0">
                <a:solidFill>
                  <a:prstClr val="black"/>
                </a:solidFill>
                <a:cs typeface="Arial" pitchFamily="34" charset="0"/>
              </a:rPr>
              <a:t> образовательных программ и </a:t>
            </a:r>
            <a:r>
              <a:rPr lang="ru-RU" sz="3200" b="1" dirty="0"/>
              <a:t>вопросов преемственности </a:t>
            </a:r>
            <a:r>
              <a:rPr lang="ru-RU" sz="3200" b="1" dirty="0">
                <a:solidFill>
                  <a:prstClr val="black"/>
                </a:solidFill>
                <a:cs typeface="Arial" pitchFamily="34" charset="0"/>
              </a:rPr>
              <a:t> выявил: </a:t>
            </a:r>
            <a:r>
              <a:rPr lang="ru-RU" sz="3200" dirty="0"/>
              <a:t/>
            </a:r>
            <a:br>
              <a:rPr lang="ru-RU" sz="3200" dirty="0"/>
            </a:br>
            <a:endParaRPr lang="ru-RU" sz="3200" dirty="0"/>
          </a:p>
        </p:txBody>
      </p:sp>
      <p:sp>
        <p:nvSpPr>
          <p:cNvPr id="4" name="Прямоугольник 3">
            <a:extLst>
              <a:ext uri="{FF2B5EF4-FFF2-40B4-BE49-F238E27FC236}">
                <a16:creationId xmlns="" xmlns:a16="http://schemas.microsoft.com/office/drawing/2014/main" id="{0BC84B7D-4DAB-4278-A936-3A90F238DFCC}"/>
              </a:ext>
            </a:extLst>
          </p:cNvPr>
          <p:cNvSpPr/>
          <p:nvPr/>
        </p:nvSpPr>
        <p:spPr>
          <a:xfrm>
            <a:off x="1099930" y="2109494"/>
            <a:ext cx="7487478" cy="4693593"/>
          </a:xfrm>
          <a:prstGeom prst="rect">
            <a:avLst/>
          </a:prstGeom>
        </p:spPr>
        <p:txBody>
          <a:bodyPr wrap="square">
            <a:spAutoFit/>
          </a:bodyPr>
          <a:lstStyle/>
          <a:p>
            <a:pPr indent="449580" algn="just">
              <a:spcAft>
                <a:spcPts val="0"/>
              </a:spcAft>
              <a:buFont typeface="Arial" pitchFamily="34" charset="0"/>
              <a:buChar char="•"/>
            </a:pPr>
            <a:r>
              <a:rPr lang="ru-RU" sz="2000" dirty="0"/>
              <a:t>результат физического развития детей 6-7 лет в дошкольных образовательных учреждениях не является строго регламентированным, определяется каждым ДОУ самостоятельно, он ниже требований ГТО</a:t>
            </a:r>
            <a:endParaRPr lang="ru-RU" sz="2000" dirty="0">
              <a:ea typeface="Times New Roman"/>
              <a:cs typeface="Arial" pitchFamily="34" charset="0"/>
            </a:endParaRPr>
          </a:p>
          <a:p>
            <a:pPr indent="0" algn="just">
              <a:spcAft>
                <a:spcPts val="0"/>
              </a:spcAft>
              <a:buFont typeface="Arial" pitchFamily="34" charset="0"/>
              <a:buChar char="•"/>
            </a:pPr>
            <a:endParaRPr lang="ru-RU" sz="1400" dirty="0">
              <a:latin typeface="Arial" pitchFamily="34" charset="0"/>
              <a:ea typeface="Times New Roman"/>
              <a:cs typeface="Arial" pitchFamily="34" charset="0"/>
            </a:endParaRPr>
          </a:p>
          <a:p>
            <a:pPr indent="449580" algn="just">
              <a:spcAft>
                <a:spcPts val="0"/>
              </a:spcAft>
              <a:buFont typeface="Arial" pitchFamily="34" charset="0"/>
              <a:buChar char="•"/>
            </a:pPr>
            <a:r>
              <a:rPr lang="ru-RU" sz="2000" dirty="0"/>
              <a:t>программные требованиям по предмету «Физическая культура» к уровню физической подготовленности учащихся начальной школы выше, чем в нормативах ВФСК «ГТО» 1 ступени</a:t>
            </a:r>
          </a:p>
          <a:p>
            <a:pPr algn="just">
              <a:spcAft>
                <a:spcPts val="0"/>
              </a:spcAft>
            </a:pPr>
            <a:endParaRPr lang="ru-RU" sz="1400" dirty="0">
              <a:latin typeface="Arial" pitchFamily="34" charset="0"/>
              <a:ea typeface="Times New Roman"/>
              <a:cs typeface="Arial" pitchFamily="34" charset="0"/>
            </a:endParaRPr>
          </a:p>
          <a:p>
            <a:pPr indent="449580" algn="just">
              <a:spcAft>
                <a:spcPts val="0"/>
              </a:spcAft>
              <a:buFont typeface="Arial" pitchFamily="34" charset="0"/>
              <a:buChar char="•"/>
            </a:pPr>
            <a:r>
              <a:rPr lang="ru-RU" sz="2000" dirty="0"/>
              <a:t>теоретическое и методическое обеспечение условий взаимодействия детского сада и начальной школы по подготовке детей 6-8 лет к сдаче нормативов ГТО 1 ступени не достаточно разработано</a:t>
            </a:r>
          </a:p>
          <a:p>
            <a:pPr indent="449580" algn="just">
              <a:spcAft>
                <a:spcPts val="0"/>
              </a:spcAft>
            </a:pPr>
            <a:endParaRPr lang="ru-RU" sz="1100" dirty="0"/>
          </a:p>
          <a:p>
            <a:pPr indent="449580" algn="just">
              <a:spcAft>
                <a:spcPts val="0"/>
              </a:spcAft>
              <a:buFont typeface="Arial" pitchFamily="34" charset="0"/>
              <a:buChar char="•"/>
            </a:pPr>
            <a:r>
              <a:rPr lang="ru-RU" sz="2000" dirty="0"/>
              <a:t>отсутствуют формы взаимодействия между детским садом и начальной школы в этом направлении сотрудничества</a:t>
            </a:r>
          </a:p>
        </p:txBody>
      </p:sp>
    </p:spTree>
    <p:extLst>
      <p:ext uri="{BB962C8B-B14F-4D97-AF65-F5344CB8AC3E}">
        <p14:creationId xmlns:p14="http://schemas.microsoft.com/office/powerpoint/2010/main" val="900052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70480B27-B5F3-44FF-A5E7-77389FEA65C6}"/>
              </a:ext>
            </a:extLst>
          </p:cNvPr>
          <p:cNvSpPr/>
          <p:nvPr/>
        </p:nvSpPr>
        <p:spPr>
          <a:xfrm>
            <a:off x="795130" y="1552143"/>
            <a:ext cx="7885044" cy="5016758"/>
          </a:xfrm>
          <a:prstGeom prst="rect">
            <a:avLst/>
          </a:prstGeom>
        </p:spPr>
        <p:txBody>
          <a:bodyPr wrap="square">
            <a:spAutoFit/>
          </a:bodyPr>
          <a:lstStyle/>
          <a:p>
            <a:pPr lvl="0" indent="269875" algn="just" defTabSz="914400" eaLnBrk="0" fontAlgn="base" hangingPunct="0">
              <a:spcBef>
                <a:spcPct val="0"/>
              </a:spcBef>
              <a:spcAft>
                <a:spcPct val="0"/>
              </a:spcAft>
              <a:buFontTx/>
              <a:buChar char="•"/>
            </a:pPr>
            <a:r>
              <a:rPr lang="ru-RU" sz="2000" dirty="0">
                <a:latin typeface="Calibri" pitchFamily="34" charset="0"/>
                <a:ea typeface="Times New Roman" pitchFamily="18" charset="0"/>
                <a:cs typeface="Times New Roman" pitchFamily="18" charset="0"/>
              </a:rPr>
              <a:t>Реализована потребность детей в двигательной активности и сформированы предпосылки здорового образа жизни</a:t>
            </a:r>
          </a:p>
          <a:p>
            <a:pPr lvl="0" algn="just" defTabSz="914400" eaLnBrk="0" fontAlgn="base" hangingPunct="0">
              <a:spcBef>
                <a:spcPct val="0"/>
              </a:spcBef>
              <a:spcAft>
                <a:spcPct val="0"/>
              </a:spcAft>
            </a:pPr>
            <a:endParaRPr lang="ru-RU" sz="2000" dirty="0">
              <a:latin typeface="Calibri" pitchFamily="34" charset="0"/>
              <a:cs typeface="Arial" pitchFamily="34" charset="0"/>
            </a:endParaRPr>
          </a:p>
          <a:p>
            <a:pPr lvl="0" indent="269875" algn="just" defTabSz="914400" eaLnBrk="0" fontAlgn="base" hangingPunct="0">
              <a:spcBef>
                <a:spcPct val="0"/>
              </a:spcBef>
              <a:spcAft>
                <a:spcPct val="0"/>
              </a:spcAft>
              <a:buFontTx/>
              <a:buChar char="•"/>
            </a:pPr>
            <a:r>
              <a:rPr lang="ru-RU" sz="2000" dirty="0">
                <a:latin typeface="Calibri" pitchFamily="34" charset="0"/>
                <a:ea typeface="Times New Roman" pitchFamily="18" charset="0"/>
                <a:cs typeface="Times New Roman" pitchFamily="18" charset="0"/>
              </a:rPr>
              <a:t>Снижен уровень заболеваемости и количества дней, пропущенных детьми по болезни</a:t>
            </a:r>
          </a:p>
          <a:p>
            <a:pPr lvl="0" algn="just" defTabSz="914400" eaLnBrk="0" fontAlgn="base" hangingPunct="0">
              <a:spcBef>
                <a:spcPct val="0"/>
              </a:spcBef>
              <a:spcAft>
                <a:spcPct val="0"/>
              </a:spcAft>
            </a:pPr>
            <a:endParaRPr lang="ru-RU" sz="2000" dirty="0">
              <a:latin typeface="Calibri" pitchFamily="34" charset="0"/>
              <a:cs typeface="Arial" pitchFamily="34" charset="0"/>
            </a:endParaRPr>
          </a:p>
          <a:p>
            <a:pPr lvl="0" indent="269875" algn="just" defTabSz="914400" eaLnBrk="0" fontAlgn="base" hangingPunct="0">
              <a:spcBef>
                <a:spcPct val="0"/>
              </a:spcBef>
              <a:spcAft>
                <a:spcPct val="0"/>
              </a:spcAft>
              <a:buFontTx/>
              <a:buChar char="•"/>
            </a:pPr>
            <a:r>
              <a:rPr lang="ru-RU" sz="2000" dirty="0">
                <a:latin typeface="Calibri" pitchFamily="34" charset="0"/>
                <a:ea typeface="Times New Roman" pitchFamily="18" charset="0"/>
                <a:cs typeface="Times New Roman" pitchFamily="18" charset="0"/>
              </a:rPr>
              <a:t>Организовано сопровождение детей с ОВЗ в данном направлении</a:t>
            </a:r>
          </a:p>
          <a:p>
            <a:pPr lvl="0" algn="just" defTabSz="914400" eaLnBrk="0" fontAlgn="base" hangingPunct="0">
              <a:spcBef>
                <a:spcPct val="0"/>
              </a:spcBef>
              <a:spcAft>
                <a:spcPct val="0"/>
              </a:spcAft>
            </a:pPr>
            <a:endParaRPr lang="ru-RU" sz="2000" dirty="0">
              <a:latin typeface="Calibri" pitchFamily="34" charset="0"/>
              <a:cs typeface="Arial" pitchFamily="34" charset="0"/>
            </a:endParaRPr>
          </a:p>
          <a:p>
            <a:pPr lvl="0" indent="269875" algn="just" eaLnBrk="0" hangingPunct="0">
              <a:buFontTx/>
              <a:buChar char="•"/>
            </a:pPr>
            <a:r>
              <a:rPr lang="ru-RU" sz="2000" dirty="0">
                <a:latin typeface="Calibri" pitchFamily="34" charset="0"/>
                <a:ea typeface="Times New Roman" pitchFamily="18" charset="0"/>
                <a:cs typeface="Times New Roman" pitchFamily="18" charset="0"/>
              </a:rPr>
              <a:t>Созданы </a:t>
            </a:r>
            <a:r>
              <a:rPr lang="ru-RU" sz="2000" dirty="0">
                <a:ea typeface="Times New Roman" pitchFamily="18" charset="0"/>
                <a:cs typeface="Times New Roman" pitchFamily="18" charset="0"/>
              </a:rPr>
              <a:t>модель взаимодействия детского сада и школы и </a:t>
            </a:r>
            <a:r>
              <a:rPr lang="ru-RU" sz="2000" dirty="0">
                <a:latin typeface="Calibri" pitchFamily="34" charset="0"/>
                <a:ea typeface="Times New Roman" pitchFamily="18" charset="0"/>
                <a:cs typeface="Times New Roman" pitchFamily="18" charset="0"/>
              </a:rPr>
              <a:t>условия для интеграции содержания образования, средств, форм и методов физического развития детей</a:t>
            </a:r>
          </a:p>
          <a:p>
            <a:pPr lvl="0" algn="just" eaLnBrk="0" hangingPunct="0"/>
            <a:endParaRPr lang="ru-RU" sz="2000" dirty="0">
              <a:latin typeface="Calibri" pitchFamily="34" charset="0"/>
              <a:cs typeface="Arial" pitchFamily="34" charset="0"/>
            </a:endParaRPr>
          </a:p>
          <a:p>
            <a:pPr lvl="0" indent="269875" algn="just" defTabSz="914400" eaLnBrk="0" fontAlgn="base" hangingPunct="0">
              <a:spcBef>
                <a:spcPct val="0"/>
              </a:spcBef>
              <a:spcAft>
                <a:spcPct val="0"/>
              </a:spcAft>
              <a:buFont typeface="Arial" pitchFamily="34" charset="0"/>
              <a:buChar char="•"/>
            </a:pPr>
            <a:r>
              <a:rPr lang="ru-RU" sz="2000" dirty="0">
                <a:latin typeface="Calibri" pitchFamily="34" charset="0"/>
                <a:ea typeface="Times New Roman" pitchFamily="18" charset="0"/>
                <a:cs typeface="Times New Roman" pitchFamily="18" charset="0"/>
              </a:rPr>
              <a:t>Образовано единое физкультурно-оздоровительное пространство, направленное на совершенствование преемственности в системе физического воспитания и развития детей дошкольного и младшего школьного возраста</a:t>
            </a:r>
            <a:endParaRPr lang="ru-RU" sz="2000" dirty="0">
              <a:latin typeface="Calibri" pitchFamily="34" charset="0"/>
            </a:endParaRPr>
          </a:p>
        </p:txBody>
      </p:sp>
      <p:sp>
        <p:nvSpPr>
          <p:cNvPr id="3" name="Прямоугольник 2">
            <a:extLst>
              <a:ext uri="{FF2B5EF4-FFF2-40B4-BE49-F238E27FC236}">
                <a16:creationId xmlns="" xmlns:a16="http://schemas.microsoft.com/office/drawing/2014/main" id="{89D6BE07-5AD3-4CE9-8AC9-329FD6A8ABCA}"/>
              </a:ext>
            </a:extLst>
          </p:cNvPr>
          <p:cNvSpPr/>
          <p:nvPr/>
        </p:nvSpPr>
        <p:spPr>
          <a:xfrm>
            <a:off x="1310795" y="567394"/>
            <a:ext cx="7503080" cy="523220"/>
          </a:xfrm>
          <a:prstGeom prst="rect">
            <a:avLst/>
          </a:prstGeom>
        </p:spPr>
        <p:txBody>
          <a:bodyPr wrap="none">
            <a:spAutoFit/>
          </a:bodyPr>
          <a:lstStyle/>
          <a:p>
            <a:pPr algn="ctr"/>
            <a:r>
              <a:rPr lang="ru-RU" sz="2800" b="1" dirty="0"/>
              <a:t>Ожидаемый </a:t>
            </a:r>
            <a:r>
              <a:rPr lang="ru-RU" sz="2800" b="1" dirty="0" smtClean="0"/>
              <a:t>результат по реализации проекта</a:t>
            </a:r>
            <a:endParaRPr lang="ru-RU" sz="2800" b="1" dirty="0"/>
          </a:p>
        </p:txBody>
      </p:sp>
    </p:spTree>
    <p:extLst>
      <p:ext uri="{BB962C8B-B14F-4D97-AF65-F5344CB8AC3E}">
        <p14:creationId xmlns:p14="http://schemas.microsoft.com/office/powerpoint/2010/main" val="1952310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238DFCE3-1013-4197-8415-E634ADE62029}"/>
              </a:ext>
            </a:extLst>
          </p:cNvPr>
          <p:cNvSpPr>
            <a:spLocks noGrp="1"/>
          </p:cNvSpPr>
          <p:nvPr>
            <p:ph type="title"/>
          </p:nvPr>
        </p:nvSpPr>
        <p:spPr>
          <a:xfrm>
            <a:off x="409763" y="977919"/>
            <a:ext cx="8354890" cy="1088745"/>
          </a:xfrm>
        </p:spPr>
        <p:txBody>
          <a:bodyPr vert="horz" lIns="91440" tIns="45720" rIns="91440" bIns="45720" rtlCol="0" anchor="b">
            <a:normAutofit fontScale="90000"/>
          </a:bodyPr>
          <a:lstStyle/>
          <a:p>
            <a:pPr algn="ctr"/>
            <a:r>
              <a:rPr lang="ru-RU" sz="4700" dirty="0">
                <a:solidFill>
                  <a:srgbClr val="FFFFFF"/>
                </a:solidFill>
              </a:rPr>
              <a:t>опыт </a:t>
            </a:r>
            <a:br>
              <a:rPr lang="ru-RU" sz="4700" dirty="0">
                <a:solidFill>
                  <a:srgbClr val="FFFFFF"/>
                </a:solidFill>
              </a:rPr>
            </a:br>
            <a:r>
              <a:rPr lang="ru-RU" sz="4700" dirty="0">
                <a:solidFill>
                  <a:srgbClr val="FFFFFF"/>
                </a:solidFill>
              </a:rPr>
              <a:t>сотрудничества  и взаимодействия</a:t>
            </a:r>
            <a:br>
              <a:rPr lang="ru-RU" sz="4700" dirty="0">
                <a:solidFill>
                  <a:srgbClr val="FFFFFF"/>
                </a:solidFill>
              </a:rPr>
            </a:br>
            <a:r>
              <a:rPr lang="ru-RU" sz="4700" dirty="0">
                <a:solidFill>
                  <a:srgbClr val="FFFFFF"/>
                </a:solidFill>
              </a:rPr>
              <a:t>наш первый старт</a:t>
            </a:r>
            <a:endParaRPr lang="en-US" sz="4700" dirty="0">
              <a:solidFill>
                <a:srgbClr val="FFFFFF"/>
              </a:solidFill>
            </a:endParaRPr>
          </a:p>
        </p:txBody>
      </p:sp>
      <p:cxnSp>
        <p:nvCxnSpPr>
          <p:cNvPr id="12" name="Straight Connector 11">
            <a:extLst>
              <a:ext uri="{FF2B5EF4-FFF2-40B4-BE49-F238E27FC236}">
                <a16:creationId xmlns=""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DB146403-F3D6-484B-B2ED-97F9565D037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Рисунок 5" descr="Изображение выглядит как текст&#10;&#10;Описание создано автоматически">
            <a:extLst>
              <a:ext uri="{FF2B5EF4-FFF2-40B4-BE49-F238E27FC236}">
                <a16:creationId xmlns="" xmlns:a16="http://schemas.microsoft.com/office/drawing/2014/main" id="{4D27D405-CF0E-466A-B7FB-66F63F50CA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730" y="2579700"/>
            <a:ext cx="2969852" cy="4068418"/>
          </a:xfrm>
          <a:prstGeom prst="rect">
            <a:avLst/>
          </a:prstGeom>
        </p:spPr>
      </p:pic>
      <p:sp>
        <p:nvSpPr>
          <p:cNvPr id="9" name="Прямоугольник 8">
            <a:extLst>
              <a:ext uri="{FF2B5EF4-FFF2-40B4-BE49-F238E27FC236}">
                <a16:creationId xmlns="" xmlns:a16="http://schemas.microsoft.com/office/drawing/2014/main" id="{D527248B-8634-4A37-9717-466A25F875D6}"/>
              </a:ext>
            </a:extLst>
          </p:cNvPr>
          <p:cNvSpPr/>
          <p:nvPr/>
        </p:nvSpPr>
        <p:spPr>
          <a:xfrm>
            <a:off x="5001330" y="4676068"/>
            <a:ext cx="3613707" cy="1754326"/>
          </a:xfrm>
          <a:prstGeom prst="rect">
            <a:avLst/>
          </a:prstGeom>
        </p:spPr>
        <p:txBody>
          <a:bodyPr wrap="square">
            <a:spAutoFit/>
          </a:bodyPr>
          <a:lstStyle/>
          <a:p>
            <a:pPr algn="ctr"/>
            <a:r>
              <a:rPr lang="ru-RU" dirty="0"/>
              <a:t>Дискуссионная площадка «Преемственность дошкольных образовательных организаций и начальной школы в подготовке детей к сдаче норм комплекса ГТО первой ступени» </a:t>
            </a:r>
          </a:p>
        </p:txBody>
      </p:sp>
      <p:pic>
        <p:nvPicPr>
          <p:cNvPr id="11" name="Рисунок 10">
            <a:extLst>
              <a:ext uri="{FF2B5EF4-FFF2-40B4-BE49-F238E27FC236}">
                <a16:creationId xmlns="" xmlns:a16="http://schemas.microsoft.com/office/drawing/2014/main" id="{A5B4AE12-04AB-4FF0-9881-112CE90B161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99207" y="2550606"/>
            <a:ext cx="2017951" cy="1937978"/>
          </a:xfrm>
          <a:prstGeom prst="rect">
            <a:avLst/>
          </a:prstGeom>
        </p:spPr>
      </p:pic>
      <p:pic>
        <p:nvPicPr>
          <p:cNvPr id="5" name="Рисунок 4">
            <a:hlinkClick r:id="rId5" action="ppaction://hlinkfile"/>
            <a:extLst>
              <a:ext uri="{FF2B5EF4-FFF2-40B4-BE49-F238E27FC236}">
                <a16:creationId xmlns="" xmlns:a16="http://schemas.microsoft.com/office/drawing/2014/main" id="{8726A19B-4D3D-4BED-ACD6-336F658C458C}"/>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197349" y="5999097"/>
            <a:ext cx="831809" cy="831809"/>
          </a:xfrm>
          <a:prstGeom prst="rect">
            <a:avLst/>
          </a:prstGeom>
        </p:spPr>
      </p:pic>
    </p:spTree>
    <p:extLst>
      <p:ext uri="{BB962C8B-B14F-4D97-AF65-F5344CB8AC3E}">
        <p14:creationId xmlns:p14="http://schemas.microsoft.com/office/powerpoint/2010/main" val="2012584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472</Words>
  <Application>Microsoft Office PowerPoint</Application>
  <PresentationFormat>Экран (4:3)</PresentationFormat>
  <Paragraphs>55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«Взаимодействие  детского сада и начальной школы в вопросах подготовки детей к сдаче нормативов первой ступени ГТО»  </vt:lpstr>
      <vt:lpstr>«В области спорта нам  необходима системная, комплексная работа, способная закрепить  достигнутые результаты, создать  прочную базу на перспективу,  но главное, чтобы она была  основой для здорового образа жизни,                                        для здоровья нации».   «…Главное, чтобы людям захотелось заниматься спортом, чтобы они поняли, что это важно для здоровья, семьи   и их  профессионального будущего».                                                                                                     президент РФ      В. В. Путин</vt:lpstr>
      <vt:lpstr>Взаимодействие  детского сада и начальной школы, преемственность</vt:lpstr>
      <vt:lpstr>Презентация PowerPoint</vt:lpstr>
      <vt:lpstr>Презентация PowerPoint</vt:lpstr>
      <vt:lpstr>этапы реализации вопросов преемственности в части работы по подготовке детей 6 - 8 лет к сдаче норм ГТО</vt:lpstr>
      <vt:lpstr>Анализ содержания  образовательных программ и вопросов преемственности  выявил:  </vt:lpstr>
      <vt:lpstr>Презентация PowerPoint</vt:lpstr>
      <vt:lpstr>опыт  сотрудничества  и взаимодействия наш первый старт</vt:lpstr>
      <vt:lpstr>2017 год – праздник ГТО отборочный тур  </vt:lpstr>
      <vt:lpstr>Новогодние олимпийские игры</vt:lpstr>
      <vt:lpstr>Фестиваль - 2018</vt:lpstr>
      <vt:lpstr>Мы готовы к ГТО</vt:lpstr>
      <vt:lpstr>Посвящение в  «ГТО шки»  2018 -19 учебный  год</vt:lpstr>
      <vt:lpstr>Первый старт – сдаем нормативы по 4 видам</vt:lpstr>
      <vt:lpstr>ИТОГИ: первый год после проекта</vt:lpstr>
      <vt:lpstr>ИТОГИ: первый год после проекта</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 Шустова</dc:creator>
  <cp:lastModifiedBy>Наталья Николаевна Новикова</cp:lastModifiedBy>
  <cp:revision>43</cp:revision>
  <dcterms:created xsi:type="dcterms:W3CDTF">2018-11-28T21:34:47Z</dcterms:created>
  <dcterms:modified xsi:type="dcterms:W3CDTF">2019-12-12T13:09:45Z</dcterms:modified>
</cp:coreProperties>
</file>