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6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84" y="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4800" y="1600200"/>
            <a:ext cx="8153400" cy="3048000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rgbClr val="002060"/>
                </a:solidFill>
              </a:rPr>
              <a:t>МОНИТОРИНГ КАК МЕТОД ПОВЫШЕНИЯ </a:t>
            </a:r>
            <a:r>
              <a:rPr lang="ru-RU" sz="3600" dirty="0">
                <a:solidFill>
                  <a:srgbClr val="002060"/>
                </a:solidFill>
              </a:rPr>
              <a:t/>
            </a:r>
            <a:br>
              <a:rPr lang="ru-RU" sz="3600" dirty="0">
                <a:solidFill>
                  <a:srgbClr val="002060"/>
                </a:solidFill>
              </a:rPr>
            </a:br>
            <a:r>
              <a:rPr lang="ru-RU" sz="3600" b="1" dirty="0">
                <a:solidFill>
                  <a:srgbClr val="002060"/>
                </a:solidFill>
              </a:rPr>
              <a:t>ЭФФЕКТИВНОСТИ УПРАВЛЕНЧЕСКОЙ ДЕЯТЕЛЬНОСТИ </a:t>
            </a:r>
            <a:r>
              <a:rPr lang="ru-RU" sz="3600" dirty="0">
                <a:solidFill>
                  <a:srgbClr val="002060"/>
                </a:solidFill>
              </a:rPr>
              <a:t/>
            </a:r>
            <a:br>
              <a:rPr lang="ru-RU" sz="3600" dirty="0">
                <a:solidFill>
                  <a:srgbClr val="002060"/>
                </a:solidFill>
              </a:rPr>
            </a:br>
            <a:r>
              <a:rPr lang="ru-RU" sz="3600" b="1" dirty="0">
                <a:solidFill>
                  <a:srgbClr val="002060"/>
                </a:solidFill>
              </a:rPr>
              <a:t>В </a:t>
            </a:r>
            <a:r>
              <a:rPr lang="ru-RU" sz="3600" b="1" dirty="0" smtClean="0">
                <a:solidFill>
                  <a:srgbClr val="002060"/>
                </a:solidFill>
              </a:rPr>
              <a:t>СОЗДАНИИ ЛРОС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446847" y="4627418"/>
            <a:ext cx="4517504" cy="1371600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Г.А. Уланова, </a:t>
            </a:r>
          </a:p>
          <a:p>
            <a:r>
              <a:rPr lang="ru-RU" dirty="0" smtClean="0"/>
              <a:t>проректор ГАУ ДПО ЯО ИРО</a:t>
            </a:r>
          </a:p>
          <a:p>
            <a:r>
              <a:rPr lang="ru-RU" dirty="0" smtClean="0"/>
              <a:t>Л.В. Дмитриева, </a:t>
            </a:r>
          </a:p>
          <a:p>
            <a:r>
              <a:rPr lang="ru-RU" dirty="0" smtClean="0"/>
              <a:t>директор МОУ «Средняя школа №26»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642823" y="6019800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Ярославль, 201</a:t>
            </a:r>
            <a:r>
              <a:rPr lang="en-US" dirty="0" smtClean="0"/>
              <a:t>9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195400"/>
            <a:ext cx="6629399" cy="1023799"/>
          </a:xfrm>
          <a:prstGeom prst="rect">
            <a:avLst/>
          </a:prstGeom>
        </p:spPr>
      </p:pic>
      <p:pic>
        <p:nvPicPr>
          <p:cNvPr id="7" name="Рисунок 6" descr="http://yarsch26.ru/images/sampledata/fruitshop/77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6247" y="-75447"/>
            <a:ext cx="2032953" cy="1751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Мониторинг в образовании</a:t>
            </a:r>
            <a:endParaRPr lang="ru-RU" b="1" i="1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3400" dirty="0" smtClean="0"/>
              <a:t>Основные положения, которые были приняты за основу разработки системы мониторинга образовательного процесса :</a:t>
            </a:r>
          </a:p>
          <a:p>
            <a:pPr lvl="0"/>
            <a:r>
              <a:rPr lang="ru-RU" dirty="0" smtClean="0"/>
              <a:t>Система обеспечения качества образования ориентирована на развитие и усовершенствование. </a:t>
            </a:r>
          </a:p>
          <a:p>
            <a:pPr lvl="0"/>
            <a:r>
              <a:rPr lang="ru-RU" dirty="0" smtClean="0"/>
              <a:t>Качество рассматривается как понятие, которое не может быть определено в абсолютных терминах. Определение качества общего образования должно включать позиции всех заинтересованных сторон, которые вовлекаются в работу по обеспечению качества. </a:t>
            </a:r>
          </a:p>
          <a:p>
            <a:pPr lvl="0"/>
            <a:r>
              <a:rPr lang="ru-RU" dirty="0" smtClean="0"/>
              <a:t>Процесс реализации системы обеспечения качества имеет систематичный и цикличный характер. </a:t>
            </a:r>
          </a:p>
          <a:p>
            <a:r>
              <a:rPr lang="ru-RU" dirty="0" smtClean="0"/>
              <a:t>Перспективное планирование внедрения системы обеспечения качества основано на постепенном вовлечении в эту работу как заинтересованных сторон, так и объектов оценивания.</a:t>
            </a:r>
            <a:endParaRPr lang="ru-RU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17364" cy="697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Рисунок 6" descr="http://yarsch26.ru/images/sampledata/fruitshop/77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53400" y="-75447"/>
            <a:ext cx="990600" cy="1066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>
            <a:normAutofit fontScale="90000"/>
          </a:bodyPr>
          <a:lstStyle/>
          <a:p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b="1" i="1" dirty="0" smtClean="0"/>
              <a:t>Отдельные элементы, </a:t>
            </a:r>
            <a:r>
              <a:rPr lang="ru-RU" sz="3100" b="1" i="1" dirty="0" smtClean="0"/>
              <a:t>значимость </a:t>
            </a:r>
            <a:r>
              <a:rPr lang="ru-RU" sz="3100" b="1" i="1" dirty="0" smtClean="0"/>
              <a:t>которых наиболее существенно для качества образовательного процесса как системы:</a:t>
            </a:r>
            <a:r>
              <a:rPr lang="ru-RU" b="1" i="1" dirty="0" smtClean="0"/>
              <a:t/>
            </a:r>
            <a:br>
              <a:rPr lang="ru-RU" b="1" i="1" dirty="0" smtClean="0"/>
            </a:b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i="1" dirty="0" smtClean="0"/>
              <a:t>Постановка целей. </a:t>
            </a:r>
            <a:r>
              <a:rPr lang="ru-RU" dirty="0" smtClean="0"/>
              <a:t>На этом этапе определяются наиболее приоритетные аспекты образовательного процесса, на оценивании которых следует сосредоточить больше внимания. </a:t>
            </a:r>
          </a:p>
          <a:p>
            <a:r>
              <a:rPr lang="ru-RU" b="1" i="1" dirty="0" smtClean="0"/>
              <a:t>Мониторинг.</a:t>
            </a:r>
            <a:r>
              <a:rPr lang="ru-RU" dirty="0" smtClean="0"/>
              <a:t> На этапе мониторинга производится непосредственное оценивание основных параметров в соответствии с поставленными целями. </a:t>
            </a:r>
          </a:p>
          <a:p>
            <a:r>
              <a:rPr lang="ru-RU" b="1" i="1" dirty="0" smtClean="0"/>
              <a:t>Принятие решений.</a:t>
            </a:r>
            <a:r>
              <a:rPr lang="ru-RU" dirty="0" smtClean="0"/>
              <a:t> Этот этап состоит в обсуждении предложенных путей усовершенствования членами Педагогического совета и принятие решений о преобразованиях</a:t>
            </a:r>
          </a:p>
          <a:p>
            <a:r>
              <a:rPr lang="ru-RU" b="1" i="1" dirty="0" smtClean="0"/>
              <a:t>Преобразования.</a:t>
            </a:r>
            <a:r>
              <a:rPr lang="ru-RU" dirty="0" smtClean="0"/>
              <a:t> На данном этапе осуществляется внедрение принятых решений в образовательный процесс.</a:t>
            </a: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17364" cy="697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Рисунок 4" descr="http://yarsch26.ru/images/sampledata/fruitshop/77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53400" y="-75447"/>
            <a:ext cx="990600" cy="1066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Параметры образовательного </a:t>
            </a: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b="1" i="1" dirty="0" smtClean="0"/>
              <a:t>мониторинга (уровень ОО):</a:t>
            </a: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вступительная диагностика;</a:t>
            </a:r>
          </a:p>
          <a:p>
            <a:r>
              <a:rPr lang="ru-RU" dirty="0" smtClean="0"/>
              <a:t>результаты проверочных  и контрольных работ;</a:t>
            </a:r>
          </a:p>
          <a:p>
            <a:r>
              <a:rPr lang="ru-RU" dirty="0" smtClean="0"/>
              <a:t>результаты промежуточной аттестации;     </a:t>
            </a:r>
          </a:p>
          <a:p>
            <a:r>
              <a:rPr lang="ru-RU" dirty="0" smtClean="0"/>
              <a:t>результаты итоговой аттестации;</a:t>
            </a:r>
          </a:p>
          <a:p>
            <a:r>
              <a:rPr lang="ru-RU" dirty="0" smtClean="0"/>
              <a:t>социально-психологическое состояние взаимоотношений в классном коллективе;</a:t>
            </a:r>
          </a:p>
          <a:p>
            <a:r>
              <a:rPr lang="ru-RU" dirty="0" smtClean="0"/>
              <a:t>состояние здоровья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17364" cy="697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Рисунок 4" descr="http://yarsch26.ru/images/sampledata/fruitshop/77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53400" y="-75447"/>
            <a:ext cx="990600" cy="1066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5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2049" name="Group 1"/>
          <p:cNvGrpSpPr>
            <a:grpSpLocks noChangeAspect="1"/>
          </p:cNvGrpSpPr>
          <p:nvPr/>
        </p:nvGrpSpPr>
        <p:grpSpPr bwMode="auto">
          <a:xfrm>
            <a:off x="222068" y="304800"/>
            <a:ext cx="8617132" cy="6436578"/>
            <a:chOff x="2281" y="1348"/>
            <a:chExt cx="7200" cy="9755"/>
          </a:xfrm>
        </p:grpSpPr>
        <p:sp>
          <p:nvSpPr>
            <p:cNvPr id="2074" name="AutoShape 26"/>
            <p:cNvSpPr>
              <a:spLocks noChangeAspect="1" noChangeArrowheads="1" noTextEdit="1"/>
            </p:cNvSpPr>
            <p:nvPr/>
          </p:nvSpPr>
          <p:spPr bwMode="auto">
            <a:xfrm>
              <a:off x="2281" y="1348"/>
              <a:ext cx="7200" cy="9755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73" name="Rectangle 25"/>
            <p:cNvSpPr>
              <a:spLocks noChangeArrowheads="1"/>
            </p:cNvSpPr>
            <p:nvPr/>
          </p:nvSpPr>
          <p:spPr bwMode="auto">
            <a:xfrm>
              <a:off x="4116" y="2045"/>
              <a:ext cx="3953" cy="139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Управление</a:t>
              </a:r>
              <a:endParaRPr kumimoji="0" lang="ru-RU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Анализ результатов мониторинга:</a:t>
              </a:r>
              <a:endParaRPr kumimoji="0" lang="ru-RU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- НМС		- административное совещание </a:t>
              </a:r>
              <a:endParaRPr kumimoji="0" lang="ru-RU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- ПС		- методическое объединение</a:t>
              </a:r>
              <a:endParaRPr kumimoji="0" lang="ru-RU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- малый ПС		- школьное самоуправление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72" name="Line 24"/>
            <p:cNvSpPr>
              <a:spLocks noChangeShapeType="1"/>
            </p:cNvSpPr>
            <p:nvPr/>
          </p:nvSpPr>
          <p:spPr bwMode="auto">
            <a:xfrm>
              <a:off x="4540" y="2463"/>
              <a:ext cx="324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71" name="Line 23"/>
            <p:cNvSpPr>
              <a:spLocks noChangeShapeType="1"/>
            </p:cNvSpPr>
            <p:nvPr/>
          </p:nvSpPr>
          <p:spPr bwMode="auto">
            <a:xfrm>
              <a:off x="4116" y="2463"/>
              <a:ext cx="395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70" name="Rectangle 22"/>
            <p:cNvSpPr>
              <a:spLocks noChangeArrowheads="1"/>
            </p:cNvSpPr>
            <p:nvPr/>
          </p:nvSpPr>
          <p:spPr bwMode="auto">
            <a:xfrm>
              <a:off x="4116" y="3856"/>
              <a:ext cx="3953" cy="41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Нормативная база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9" name="Rectangle 21"/>
            <p:cNvSpPr>
              <a:spLocks noChangeArrowheads="1"/>
            </p:cNvSpPr>
            <p:nvPr/>
          </p:nvSpPr>
          <p:spPr bwMode="auto">
            <a:xfrm>
              <a:off x="4116" y="5668"/>
              <a:ext cx="3953" cy="55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Учебно-воспитательный процесс </a:t>
              </a:r>
              <a:endParaRPr kumimoji="0" lang="ru-RU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в школе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8" name="Rectangle 20"/>
            <p:cNvSpPr>
              <a:spLocks noChangeArrowheads="1"/>
            </p:cNvSpPr>
            <p:nvPr/>
          </p:nvSpPr>
          <p:spPr bwMode="auto">
            <a:xfrm>
              <a:off x="3128" y="4693"/>
              <a:ext cx="1553" cy="55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Планирование 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7" name="Rectangle 19"/>
            <p:cNvSpPr>
              <a:spLocks noChangeArrowheads="1"/>
            </p:cNvSpPr>
            <p:nvPr/>
          </p:nvSpPr>
          <p:spPr bwMode="auto">
            <a:xfrm>
              <a:off x="5387" y="4693"/>
              <a:ext cx="1611" cy="58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Оперативное руководство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6" name="Rectangle 18"/>
            <p:cNvSpPr>
              <a:spLocks noChangeArrowheads="1"/>
            </p:cNvSpPr>
            <p:nvPr/>
          </p:nvSpPr>
          <p:spPr bwMode="auto">
            <a:xfrm>
              <a:off x="7505" y="4693"/>
              <a:ext cx="1693" cy="55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Корректировка 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5" name="Line 17"/>
            <p:cNvSpPr>
              <a:spLocks noChangeShapeType="1"/>
            </p:cNvSpPr>
            <p:nvPr/>
          </p:nvSpPr>
          <p:spPr bwMode="auto">
            <a:xfrm>
              <a:off x="4116" y="8177"/>
              <a:ext cx="381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64" name="Line 16"/>
            <p:cNvSpPr>
              <a:spLocks noChangeShapeType="1"/>
            </p:cNvSpPr>
            <p:nvPr/>
          </p:nvSpPr>
          <p:spPr bwMode="auto">
            <a:xfrm>
              <a:off x="6093" y="3438"/>
              <a:ext cx="0" cy="4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63" name="Line 15"/>
            <p:cNvSpPr>
              <a:spLocks noChangeShapeType="1"/>
            </p:cNvSpPr>
            <p:nvPr/>
          </p:nvSpPr>
          <p:spPr bwMode="auto">
            <a:xfrm>
              <a:off x="4399" y="4275"/>
              <a:ext cx="0" cy="4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62" name="Line 14"/>
            <p:cNvSpPr>
              <a:spLocks noChangeShapeType="1"/>
            </p:cNvSpPr>
            <p:nvPr/>
          </p:nvSpPr>
          <p:spPr bwMode="auto">
            <a:xfrm>
              <a:off x="7787" y="4275"/>
              <a:ext cx="1" cy="4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61" name="Line 13"/>
            <p:cNvSpPr>
              <a:spLocks noChangeShapeType="1"/>
            </p:cNvSpPr>
            <p:nvPr/>
          </p:nvSpPr>
          <p:spPr bwMode="auto">
            <a:xfrm>
              <a:off x="6093" y="4275"/>
              <a:ext cx="1" cy="4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60" name="Line 12"/>
            <p:cNvSpPr>
              <a:spLocks noChangeShapeType="1"/>
            </p:cNvSpPr>
            <p:nvPr/>
          </p:nvSpPr>
          <p:spPr bwMode="auto">
            <a:xfrm>
              <a:off x="4399" y="5250"/>
              <a:ext cx="0" cy="4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9" name="Line 11"/>
            <p:cNvSpPr>
              <a:spLocks noChangeShapeType="1"/>
            </p:cNvSpPr>
            <p:nvPr/>
          </p:nvSpPr>
          <p:spPr bwMode="auto">
            <a:xfrm>
              <a:off x="6093" y="5250"/>
              <a:ext cx="0" cy="4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8" name="Line 10"/>
            <p:cNvSpPr>
              <a:spLocks noChangeShapeType="1"/>
            </p:cNvSpPr>
            <p:nvPr/>
          </p:nvSpPr>
          <p:spPr bwMode="auto">
            <a:xfrm>
              <a:off x="7787" y="5250"/>
              <a:ext cx="0" cy="4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7" name="Line 9"/>
            <p:cNvSpPr>
              <a:spLocks noChangeShapeType="1"/>
            </p:cNvSpPr>
            <p:nvPr/>
          </p:nvSpPr>
          <p:spPr bwMode="auto">
            <a:xfrm>
              <a:off x="6093" y="6226"/>
              <a:ext cx="0" cy="55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6" name="Line 8"/>
            <p:cNvSpPr>
              <a:spLocks noChangeShapeType="1"/>
            </p:cNvSpPr>
            <p:nvPr/>
          </p:nvSpPr>
          <p:spPr bwMode="auto">
            <a:xfrm>
              <a:off x="4116" y="7340"/>
              <a:ext cx="381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5" name="Line 7"/>
            <p:cNvSpPr>
              <a:spLocks noChangeShapeType="1"/>
            </p:cNvSpPr>
            <p:nvPr/>
          </p:nvSpPr>
          <p:spPr bwMode="auto">
            <a:xfrm>
              <a:off x="6093" y="9570"/>
              <a:ext cx="0" cy="55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4" name="Line 6"/>
            <p:cNvSpPr>
              <a:spLocks noChangeShapeType="1"/>
            </p:cNvSpPr>
            <p:nvPr/>
          </p:nvSpPr>
          <p:spPr bwMode="auto">
            <a:xfrm>
              <a:off x="2846" y="10128"/>
              <a:ext cx="3247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3" name="Line 5"/>
            <p:cNvSpPr>
              <a:spLocks noChangeShapeType="1"/>
            </p:cNvSpPr>
            <p:nvPr/>
          </p:nvSpPr>
          <p:spPr bwMode="auto">
            <a:xfrm flipV="1">
              <a:off x="2846" y="1627"/>
              <a:ext cx="0" cy="850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2" name="Line 4"/>
            <p:cNvSpPr>
              <a:spLocks noChangeShapeType="1"/>
            </p:cNvSpPr>
            <p:nvPr/>
          </p:nvSpPr>
          <p:spPr bwMode="auto">
            <a:xfrm>
              <a:off x="2846" y="1627"/>
              <a:ext cx="324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1" name="Line 3"/>
            <p:cNvSpPr>
              <a:spLocks noChangeShapeType="1"/>
            </p:cNvSpPr>
            <p:nvPr/>
          </p:nvSpPr>
          <p:spPr bwMode="auto">
            <a:xfrm>
              <a:off x="6093" y="1627"/>
              <a:ext cx="0" cy="4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0" name="Rectangle 2"/>
            <p:cNvSpPr>
              <a:spLocks noChangeArrowheads="1"/>
            </p:cNvSpPr>
            <p:nvPr/>
          </p:nvSpPr>
          <p:spPr bwMode="auto">
            <a:xfrm>
              <a:off x="4116" y="6783"/>
              <a:ext cx="3812" cy="278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Параметры образовательного </a:t>
              </a:r>
              <a:endParaRPr kumimoji="0" lang="ru-RU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мониторинга:</a:t>
              </a:r>
              <a:endParaRPr kumimoji="0" lang="ru-RU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- вступительная диагностика;</a:t>
              </a:r>
              <a:endParaRPr kumimoji="0" lang="ru-RU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- результаты проверочных  и контрольных работ;</a:t>
              </a:r>
              <a:endParaRPr kumimoji="0" lang="ru-RU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- результаты промежуточной аттестации;     </a:t>
              </a:r>
              <a:endParaRPr kumimoji="0" lang="ru-RU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- результаты итоговой </a:t>
              </a: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аттестации/внешнего </a:t>
              </a:r>
              <a:r>
                <a:rPr kumimoji="0" lang="ru-RU" sz="12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мониторигга</a:t>
              </a: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;</a:t>
              </a:r>
              <a:endParaRPr kumimoji="0" lang="ru-RU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- социально-психологическое состояние взаимоотношений в классном коллективе;</a:t>
              </a:r>
              <a:endParaRPr kumimoji="0" lang="ru-RU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- состояние здоровья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17364" cy="697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" name="Рисунок 29" descr="http://yarsch26.ru/images/sampledata/fruitshop/77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53400" y="-75447"/>
            <a:ext cx="990600" cy="1066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17364" cy="697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Диаграмма 1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43000"/>
            <a:ext cx="9144000" cy="563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Рисунок 11" descr="http://yarsch26.ru/images/sampledata/fruitshop/77.pn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53400" y="-75447"/>
            <a:ext cx="990600" cy="1066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17364" cy="697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286000" y="76200"/>
            <a:ext cx="6705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rgbClr val="002060"/>
                </a:solidFill>
              </a:rPr>
              <a:t>Некоторые результаты</a:t>
            </a:r>
            <a:endParaRPr lang="ru-RU" sz="2800" dirty="0">
              <a:solidFill>
                <a:srgbClr val="002060"/>
              </a:solidFill>
            </a:endParaRPr>
          </a:p>
        </p:txBody>
      </p:sp>
      <p:pic>
        <p:nvPicPr>
          <p:cNvPr id="2050" name="Диаграмма 7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219200"/>
            <a:ext cx="5486400" cy="299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6479477"/>
              </p:ext>
            </p:extLst>
          </p:nvPr>
        </p:nvGraphicFramePr>
        <p:xfrm>
          <a:off x="2667000" y="4419602"/>
          <a:ext cx="6477001" cy="23012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89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26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70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63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20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2277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Класс 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Не участвовал в выборе темы работы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Участвовал в выборе темы работы, но не активно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Активно участвовал в выборе темы работы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Был лидером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569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 «1»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11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569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 «2»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11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569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 «3»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14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569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 «4»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569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 «5»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651140" y="1476345"/>
            <a:ext cx="15674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i="1" dirty="0" smtClean="0">
                <a:solidFill>
                  <a:srgbClr val="002060"/>
                </a:solidFill>
              </a:rPr>
              <a:t>Самооценка</a:t>
            </a:r>
            <a:endParaRPr lang="ru-RU" sz="2000" b="1" i="1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9464" y="5073134"/>
            <a:ext cx="20589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solidFill>
                  <a:srgbClr val="002060"/>
                </a:solidFill>
              </a:rPr>
              <a:t>Целеполагание</a:t>
            </a:r>
            <a:endParaRPr lang="ru-RU" sz="2000" b="1" i="1" dirty="0">
              <a:solidFill>
                <a:srgbClr val="002060"/>
              </a:solidFill>
            </a:endParaRPr>
          </a:p>
        </p:txBody>
      </p:sp>
      <p:pic>
        <p:nvPicPr>
          <p:cNvPr id="9" name="Рисунок 8" descr="http://yarsch26.ru/images/sampledata/fruitshop/77.pn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53400" y="-75447"/>
            <a:ext cx="990600" cy="1066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52002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Педагогический совет (август 2018 г</a:t>
            </a:r>
            <a:r>
              <a:rPr lang="ru-RU" dirty="0" smtClean="0"/>
              <a:t>.),</a:t>
            </a:r>
          </a:p>
          <a:p>
            <a:r>
              <a:rPr lang="ru-RU" dirty="0" smtClean="0"/>
              <a:t>Повышение квалификации: г. Казань -сингапурские технологии – (октябрь 2018 и февраль 2019), ГАУ ДПО ЯО ИРО (технологическая компетентность),</a:t>
            </a:r>
          </a:p>
          <a:p>
            <a:r>
              <a:rPr lang="ru-RU" dirty="0" smtClean="0"/>
              <a:t>Образовательный туризм: Санкт-Петербург (2018 и 2019), Екатеринбург (2019)</a:t>
            </a: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17364" cy="697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Рисунок 4" descr="http://yarsch26.ru/images/sampledata/fruitshop/77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53400" y="-75447"/>
            <a:ext cx="990600" cy="1066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Организация внутрифирменного обучения: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3400" y="1905000"/>
            <a:ext cx="8229600" cy="2057400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002060"/>
                </a:solidFill>
              </a:rPr>
              <a:t>Спасибо за внимание</a:t>
            </a:r>
            <a:br>
              <a:rPr lang="ru-RU" b="1" i="1" dirty="0" smtClean="0">
                <a:solidFill>
                  <a:srgbClr val="002060"/>
                </a:solidFill>
              </a:rPr>
            </a:br>
            <a:r>
              <a:rPr lang="ru-RU" b="1" i="1" dirty="0" smtClean="0">
                <a:solidFill>
                  <a:srgbClr val="002060"/>
                </a:solidFill>
              </a:rPr>
              <a:t>Приглашаем к сотрудничеству!</a:t>
            </a:r>
            <a:endParaRPr lang="ru-RU" b="1" i="1" dirty="0">
              <a:solidFill>
                <a:srgbClr val="002060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17364" cy="697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Рисунок 5" descr="http://yarsch26.ru/images/sampledata/fruitshop/77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53400" y="-75447"/>
            <a:ext cx="990600" cy="1066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539</TotalTime>
  <Words>393</Words>
  <Application>Microsoft Office PowerPoint</Application>
  <PresentationFormat>Экран (4:3)</PresentationFormat>
  <Paragraphs>81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Office Theme</vt:lpstr>
      <vt:lpstr>МОНИТОРИНГ КАК МЕТОД ПОВЫШЕНИЯ  ЭФФЕКТИВНОСТИ УПРАВЛЕНЧЕСКОЙ ДЕЯТЕЛЬНОСТИ  В СОЗДАНИИ ЛРОС</vt:lpstr>
      <vt:lpstr>Мониторинг в образовании</vt:lpstr>
      <vt:lpstr> Отдельные элементы, значимость которых наиболее существенно для качества образовательного процесса как системы: </vt:lpstr>
      <vt:lpstr>Параметры образовательного  мониторинга (уровень ОО):</vt:lpstr>
      <vt:lpstr>Презентация PowerPoint</vt:lpstr>
      <vt:lpstr>Презентация PowerPoint</vt:lpstr>
      <vt:lpstr>Презентация PowerPoint</vt:lpstr>
      <vt:lpstr>Организация внутрифирменного обучения:</vt:lpstr>
      <vt:lpstr>Спасибо за внимание Приглашаем к сотрудничеству!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Мониторинг деятельности ОУ. Анализ и интерпритация данных</dc:title>
  <dc:creator>GAU</dc:creator>
  <cp:lastModifiedBy>Галина Александровна Уланова</cp:lastModifiedBy>
  <cp:revision>21</cp:revision>
  <dcterms:created xsi:type="dcterms:W3CDTF">2019-04-15T15:55:17Z</dcterms:created>
  <dcterms:modified xsi:type="dcterms:W3CDTF">2019-11-11T14:50:44Z</dcterms:modified>
</cp:coreProperties>
</file>