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594" r:id="rId2"/>
    <p:sldId id="332" r:id="rId3"/>
    <p:sldId id="599" r:id="rId4"/>
    <p:sldId id="597" r:id="rId5"/>
    <p:sldId id="595" r:id="rId6"/>
    <p:sldId id="598" r:id="rId7"/>
    <p:sldId id="596" r:id="rId8"/>
    <p:sldId id="600" r:id="rId9"/>
    <p:sldId id="60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1A2E7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86447" autoAdjust="0"/>
  </p:normalViewPr>
  <p:slideViewPr>
    <p:cSldViewPr>
      <p:cViewPr>
        <p:scale>
          <a:sx n="50" d="100"/>
          <a:sy n="50" d="100"/>
        </p:scale>
        <p:origin x="-1176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8" d="100"/>
        <a:sy n="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943F5B2-7DE0-41A0-B0D3-D04273FF9DA1}" type="datetimeFigureOut">
              <a:rPr lang="ru-RU"/>
              <a:pPr>
                <a:defRPr/>
              </a:pPr>
              <a:t>11.11.2019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D782E3-208E-4751-A718-D70CA7EE36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998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782E3-208E-4751-A718-D70CA7EE360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496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782E3-208E-4751-A718-D70CA7EE360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96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Речевые пятиминутки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782E3-208E-4751-A718-D70CA7EE360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96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782E3-208E-4751-A718-D70CA7EE360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96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782E3-208E-4751-A718-D70CA7EE360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96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D782E3-208E-4751-A718-D70CA7EE3606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9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61163-D884-43A5-B17D-244A7C44298A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CEC51-00DE-4580-8FC4-95301B0BDF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7934D-6DD3-44B8-B1EE-61EEA0117996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5FB8B-A8E5-48AF-9716-C0360241142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17FE2-68E6-4131-B486-4B0C3F6416DF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B0D4A-70EF-40DB-B120-9022618D8CC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EBF23-5F84-4535-A187-8B436FBB141B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13261-1D91-4732-8BCA-2D3D44CF4CD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0D9F2-0368-4269-AAA8-7E21EB5BD150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B9FDF-E215-487E-BF68-FA4E3DA087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74FF2-0ABE-4132-9AB7-E83B7391721D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FD605-FCF6-4241-A367-02294D1CEE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8D819-46A7-423A-BCFA-FF324B5053BD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D7B2A-368F-4B20-823E-DD8CCC20B1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F4312-61B9-4A96-8489-C1DB15CC8C52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F1BA9-F026-4686-BD90-7BFE831798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605D-E640-4577-8FFE-DE7A050D82D1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BFC10-4751-4399-8417-DB4CE7F82DA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94350-06AD-48C7-813F-B229ECB48CE9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FB6B9-FAAB-4D2A-BACB-4DAE2FEFB3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72146-35E1-456B-96AA-3DBA2BDEF4AC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E8B3D-AB48-4CAE-BF38-5B2B544992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13000">
              <a:srgbClr val="B9D9F9"/>
            </a:gs>
            <a:gs pos="12000">
              <a:schemeClr val="tx2">
                <a:lumMod val="60000"/>
                <a:lumOff val="40000"/>
              </a:schemeClr>
            </a:gs>
            <a:gs pos="58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D481CF-ED56-45E2-A86D-4F1B18A5B71B}" type="datetimeFigureOut">
              <a:rPr lang="ru-RU"/>
              <a:pPr>
                <a:defRPr/>
              </a:pPr>
              <a:t>11.11.2019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9D57F8-C4EF-4D40-8766-415E7D93C27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179" y="6021288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Прямоугольник 12"/>
          <p:cNvSpPr>
            <a:spLocks noChangeArrowheads="1"/>
          </p:cNvSpPr>
          <p:nvPr/>
        </p:nvSpPr>
        <p:spPr bwMode="auto">
          <a:xfrm>
            <a:off x="251520" y="1412776"/>
            <a:ext cx="864096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Организованный диалог учащихся как средство повышения качества </a:t>
            </a:r>
            <a:r>
              <a:rPr lang="ru-RU" sz="3600" b="1" dirty="0" smtClean="0"/>
              <a:t>обучения школьников</a:t>
            </a:r>
            <a:endParaRPr lang="ru-RU" sz="3600" b="1" dirty="0"/>
          </a:p>
        </p:txBody>
      </p:sp>
      <p:sp>
        <p:nvSpPr>
          <p:cNvPr id="15366" name="Прямоугольник 13"/>
          <p:cNvSpPr>
            <a:spLocks noChangeArrowheads="1"/>
          </p:cNvSpPr>
          <p:nvPr/>
        </p:nvSpPr>
        <p:spPr bwMode="auto">
          <a:xfrm>
            <a:off x="659743" y="3861048"/>
            <a:ext cx="7848872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Литвинская Ирина Геннадьевна,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ст. методист ККИПК РО, </a:t>
            </a:r>
          </a:p>
          <a:p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научный </a:t>
            </a:r>
            <a:r>
              <a:rPr lang="ru-RU" b="1" dirty="0" smtClean="0">
                <a:solidFill>
                  <a:srgbClr val="000000"/>
                </a:solidFill>
                <a:latin typeface="Calibri" pitchFamily="34" charset="0"/>
              </a:rPr>
              <a:t>руководитель АГИК  </a:t>
            </a:r>
            <a:endParaRPr lang="en-US" b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 smtClean="0"/>
          </a:p>
        </p:txBody>
      </p:sp>
      <p:grpSp>
        <p:nvGrpSpPr>
          <p:cNvPr id="15368" name="Группа 1"/>
          <p:cNvGrpSpPr>
            <a:grpSpLocks/>
          </p:cNvGrpSpPr>
          <p:nvPr/>
        </p:nvGrpSpPr>
        <p:grpSpPr bwMode="auto">
          <a:xfrm>
            <a:off x="910655" y="6164174"/>
            <a:ext cx="7981822" cy="523220"/>
            <a:chOff x="1471980" y="5867802"/>
            <a:chExt cx="3532068" cy="954205"/>
          </a:xfrm>
        </p:grpSpPr>
        <p:sp>
          <p:nvSpPr>
            <p:cNvPr id="15370" name="TextBox 3"/>
            <p:cNvSpPr txBox="1">
              <a:spLocks noChangeArrowheads="1"/>
            </p:cNvSpPr>
            <p:nvPr/>
          </p:nvSpPr>
          <p:spPr bwMode="auto">
            <a:xfrm>
              <a:off x="1619672" y="6350193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1471980" y="5867802"/>
              <a:ext cx="3532068" cy="954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 i="1" dirty="0" smtClean="0">
                  <a:solidFill>
                    <a:srgbClr val="000000"/>
                  </a:solidFill>
                  <a:latin typeface="Calibri" pitchFamily="34" charset="0"/>
                </a:rPr>
                <a:t>Литвинская Ирина Геннадьевна</a:t>
              </a:r>
              <a:r>
                <a:rPr lang="ru-RU" sz="1600" b="1" dirty="0" smtClean="0">
                  <a:solidFill>
                    <a:srgbClr val="000000"/>
                  </a:solidFill>
                  <a:latin typeface="Calibri" pitchFamily="34" charset="0"/>
                </a:rPr>
                <a:t>, 8913-188- 8641    </a:t>
              </a:r>
              <a:r>
                <a:rPr lang="en-US" sz="1600" b="1" dirty="0" smtClean="0">
                  <a:solidFill>
                    <a:srgbClr val="000000"/>
                  </a:solidFill>
                  <a:latin typeface="Calibri" pitchFamily="34" charset="0"/>
                </a:rPr>
                <a:t>litvinskaya@kipk.ru</a:t>
              </a:r>
              <a:endParaRPr lang="ru-RU" sz="1600" b="1" dirty="0" smtClean="0">
                <a:solidFill>
                  <a:srgbClr val="000000"/>
                </a:solidFill>
                <a:latin typeface="Calibri" pitchFamily="34" charset="0"/>
              </a:endParaRPr>
            </a:p>
            <a:p>
              <a:r>
                <a:rPr lang="ru-RU" sz="1200" b="1" dirty="0" smtClean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endParaRPr lang="ru-RU" sz="12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aphicFrame>
        <p:nvGraphicFramePr>
          <p:cNvPr id="11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628022"/>
              </p:ext>
            </p:extLst>
          </p:nvPr>
        </p:nvGraphicFramePr>
        <p:xfrm>
          <a:off x="3635897" y="5805264"/>
          <a:ext cx="5508104" cy="10043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244089"/>
                <a:gridCol w="2264015"/>
              </a:tblGrid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52120" y="5559623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9895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3429000"/>
            <a:ext cx="9143999" cy="286232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charset="-52"/>
                <a:cs typeface="Arial" charset="0"/>
              </a:defRPr>
            </a:lvl9pPr>
          </a:lstStyle>
          <a:p>
            <a:pPr algn="ctr">
              <a:defRPr/>
            </a:pPr>
            <a:r>
              <a:rPr lang="ru-RU" sz="6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Ачинский</a:t>
            </a:r>
            <a:r>
              <a:rPr lang="ru-RU" sz="6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городской инновационный комплекс по оптимизации урока</a:t>
            </a:r>
            <a:endParaRPr lang="ru-RU" sz="9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pic>
        <p:nvPicPr>
          <p:cNvPr id="4" name="Picture 2" descr="C:\_data\_litvinskaya\Рабочий стол\сотрудничество 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1052736"/>
            <a:ext cx="2304255" cy="205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36712"/>
            <a:ext cx="9144000" cy="951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Уроки с 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гарантированным результатом обучения</a:t>
            </a:r>
          </a:p>
          <a:p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Операционализация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планируемого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результата – совокупность конкретных  действий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отражающих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исполнение: </a:t>
            </a: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называет,  </a:t>
            </a: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объясняет, </a:t>
            </a: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приводит примеры,</a:t>
            </a:r>
          </a:p>
          <a:p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перечисляет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14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179" y="6021288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Прямоугольник 12"/>
          <p:cNvSpPr>
            <a:spLocks noChangeArrowheads="1"/>
          </p:cNvSpPr>
          <p:nvPr/>
        </p:nvSpPr>
        <p:spPr bwMode="auto">
          <a:xfrm>
            <a:off x="12179" y="836614"/>
            <a:ext cx="88803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 smtClean="0"/>
              <a:t>Сотрудничество</a:t>
            </a:r>
            <a:r>
              <a:rPr lang="ru-RU" sz="3600" b="1" dirty="0" smtClean="0">
                <a:solidFill>
                  <a:srgbClr val="C00000"/>
                </a:solidFill>
              </a:rPr>
              <a:t> </a:t>
            </a:r>
            <a:endParaRPr lang="ru-RU" sz="3600" b="1" dirty="0">
              <a:solidFill>
                <a:srgbClr val="C00000"/>
              </a:solidFill>
            </a:endParaRPr>
          </a:p>
        </p:txBody>
      </p:sp>
      <p:grpSp>
        <p:nvGrpSpPr>
          <p:cNvPr id="15368" name="Группа 1"/>
          <p:cNvGrpSpPr>
            <a:grpSpLocks/>
          </p:cNvGrpSpPr>
          <p:nvPr/>
        </p:nvGrpSpPr>
        <p:grpSpPr bwMode="auto">
          <a:xfrm>
            <a:off x="910655" y="6164174"/>
            <a:ext cx="7981822" cy="523220"/>
            <a:chOff x="1471980" y="5867802"/>
            <a:chExt cx="3532068" cy="954205"/>
          </a:xfrm>
        </p:grpSpPr>
        <p:sp>
          <p:nvSpPr>
            <p:cNvPr id="15370" name="TextBox 3"/>
            <p:cNvSpPr txBox="1">
              <a:spLocks noChangeArrowheads="1"/>
            </p:cNvSpPr>
            <p:nvPr/>
          </p:nvSpPr>
          <p:spPr bwMode="auto">
            <a:xfrm>
              <a:off x="1619672" y="6350193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1471980" y="5867802"/>
              <a:ext cx="3532068" cy="954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 i="1" dirty="0" smtClean="0">
                  <a:solidFill>
                    <a:srgbClr val="000000"/>
                  </a:solidFill>
                  <a:latin typeface="Calibri" pitchFamily="34" charset="0"/>
                </a:rPr>
                <a:t>Литвинская Ирина Геннадьевна</a:t>
              </a:r>
              <a:r>
                <a:rPr lang="ru-RU" sz="1600" b="1" dirty="0" smtClean="0">
                  <a:solidFill>
                    <a:srgbClr val="000000"/>
                  </a:solidFill>
                  <a:latin typeface="Calibri" pitchFamily="34" charset="0"/>
                </a:rPr>
                <a:t>, 8913-188- 8641    </a:t>
              </a:r>
              <a:r>
                <a:rPr lang="en-US" sz="1600" b="1" dirty="0" smtClean="0">
                  <a:solidFill>
                    <a:srgbClr val="000000"/>
                  </a:solidFill>
                  <a:latin typeface="Calibri" pitchFamily="34" charset="0"/>
                </a:rPr>
                <a:t>litvinskaya@kipk.ru</a:t>
              </a:r>
              <a:endParaRPr lang="ru-RU" sz="1600" b="1" dirty="0" smtClean="0">
                <a:solidFill>
                  <a:srgbClr val="000000"/>
                </a:solidFill>
                <a:latin typeface="Calibri" pitchFamily="34" charset="0"/>
              </a:endParaRPr>
            </a:p>
            <a:p>
              <a:r>
                <a:rPr lang="ru-RU" sz="1200" b="1" dirty="0" smtClean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endParaRPr lang="ru-RU" sz="12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3161385" y="50594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1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467138"/>
              </p:ext>
            </p:extLst>
          </p:nvPr>
        </p:nvGraphicFramePr>
        <p:xfrm>
          <a:off x="3635897" y="5805264"/>
          <a:ext cx="5508104" cy="10043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244089"/>
                <a:gridCol w="2264015"/>
              </a:tblGrid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52120" y="5559623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200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932894"/>
              </p:ext>
            </p:extLst>
          </p:nvPr>
        </p:nvGraphicFramePr>
        <p:xfrm>
          <a:off x="337529" y="1700808"/>
          <a:ext cx="8229600" cy="432048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4320480">
                <a:tc>
                  <a:txBody>
                    <a:bodyPr/>
                    <a:lstStyle/>
                    <a:p>
                      <a:pPr marL="9207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Взаимопосещение</a:t>
                      </a:r>
                      <a:r>
                        <a:rPr lang="ru-RU" sz="2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(съемка) и перепроектирование уроков</a:t>
                      </a:r>
                    </a:p>
                    <a:p>
                      <a:pPr marL="9207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Совместные сценарии урока</a:t>
                      </a:r>
                    </a:p>
                    <a:p>
                      <a:pPr marL="9207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Проведение единых дней</a:t>
                      </a:r>
                    </a:p>
                    <a:p>
                      <a:pPr marL="9207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Профессионально</a:t>
                      </a:r>
                      <a:r>
                        <a:rPr lang="ru-RU" sz="2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–общественные экспертизы</a:t>
                      </a:r>
                    </a:p>
                    <a:p>
                      <a:pPr marL="9207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Межшкольные </a:t>
                      </a:r>
                      <a:r>
                        <a:rPr lang="ru-RU" sz="2800" baseline="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разработческие</a:t>
                      </a:r>
                      <a:r>
                        <a:rPr lang="ru-RU" sz="2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группы</a:t>
                      </a:r>
                    </a:p>
                    <a:p>
                      <a:pPr marL="92075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aseline="0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Внутришкольный</a:t>
                      </a:r>
                      <a:r>
                        <a:rPr lang="ru-RU" sz="280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контроль и методическое обеспечение да счет кооперации друг с другом</a:t>
                      </a:r>
                      <a:endParaRPr lang="ru-RU" sz="2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894326"/>
              </p:ext>
            </p:extLst>
          </p:nvPr>
        </p:nvGraphicFramePr>
        <p:xfrm>
          <a:off x="596206" y="5733256"/>
          <a:ext cx="8229600" cy="3299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15631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21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179" y="6021288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Прямоугольник 12"/>
          <p:cNvSpPr>
            <a:spLocks noChangeArrowheads="1"/>
          </p:cNvSpPr>
          <p:nvPr/>
        </p:nvSpPr>
        <p:spPr bwMode="auto">
          <a:xfrm>
            <a:off x="12179" y="836614"/>
            <a:ext cx="88803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Взаимопроверка как автоматизация операций</a:t>
            </a:r>
            <a:endParaRPr lang="ru-RU" sz="3600" b="1" dirty="0"/>
          </a:p>
        </p:txBody>
      </p:sp>
      <p:grpSp>
        <p:nvGrpSpPr>
          <p:cNvPr id="15368" name="Группа 1"/>
          <p:cNvGrpSpPr>
            <a:grpSpLocks/>
          </p:cNvGrpSpPr>
          <p:nvPr/>
        </p:nvGrpSpPr>
        <p:grpSpPr bwMode="auto">
          <a:xfrm>
            <a:off x="910655" y="6164174"/>
            <a:ext cx="7981822" cy="523220"/>
            <a:chOff x="1471980" y="5867802"/>
            <a:chExt cx="3532068" cy="954205"/>
          </a:xfrm>
        </p:grpSpPr>
        <p:sp>
          <p:nvSpPr>
            <p:cNvPr id="15370" name="TextBox 3"/>
            <p:cNvSpPr txBox="1">
              <a:spLocks noChangeArrowheads="1"/>
            </p:cNvSpPr>
            <p:nvPr/>
          </p:nvSpPr>
          <p:spPr bwMode="auto">
            <a:xfrm>
              <a:off x="1619672" y="6350193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1471980" y="5867802"/>
              <a:ext cx="3532068" cy="954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 i="1" dirty="0" smtClean="0">
                  <a:solidFill>
                    <a:srgbClr val="000000"/>
                  </a:solidFill>
                  <a:latin typeface="Calibri" pitchFamily="34" charset="0"/>
                </a:rPr>
                <a:t>Литвинская Ирина Геннадьевна</a:t>
              </a:r>
              <a:r>
                <a:rPr lang="ru-RU" sz="1600" b="1" dirty="0" smtClean="0">
                  <a:solidFill>
                    <a:srgbClr val="000000"/>
                  </a:solidFill>
                  <a:latin typeface="Calibri" pitchFamily="34" charset="0"/>
                </a:rPr>
                <a:t>, 8913-188- 8641    </a:t>
              </a:r>
              <a:r>
                <a:rPr lang="en-US" sz="1600" b="1" dirty="0" smtClean="0">
                  <a:solidFill>
                    <a:srgbClr val="000000"/>
                  </a:solidFill>
                  <a:latin typeface="Calibri" pitchFamily="34" charset="0"/>
                </a:rPr>
                <a:t>litvinskaya@kipk.ru</a:t>
              </a:r>
              <a:endParaRPr lang="ru-RU" sz="1600" b="1" dirty="0" smtClean="0">
                <a:solidFill>
                  <a:srgbClr val="000000"/>
                </a:solidFill>
                <a:latin typeface="Calibri" pitchFamily="34" charset="0"/>
              </a:endParaRPr>
            </a:p>
            <a:p>
              <a:r>
                <a:rPr lang="ru-RU" sz="1200" b="1" dirty="0" smtClean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endParaRPr lang="ru-RU" sz="12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3161385" y="50594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1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2463825"/>
              </p:ext>
            </p:extLst>
          </p:nvPr>
        </p:nvGraphicFramePr>
        <p:xfrm>
          <a:off x="3635897" y="5805264"/>
          <a:ext cx="5508104" cy="10043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244089"/>
                <a:gridCol w="2264015"/>
              </a:tblGrid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52120" y="5559623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200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614220"/>
              </p:ext>
            </p:extLst>
          </p:nvPr>
        </p:nvGraphicFramePr>
        <p:xfrm>
          <a:off x="251521" y="2348879"/>
          <a:ext cx="8382444" cy="3364992"/>
        </p:xfrm>
        <a:graphic>
          <a:graphicData uri="http://schemas.openxmlformats.org/drawingml/2006/table">
            <a:tbl>
              <a:tblPr/>
              <a:tblGrid>
                <a:gridCol w="4191222"/>
                <a:gridCol w="4191222"/>
              </a:tblGrid>
              <a:tr h="321074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ВТ, </a:t>
                      </a:r>
                      <a:r>
                        <a:rPr lang="ru-RU" sz="2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2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1.1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) 0,5 · 4 = 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2) 0,3 · (-0,6) = -0, 18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3) 1,3 · 5 = 6,5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4) -1,4 · (-0,2) = 0,28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5) -2,5 · (-3) = 7,5</a:t>
                      </a: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ВТ, </a:t>
                      </a:r>
                      <a:r>
                        <a:rPr lang="ru-RU" sz="2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№ 1.</a:t>
                      </a:r>
                      <a:r>
                        <a:rPr lang="en-US" sz="24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endParaRPr lang="ru-RU" sz="24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) 0,12 : 2 = 0,6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2) 3,4 : 1,7 = 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3) -5 : (-0,5) = 10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4) -4,8 : (-0,4) = 12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5) -0,35 : 0,7 = 0,5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554755"/>
              </p:ext>
            </p:extLst>
          </p:nvPr>
        </p:nvGraphicFramePr>
        <p:xfrm>
          <a:off x="596206" y="5559622"/>
          <a:ext cx="8229600" cy="350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27699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17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179" y="6021288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Прямоугольник 12"/>
          <p:cNvSpPr>
            <a:spLocks noChangeArrowheads="1"/>
          </p:cNvSpPr>
          <p:nvPr/>
        </p:nvSpPr>
        <p:spPr bwMode="auto">
          <a:xfrm>
            <a:off x="12179" y="836614"/>
            <a:ext cx="88803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dirty="0"/>
              <a:t>Речевые пятиминутки</a:t>
            </a:r>
          </a:p>
        </p:txBody>
      </p:sp>
      <p:grpSp>
        <p:nvGrpSpPr>
          <p:cNvPr id="15368" name="Группа 1"/>
          <p:cNvGrpSpPr>
            <a:grpSpLocks/>
          </p:cNvGrpSpPr>
          <p:nvPr/>
        </p:nvGrpSpPr>
        <p:grpSpPr bwMode="auto">
          <a:xfrm>
            <a:off x="910655" y="6164174"/>
            <a:ext cx="7981822" cy="523220"/>
            <a:chOff x="1471980" y="5867802"/>
            <a:chExt cx="3532068" cy="954205"/>
          </a:xfrm>
        </p:grpSpPr>
        <p:sp>
          <p:nvSpPr>
            <p:cNvPr id="15370" name="TextBox 3"/>
            <p:cNvSpPr txBox="1">
              <a:spLocks noChangeArrowheads="1"/>
            </p:cNvSpPr>
            <p:nvPr/>
          </p:nvSpPr>
          <p:spPr bwMode="auto">
            <a:xfrm>
              <a:off x="1619672" y="6350193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1471980" y="5867802"/>
              <a:ext cx="3532068" cy="954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 i="1" dirty="0" smtClean="0">
                  <a:solidFill>
                    <a:srgbClr val="000000"/>
                  </a:solidFill>
                  <a:latin typeface="Calibri" pitchFamily="34" charset="0"/>
                </a:rPr>
                <a:t>Литвинская Ирина Геннадьевна</a:t>
              </a:r>
              <a:r>
                <a:rPr lang="ru-RU" sz="1600" b="1" dirty="0" smtClean="0">
                  <a:solidFill>
                    <a:srgbClr val="000000"/>
                  </a:solidFill>
                  <a:latin typeface="Calibri" pitchFamily="34" charset="0"/>
                </a:rPr>
                <a:t>, 8913-188- 8641    </a:t>
              </a:r>
              <a:r>
                <a:rPr lang="en-US" sz="1600" b="1" dirty="0" smtClean="0">
                  <a:solidFill>
                    <a:srgbClr val="000000"/>
                  </a:solidFill>
                  <a:latin typeface="Calibri" pitchFamily="34" charset="0"/>
                </a:rPr>
                <a:t>litvinskaya@kipk.ru</a:t>
              </a:r>
              <a:endParaRPr lang="ru-RU" sz="1600" b="1" dirty="0" smtClean="0">
                <a:solidFill>
                  <a:srgbClr val="000000"/>
                </a:solidFill>
                <a:latin typeface="Calibri" pitchFamily="34" charset="0"/>
              </a:endParaRPr>
            </a:p>
            <a:p>
              <a:r>
                <a:rPr lang="ru-RU" sz="1200" b="1" dirty="0" smtClean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endParaRPr lang="ru-RU" sz="12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3161385" y="50594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1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9467138"/>
              </p:ext>
            </p:extLst>
          </p:nvPr>
        </p:nvGraphicFramePr>
        <p:xfrm>
          <a:off x="3635897" y="5805264"/>
          <a:ext cx="5508104" cy="10043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244089"/>
                <a:gridCol w="2264015"/>
              </a:tblGrid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52120" y="5559623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200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947760"/>
              </p:ext>
            </p:extLst>
          </p:nvPr>
        </p:nvGraphicFramePr>
        <p:xfrm>
          <a:off x="457200" y="1916832"/>
          <a:ext cx="8229600" cy="3435096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3142584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Calibri"/>
                        </a:rPr>
                        <a:t>Медиана треугольника – это отрезок,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</a:rPr>
                        <a:t>соединяющий вершину треугольника с серединой противолежащей стороны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Calibri"/>
                        </a:rPr>
                        <a:t>Биссектриса треугольника – это отрезок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Calibri"/>
                        </a:rPr>
                        <a:t>, соединяющий вершину угла треугольника с точкой противоположной стороны и делящий этот угол пополам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70020"/>
              </p:ext>
            </p:extLst>
          </p:nvPr>
        </p:nvGraphicFramePr>
        <p:xfrm>
          <a:off x="596206" y="5428748"/>
          <a:ext cx="8229600" cy="4078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4078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212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179" y="6021288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Прямоугольник 12"/>
          <p:cNvSpPr>
            <a:spLocks noChangeArrowheads="1"/>
          </p:cNvSpPr>
          <p:nvPr/>
        </p:nvSpPr>
        <p:spPr bwMode="auto">
          <a:xfrm>
            <a:off x="12179" y="836614"/>
            <a:ext cx="88803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600" b="1" dirty="0"/>
              <a:t>Речевые пятиминутки</a:t>
            </a:r>
          </a:p>
        </p:txBody>
      </p:sp>
      <p:grpSp>
        <p:nvGrpSpPr>
          <p:cNvPr id="15368" name="Группа 1"/>
          <p:cNvGrpSpPr>
            <a:grpSpLocks/>
          </p:cNvGrpSpPr>
          <p:nvPr/>
        </p:nvGrpSpPr>
        <p:grpSpPr bwMode="auto">
          <a:xfrm>
            <a:off x="910655" y="6164174"/>
            <a:ext cx="7981822" cy="523220"/>
            <a:chOff x="1471980" y="5867802"/>
            <a:chExt cx="3532068" cy="954205"/>
          </a:xfrm>
        </p:grpSpPr>
        <p:sp>
          <p:nvSpPr>
            <p:cNvPr id="15370" name="TextBox 3"/>
            <p:cNvSpPr txBox="1">
              <a:spLocks noChangeArrowheads="1"/>
            </p:cNvSpPr>
            <p:nvPr/>
          </p:nvSpPr>
          <p:spPr bwMode="auto">
            <a:xfrm>
              <a:off x="1619672" y="6350193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1471980" y="5867802"/>
              <a:ext cx="3532068" cy="954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 i="1" dirty="0" smtClean="0">
                  <a:solidFill>
                    <a:srgbClr val="000000"/>
                  </a:solidFill>
                  <a:latin typeface="Calibri" pitchFamily="34" charset="0"/>
                </a:rPr>
                <a:t>Литвинская Ирина Геннадьевна</a:t>
              </a:r>
              <a:r>
                <a:rPr lang="ru-RU" sz="1600" b="1" dirty="0" smtClean="0">
                  <a:solidFill>
                    <a:srgbClr val="000000"/>
                  </a:solidFill>
                  <a:latin typeface="Calibri" pitchFamily="34" charset="0"/>
                </a:rPr>
                <a:t>, 8913-188- 8641    </a:t>
              </a:r>
              <a:r>
                <a:rPr lang="en-US" sz="1600" b="1" dirty="0" smtClean="0">
                  <a:solidFill>
                    <a:srgbClr val="000000"/>
                  </a:solidFill>
                  <a:latin typeface="Calibri" pitchFamily="34" charset="0"/>
                </a:rPr>
                <a:t>litvinskaya@kipk.ru</a:t>
              </a:r>
              <a:endParaRPr lang="ru-RU" sz="1600" b="1" dirty="0" smtClean="0">
                <a:solidFill>
                  <a:srgbClr val="000000"/>
                </a:solidFill>
                <a:latin typeface="Calibri" pitchFamily="34" charset="0"/>
              </a:endParaRPr>
            </a:p>
            <a:p>
              <a:r>
                <a:rPr lang="ru-RU" sz="1200" b="1" dirty="0" smtClean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endParaRPr lang="ru-RU" sz="12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3161385" y="50594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1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456628"/>
              </p:ext>
            </p:extLst>
          </p:nvPr>
        </p:nvGraphicFramePr>
        <p:xfrm>
          <a:off x="3635897" y="5805264"/>
          <a:ext cx="5508104" cy="10043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244089"/>
                <a:gridCol w="2264015"/>
              </a:tblGrid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52120" y="5559623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200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508906"/>
              </p:ext>
            </p:extLst>
          </p:nvPr>
        </p:nvGraphicFramePr>
        <p:xfrm>
          <a:off x="457200" y="1916832"/>
          <a:ext cx="8229600" cy="2546593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254659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У данных  чисел знаки 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---------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Поэтому модули </a:t>
                      </a:r>
                      <a:r>
                        <a:rPr lang="ru-RU" sz="2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этих чисел-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---------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В ответе ставим знак 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________, </a:t>
                      </a:r>
                      <a:r>
                        <a:rPr lang="ru-RU" sz="2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потому что </a:t>
                      </a:r>
                      <a:r>
                        <a:rPr lang="ru-RU" sz="24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---------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927980"/>
              </p:ext>
            </p:extLst>
          </p:nvPr>
        </p:nvGraphicFramePr>
        <p:xfrm>
          <a:off x="596206" y="4509120"/>
          <a:ext cx="8229600" cy="7349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7349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1) -6 </a:t>
                      </a:r>
                      <a:r>
                        <a:rPr lang="ru-RU" sz="2000" dirty="0" smtClean="0">
                          <a:effectLst/>
                        </a:rPr>
                        <a:t>+ 10                                                                      1) 8 +16</a:t>
                      </a:r>
                      <a:endParaRPr lang="ru-RU" sz="20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2) - 8 </a:t>
                      </a:r>
                      <a:r>
                        <a:rPr lang="ru-RU" sz="2000" dirty="0" smtClean="0">
                          <a:effectLst/>
                        </a:rPr>
                        <a:t>- 12                                                                       2)</a:t>
                      </a:r>
                      <a:r>
                        <a:rPr lang="ru-RU" sz="2000" baseline="0" dirty="0" smtClean="0">
                          <a:effectLst/>
                        </a:rPr>
                        <a:t> -6 - 13</a:t>
                      </a:r>
                      <a:endParaRPr lang="ru-RU" sz="2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2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16220"/>
              </p:ext>
            </p:extLst>
          </p:nvPr>
        </p:nvGraphicFramePr>
        <p:xfrm>
          <a:off x="0" y="1484784"/>
          <a:ext cx="9144000" cy="53720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534794"/>
                <a:gridCol w="4609206"/>
              </a:tblGrid>
              <a:tr h="7350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Закончи предложение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Микро задачи в текстовой форме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4637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1.Внешний и внутренний углы треугольника являются …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2.Сумма внутреннего и внешнего углов треугольника равна …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3..В равнобедренном треугольнике углы при основании …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4..Сумма углов треугольника равна … 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1. Если один из смежных углов известен, то второй равен …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2. Если один угол при основании равнобедренного треугольника известен, то второй угол при основании …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3.Чтобы найти угол, лежащий против основания равнобедренного треугольника, надо от …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07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0" y="836613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2179" y="6021288"/>
            <a:ext cx="9144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3" name="Прямоугольник 12"/>
          <p:cNvSpPr>
            <a:spLocks noChangeArrowheads="1"/>
          </p:cNvSpPr>
          <p:nvPr/>
        </p:nvSpPr>
        <p:spPr bwMode="auto">
          <a:xfrm>
            <a:off x="12179" y="836614"/>
            <a:ext cx="88803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600" b="1" dirty="0" err="1" smtClean="0"/>
              <a:t>Оргдиалог</a:t>
            </a:r>
            <a:r>
              <a:rPr lang="ru-RU" sz="3600" b="1" dirty="0" smtClean="0"/>
              <a:t> учащихся</a:t>
            </a:r>
            <a:endParaRPr lang="ru-RU" sz="3600" b="1" dirty="0"/>
          </a:p>
        </p:txBody>
      </p:sp>
      <p:grpSp>
        <p:nvGrpSpPr>
          <p:cNvPr id="15368" name="Группа 1"/>
          <p:cNvGrpSpPr>
            <a:grpSpLocks/>
          </p:cNvGrpSpPr>
          <p:nvPr/>
        </p:nvGrpSpPr>
        <p:grpSpPr bwMode="auto">
          <a:xfrm>
            <a:off x="910655" y="6164174"/>
            <a:ext cx="7981822" cy="523220"/>
            <a:chOff x="1471980" y="5867802"/>
            <a:chExt cx="3532068" cy="954205"/>
          </a:xfrm>
        </p:grpSpPr>
        <p:sp>
          <p:nvSpPr>
            <p:cNvPr id="15370" name="TextBox 3"/>
            <p:cNvSpPr txBox="1">
              <a:spLocks noChangeArrowheads="1"/>
            </p:cNvSpPr>
            <p:nvPr/>
          </p:nvSpPr>
          <p:spPr bwMode="auto">
            <a:xfrm>
              <a:off x="1619672" y="6350193"/>
              <a:ext cx="18473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ru-RU">
                <a:solidFill>
                  <a:srgbClr val="000000"/>
                </a:solidFill>
                <a:latin typeface="Calibri" pitchFamily="34" charset="0"/>
              </a:endParaRP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1471980" y="5867802"/>
              <a:ext cx="3532068" cy="954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 i="1" dirty="0" smtClean="0">
                  <a:solidFill>
                    <a:srgbClr val="000000"/>
                  </a:solidFill>
                  <a:latin typeface="Calibri" pitchFamily="34" charset="0"/>
                </a:rPr>
                <a:t>Литвинская Ирина Геннадьевна</a:t>
              </a:r>
              <a:r>
                <a:rPr lang="ru-RU" sz="1600" b="1" dirty="0" smtClean="0">
                  <a:solidFill>
                    <a:srgbClr val="000000"/>
                  </a:solidFill>
                  <a:latin typeface="Calibri" pitchFamily="34" charset="0"/>
                </a:rPr>
                <a:t>, 8913-188- 8641    </a:t>
              </a:r>
              <a:r>
                <a:rPr lang="en-US" sz="1600" b="1" dirty="0" smtClean="0">
                  <a:solidFill>
                    <a:srgbClr val="000000"/>
                  </a:solidFill>
                  <a:latin typeface="Calibri" pitchFamily="34" charset="0"/>
                </a:rPr>
                <a:t>litvinskaya@kipk.ru</a:t>
              </a:r>
              <a:endParaRPr lang="ru-RU" sz="1600" b="1" dirty="0" smtClean="0">
                <a:solidFill>
                  <a:srgbClr val="000000"/>
                </a:solidFill>
                <a:latin typeface="Calibri" pitchFamily="34" charset="0"/>
              </a:endParaRPr>
            </a:p>
            <a:p>
              <a:r>
                <a:rPr lang="ru-RU" sz="1200" b="1" dirty="0" smtClean="0">
                  <a:solidFill>
                    <a:srgbClr val="000000"/>
                  </a:solidFill>
                  <a:latin typeface="Calibri" pitchFamily="34" charset="0"/>
                </a:rPr>
                <a:t> </a:t>
              </a:r>
              <a:endParaRPr lang="ru-RU" sz="1200" b="1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10" name="Прямоугольник 4"/>
          <p:cNvSpPr>
            <a:spLocks noChangeArrowheads="1"/>
          </p:cNvSpPr>
          <p:nvPr/>
        </p:nvSpPr>
        <p:spPr bwMode="auto">
          <a:xfrm>
            <a:off x="3161385" y="505941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b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1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1374011"/>
              </p:ext>
            </p:extLst>
          </p:nvPr>
        </p:nvGraphicFramePr>
        <p:xfrm>
          <a:off x="3635897" y="5805264"/>
          <a:ext cx="5508104" cy="100438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244089"/>
                <a:gridCol w="2264015"/>
              </a:tblGrid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2130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650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79" marR="502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5652120" y="5559623"/>
            <a:ext cx="1847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200" dirty="0">
              <a:solidFill>
                <a:prstClr val="black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759101"/>
              </p:ext>
            </p:extLst>
          </p:nvPr>
        </p:nvGraphicFramePr>
        <p:xfrm>
          <a:off x="755576" y="1676107"/>
          <a:ext cx="7632848" cy="3340291"/>
        </p:xfrm>
        <a:graphic>
          <a:graphicData uri="http://schemas.openxmlformats.org/drawingml/2006/table">
            <a:tbl>
              <a:tblPr/>
              <a:tblGrid>
                <a:gridCol w="7632848"/>
              </a:tblGrid>
              <a:tr h="26169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Развитие речи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Включенность каждого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Отработка пропущенных операций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Развитие мышления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Самостоятельность 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Сотрудничество</a:t>
                      </a:r>
                      <a:r>
                        <a:rPr lang="ru-RU" sz="2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ru-RU" sz="24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171271"/>
              </p:ext>
            </p:extLst>
          </p:nvPr>
        </p:nvGraphicFramePr>
        <p:xfrm>
          <a:off x="596206" y="4509120"/>
          <a:ext cx="8229600" cy="10887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7349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Система</a:t>
                      </a:r>
                      <a:r>
                        <a:rPr lang="ru-RU" sz="32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  <a:ea typeface="Times New Roman"/>
                          <a:cs typeface="Times New Roman"/>
                        </a:rPr>
                        <a:t> коллективных занятий на основе индивидуальных образовательных программ</a:t>
                      </a:r>
                      <a:endParaRPr lang="ru-RU" sz="32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90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4364</TotalTime>
  <Words>421</Words>
  <Application>Microsoft Office PowerPoint</Application>
  <PresentationFormat>Экран (4:3)</PresentationFormat>
  <Paragraphs>93</Paragraphs>
  <Slides>9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Черноиванова Наталья</dc:creator>
  <cp:lastModifiedBy>litvinskaya</cp:lastModifiedBy>
  <cp:revision>487</cp:revision>
  <dcterms:created xsi:type="dcterms:W3CDTF">2013-09-03T10:23:08Z</dcterms:created>
  <dcterms:modified xsi:type="dcterms:W3CDTF">2019-11-11T16:57:17Z</dcterms:modified>
</cp:coreProperties>
</file>