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80" r:id="rId3"/>
    <p:sldId id="310" r:id="rId4"/>
    <p:sldId id="311" r:id="rId5"/>
    <p:sldId id="303" r:id="rId6"/>
    <p:sldId id="304" r:id="rId7"/>
    <p:sldId id="258" r:id="rId8"/>
    <p:sldId id="284" r:id="rId9"/>
    <p:sldId id="283" r:id="rId10"/>
    <p:sldId id="285" r:id="rId11"/>
    <p:sldId id="286" r:id="rId12"/>
    <p:sldId id="287" r:id="rId13"/>
    <p:sldId id="288" r:id="rId14"/>
    <p:sldId id="312" r:id="rId15"/>
    <p:sldId id="305" r:id="rId16"/>
    <p:sldId id="289" r:id="rId17"/>
    <p:sldId id="313" r:id="rId18"/>
    <p:sldId id="298" r:id="rId19"/>
    <p:sldId id="290" r:id="rId20"/>
    <p:sldId id="261" r:id="rId21"/>
    <p:sldId id="291" r:id="rId22"/>
    <p:sldId id="262" r:id="rId23"/>
    <p:sldId id="306" r:id="rId24"/>
    <p:sldId id="293" r:id="rId25"/>
    <p:sldId id="294" r:id="rId26"/>
    <p:sldId id="296" r:id="rId27"/>
    <p:sldId id="297" r:id="rId28"/>
    <p:sldId id="295" r:id="rId29"/>
    <p:sldId id="307" r:id="rId30"/>
    <p:sldId id="308" r:id="rId31"/>
    <p:sldId id="263" r:id="rId32"/>
    <p:sldId id="264" r:id="rId33"/>
    <p:sldId id="314" r:id="rId34"/>
    <p:sldId id="315" r:id="rId35"/>
    <p:sldId id="265" r:id="rId36"/>
    <p:sldId id="309" r:id="rId37"/>
    <p:sldId id="316" r:id="rId38"/>
    <p:sldId id="266" r:id="rId39"/>
    <p:sldId id="268" r:id="rId40"/>
    <p:sldId id="317" r:id="rId41"/>
    <p:sldId id="26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58" autoAdjust="0"/>
  </p:normalViewPr>
  <p:slideViewPr>
    <p:cSldViewPr>
      <p:cViewPr>
        <p:scale>
          <a:sx n="84" d="100"/>
          <a:sy n="84" d="100"/>
        </p:scale>
        <p:origin x="-17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86A4E-1537-4741-AB4D-C8E8FB1DFF8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AA977C-201E-4B33-91F5-7032AA39083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ООП СОО</a:t>
          </a:r>
          <a:endParaRPr lang="ru-RU" b="1" dirty="0">
            <a:solidFill>
              <a:schemeClr val="tx1"/>
            </a:solidFill>
          </a:endParaRPr>
        </a:p>
      </dgm:t>
    </dgm:pt>
    <dgm:pt modelId="{80FA7C41-645A-4A12-80D9-75AED1108378}" type="parTrans" cxnId="{EF54CF66-5A2A-4C52-80DA-EA0E05A1CEA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49CA618-6E54-4144-850A-49AA6F1D0519}" type="sibTrans" cxnId="{EF54CF66-5A2A-4C52-80DA-EA0E05A1CEA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08A5076-E59A-4021-82D2-E3B6608250D4}" type="asst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Целевой раздел</a:t>
          </a:r>
          <a:endParaRPr lang="ru-RU" b="1" dirty="0">
            <a:solidFill>
              <a:schemeClr val="tx1"/>
            </a:solidFill>
          </a:endParaRPr>
        </a:p>
      </dgm:t>
    </dgm:pt>
    <dgm:pt modelId="{B78421BD-6456-41B0-982C-880F881BA1EA}" type="parTrans" cxnId="{2884EB82-D276-40FA-901D-28FDB9F0B8A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8DD0A84-5386-4B93-8AE3-B8969F4F6B9B}" type="sibTrans" cxnId="{2884EB82-D276-40FA-901D-28FDB9F0B8A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E02328E-2F1B-4772-8FD3-DFB19F35D63E}" type="asst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Содержательный раздел</a:t>
          </a:r>
          <a:endParaRPr lang="ru-RU" b="1" dirty="0">
            <a:solidFill>
              <a:schemeClr val="tx1"/>
            </a:solidFill>
          </a:endParaRPr>
        </a:p>
      </dgm:t>
    </dgm:pt>
    <dgm:pt modelId="{BBD90A79-E241-4E36-BAF0-58DF4C1CE185}" type="parTrans" cxnId="{BF7884D7-D76A-4DF7-A479-1932183AF6D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3EA4388-2DB2-46D2-8008-0262840D8330}" type="sibTrans" cxnId="{BF7884D7-D76A-4DF7-A479-1932183AF6D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2249134-2C76-42BD-BB7B-3312B834C04B}" type="asst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Организационный раздел</a:t>
          </a:r>
          <a:endParaRPr lang="ru-RU" b="1" dirty="0">
            <a:solidFill>
              <a:schemeClr val="tx1"/>
            </a:solidFill>
          </a:endParaRPr>
        </a:p>
      </dgm:t>
    </dgm:pt>
    <dgm:pt modelId="{B25CD321-FAB0-4CF8-BBBB-7311ACA6AC45}" type="parTrans" cxnId="{353DF597-EA86-4A27-A1A3-85B1D2F0831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CA6066F-A555-42FB-A937-F2A5C32A1608}" type="sibTrans" cxnId="{353DF597-EA86-4A27-A1A3-85B1D2F0831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F5501F0-EE30-425F-8740-824F86A40415}" type="asst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Приложения</a:t>
          </a:r>
          <a:endParaRPr lang="ru-RU" b="1" dirty="0">
            <a:solidFill>
              <a:schemeClr val="tx1"/>
            </a:solidFill>
          </a:endParaRPr>
        </a:p>
      </dgm:t>
    </dgm:pt>
    <dgm:pt modelId="{21A67B0A-CACA-4AAE-92A3-6E74A6DDCC46}" type="parTrans" cxnId="{E20723F2-62C6-4AC0-A179-99B7E242869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BBFDF6A-1F64-489C-9C82-4AB0E458B18A}" type="sibTrans" cxnId="{E20723F2-62C6-4AC0-A179-99B7E242869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B746E9-6E26-46E0-A310-6B2A9574C5B6}" type="asst">
      <dgm:prSet phldrT="[Текст]"/>
      <dgm:spPr>
        <a:solidFill>
          <a:srgbClr val="66FFCC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Программа развития УУД…</a:t>
          </a:r>
          <a:endParaRPr lang="ru-RU" b="1" dirty="0">
            <a:solidFill>
              <a:schemeClr val="tx1"/>
            </a:solidFill>
          </a:endParaRPr>
        </a:p>
      </dgm:t>
    </dgm:pt>
    <dgm:pt modelId="{96493D26-45C0-4539-A491-E92079B8CF51}" type="parTrans" cxnId="{BF3B6E08-6358-4A10-BF42-745D4D194A1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9C571B1-C74A-46C2-8B10-94A940116733}" type="sibTrans" cxnId="{BF3B6E08-6358-4A10-BF42-745D4D194A1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F2CB474-0A50-44CE-B5B3-7FCAB7E0D1BE}" type="pres">
      <dgm:prSet presAssocID="{84486A4E-1537-4741-AB4D-C8E8FB1DFF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55B644-5D30-4491-B565-09C3203DCE08}" type="pres">
      <dgm:prSet presAssocID="{3CAA977C-201E-4B33-91F5-7032AA39083E}" presName="root1" presStyleCnt="0"/>
      <dgm:spPr/>
    </dgm:pt>
    <dgm:pt modelId="{5857FD18-E291-4926-85C4-64F6F60F5214}" type="pres">
      <dgm:prSet presAssocID="{3CAA977C-201E-4B33-91F5-7032AA39083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AC575-853B-4F69-B1C2-057095C1F32D}" type="pres">
      <dgm:prSet presAssocID="{3CAA977C-201E-4B33-91F5-7032AA39083E}" presName="level2hierChild" presStyleCnt="0"/>
      <dgm:spPr/>
    </dgm:pt>
    <dgm:pt modelId="{730EB764-C345-4C74-83D9-8F81737F5166}" type="pres">
      <dgm:prSet presAssocID="{B78421BD-6456-41B0-982C-880F881BA1E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4BF8087-1C5E-43D2-9DCE-3A926A813645}" type="pres">
      <dgm:prSet presAssocID="{B78421BD-6456-41B0-982C-880F881BA1E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BCF27E3-2D70-489F-8A9F-9D8F0FC478BE}" type="pres">
      <dgm:prSet presAssocID="{008A5076-E59A-4021-82D2-E3B6608250D4}" presName="root2" presStyleCnt="0"/>
      <dgm:spPr/>
    </dgm:pt>
    <dgm:pt modelId="{92FC96FE-0A2F-4EEB-9F2A-7B0B45D76657}" type="pres">
      <dgm:prSet presAssocID="{008A5076-E59A-4021-82D2-E3B6608250D4}" presName="LevelTwoTextNode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AE5C9A-CA76-498B-919C-9D38593D3D2F}" type="pres">
      <dgm:prSet presAssocID="{008A5076-E59A-4021-82D2-E3B6608250D4}" presName="level3hierChild" presStyleCnt="0"/>
      <dgm:spPr/>
    </dgm:pt>
    <dgm:pt modelId="{8DCD9662-D332-498F-B03C-C23EC085D544}" type="pres">
      <dgm:prSet presAssocID="{BBD90A79-E241-4E36-BAF0-58DF4C1CE18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2F51955-A038-4C13-BE0E-9DD9ED07B581}" type="pres">
      <dgm:prSet presAssocID="{BBD90A79-E241-4E36-BAF0-58DF4C1CE18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273B218-B1AB-464A-9C3B-2A33148CE82B}" type="pres">
      <dgm:prSet presAssocID="{FE02328E-2F1B-4772-8FD3-DFB19F35D63E}" presName="root2" presStyleCnt="0"/>
      <dgm:spPr/>
    </dgm:pt>
    <dgm:pt modelId="{E2DC663E-1E1D-41EB-B035-861D00C55D2C}" type="pres">
      <dgm:prSet presAssocID="{FE02328E-2F1B-4772-8FD3-DFB19F35D63E}" presName="LevelTwoTextNode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6FA9A5-AECB-4CE2-8E0B-77E60566B5ED}" type="pres">
      <dgm:prSet presAssocID="{FE02328E-2F1B-4772-8FD3-DFB19F35D63E}" presName="level3hierChild" presStyleCnt="0"/>
      <dgm:spPr/>
    </dgm:pt>
    <dgm:pt modelId="{357B9092-B62C-4BCF-8AD5-5127FE0FDF6B}" type="pres">
      <dgm:prSet presAssocID="{96493D26-45C0-4539-A491-E92079B8CF51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E905A8C7-0970-45D8-A0BE-1189A5E9F0C5}" type="pres">
      <dgm:prSet presAssocID="{96493D26-45C0-4539-A491-E92079B8CF51}" presName="connTx" presStyleLbl="parChTrans1D3" presStyleIdx="0" presStyleCnt="1"/>
      <dgm:spPr/>
      <dgm:t>
        <a:bodyPr/>
        <a:lstStyle/>
        <a:p>
          <a:endParaRPr lang="ru-RU"/>
        </a:p>
      </dgm:t>
    </dgm:pt>
    <dgm:pt modelId="{DB84D325-CCA1-48F5-A5DE-35C58E1C50A0}" type="pres">
      <dgm:prSet presAssocID="{38B746E9-6E26-46E0-A310-6B2A9574C5B6}" presName="root2" presStyleCnt="0"/>
      <dgm:spPr/>
    </dgm:pt>
    <dgm:pt modelId="{BB04850C-BEFA-4AAF-A8AB-C2C9258F2F91}" type="pres">
      <dgm:prSet presAssocID="{38B746E9-6E26-46E0-A310-6B2A9574C5B6}" presName="LevelTwoTextNode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6915C6-AE40-42A2-BC6C-3F98D1A9128F}" type="pres">
      <dgm:prSet presAssocID="{38B746E9-6E26-46E0-A310-6B2A9574C5B6}" presName="level3hierChild" presStyleCnt="0"/>
      <dgm:spPr/>
    </dgm:pt>
    <dgm:pt modelId="{B6C85A87-ECC3-4770-B4DD-6953A78A1E3F}" type="pres">
      <dgm:prSet presAssocID="{B25CD321-FAB0-4CF8-BBBB-7311ACA6AC4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A895AE3C-5E77-4B2B-A3DD-D13268D99FAD}" type="pres">
      <dgm:prSet presAssocID="{B25CD321-FAB0-4CF8-BBBB-7311ACA6AC4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0A8A27E-F74D-4296-94E4-E2069E6CD4A6}" type="pres">
      <dgm:prSet presAssocID="{B2249134-2C76-42BD-BB7B-3312B834C04B}" presName="root2" presStyleCnt="0"/>
      <dgm:spPr/>
    </dgm:pt>
    <dgm:pt modelId="{93FE90DB-E761-4DCF-A21F-4C5E6AA55BE9}" type="pres">
      <dgm:prSet presAssocID="{B2249134-2C76-42BD-BB7B-3312B834C04B}" presName="LevelTwoTextNode" presStyleLbl="asst1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04E215-DD53-4B6C-9527-801E1DF21423}" type="pres">
      <dgm:prSet presAssocID="{B2249134-2C76-42BD-BB7B-3312B834C04B}" presName="level3hierChild" presStyleCnt="0"/>
      <dgm:spPr/>
    </dgm:pt>
    <dgm:pt modelId="{36308930-52A4-4CDE-9D09-1F46C96C0466}" type="pres">
      <dgm:prSet presAssocID="{21A67B0A-CACA-4AAE-92A3-6E74A6DDCC4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FED4255-2FE9-445B-9656-3D18C95F312B}" type="pres">
      <dgm:prSet presAssocID="{21A67B0A-CACA-4AAE-92A3-6E74A6DDCC4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5EBFC95-9BC8-4FD5-8777-CBECD5363583}" type="pres">
      <dgm:prSet presAssocID="{6F5501F0-EE30-425F-8740-824F86A40415}" presName="root2" presStyleCnt="0"/>
      <dgm:spPr/>
    </dgm:pt>
    <dgm:pt modelId="{30C44959-5020-499F-915E-7D07758AB39D}" type="pres">
      <dgm:prSet presAssocID="{6F5501F0-EE30-425F-8740-824F86A40415}" presName="LevelTwoTextNode" presStyleLbl="asst1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C1C2E9-D0CB-4AF2-AC78-6C1C0C2D9C31}" type="pres">
      <dgm:prSet presAssocID="{6F5501F0-EE30-425F-8740-824F86A40415}" presName="level3hierChild" presStyleCnt="0"/>
      <dgm:spPr/>
    </dgm:pt>
  </dgm:ptLst>
  <dgm:cxnLst>
    <dgm:cxn modelId="{353DF597-EA86-4A27-A1A3-85B1D2F08314}" srcId="{3CAA977C-201E-4B33-91F5-7032AA39083E}" destId="{B2249134-2C76-42BD-BB7B-3312B834C04B}" srcOrd="2" destOrd="0" parTransId="{B25CD321-FAB0-4CF8-BBBB-7311ACA6AC45}" sibTransId="{5CA6066F-A555-42FB-A937-F2A5C32A1608}"/>
    <dgm:cxn modelId="{55F445D6-BB6B-455B-A25C-5B654E72EA02}" type="presOf" srcId="{6F5501F0-EE30-425F-8740-824F86A40415}" destId="{30C44959-5020-499F-915E-7D07758AB39D}" srcOrd="0" destOrd="0" presId="urn:microsoft.com/office/officeart/2008/layout/HorizontalMultiLevelHierarchy"/>
    <dgm:cxn modelId="{BF30E26D-07BB-4139-B780-A6E2B8D4CF61}" type="presOf" srcId="{B2249134-2C76-42BD-BB7B-3312B834C04B}" destId="{93FE90DB-E761-4DCF-A21F-4C5E6AA55BE9}" srcOrd="0" destOrd="0" presId="urn:microsoft.com/office/officeart/2008/layout/HorizontalMultiLevelHierarchy"/>
    <dgm:cxn modelId="{2F099E71-31E8-4043-BECA-AEE6395514D1}" type="presOf" srcId="{84486A4E-1537-4741-AB4D-C8E8FB1DFF8C}" destId="{9F2CB474-0A50-44CE-B5B3-7FCAB7E0D1BE}" srcOrd="0" destOrd="0" presId="urn:microsoft.com/office/officeart/2008/layout/HorizontalMultiLevelHierarchy"/>
    <dgm:cxn modelId="{2884EB82-D276-40FA-901D-28FDB9F0B8A4}" srcId="{3CAA977C-201E-4B33-91F5-7032AA39083E}" destId="{008A5076-E59A-4021-82D2-E3B6608250D4}" srcOrd="0" destOrd="0" parTransId="{B78421BD-6456-41B0-982C-880F881BA1EA}" sibTransId="{88DD0A84-5386-4B93-8AE3-B8969F4F6B9B}"/>
    <dgm:cxn modelId="{F041E98B-F2E5-429E-B566-572E079D8949}" type="presOf" srcId="{96493D26-45C0-4539-A491-E92079B8CF51}" destId="{357B9092-B62C-4BCF-8AD5-5127FE0FDF6B}" srcOrd="0" destOrd="0" presId="urn:microsoft.com/office/officeart/2008/layout/HorizontalMultiLevelHierarchy"/>
    <dgm:cxn modelId="{BF3B6E08-6358-4A10-BF42-745D4D194A1E}" srcId="{FE02328E-2F1B-4772-8FD3-DFB19F35D63E}" destId="{38B746E9-6E26-46E0-A310-6B2A9574C5B6}" srcOrd="0" destOrd="0" parTransId="{96493D26-45C0-4539-A491-E92079B8CF51}" sibTransId="{09C571B1-C74A-46C2-8B10-94A940116733}"/>
    <dgm:cxn modelId="{EA3CE305-8ED2-4E09-B713-D437F52F060D}" type="presOf" srcId="{B25CD321-FAB0-4CF8-BBBB-7311ACA6AC45}" destId="{A895AE3C-5E77-4B2B-A3DD-D13268D99FAD}" srcOrd="1" destOrd="0" presId="urn:microsoft.com/office/officeart/2008/layout/HorizontalMultiLevelHierarchy"/>
    <dgm:cxn modelId="{CE8A755B-4659-46DB-B26A-B8108027D3BE}" type="presOf" srcId="{B25CD321-FAB0-4CF8-BBBB-7311ACA6AC45}" destId="{B6C85A87-ECC3-4770-B4DD-6953A78A1E3F}" srcOrd="0" destOrd="0" presId="urn:microsoft.com/office/officeart/2008/layout/HorizontalMultiLevelHierarchy"/>
    <dgm:cxn modelId="{E20723F2-62C6-4AC0-A179-99B7E2428693}" srcId="{3CAA977C-201E-4B33-91F5-7032AA39083E}" destId="{6F5501F0-EE30-425F-8740-824F86A40415}" srcOrd="3" destOrd="0" parTransId="{21A67B0A-CACA-4AAE-92A3-6E74A6DDCC46}" sibTransId="{FBBFDF6A-1F64-489C-9C82-4AB0E458B18A}"/>
    <dgm:cxn modelId="{C5BB612B-59A6-4D6E-9AE1-9391512B8AF7}" type="presOf" srcId="{3CAA977C-201E-4B33-91F5-7032AA39083E}" destId="{5857FD18-E291-4926-85C4-64F6F60F5214}" srcOrd="0" destOrd="0" presId="urn:microsoft.com/office/officeart/2008/layout/HorizontalMultiLevelHierarchy"/>
    <dgm:cxn modelId="{CD670D02-D727-4C3C-BB39-1991268B3605}" type="presOf" srcId="{B78421BD-6456-41B0-982C-880F881BA1EA}" destId="{64BF8087-1C5E-43D2-9DCE-3A926A813645}" srcOrd="1" destOrd="0" presId="urn:microsoft.com/office/officeart/2008/layout/HorizontalMultiLevelHierarchy"/>
    <dgm:cxn modelId="{EF54CF66-5A2A-4C52-80DA-EA0E05A1CEA2}" srcId="{84486A4E-1537-4741-AB4D-C8E8FB1DFF8C}" destId="{3CAA977C-201E-4B33-91F5-7032AA39083E}" srcOrd="0" destOrd="0" parTransId="{80FA7C41-645A-4A12-80D9-75AED1108378}" sibTransId="{749CA618-6E54-4144-850A-49AA6F1D0519}"/>
    <dgm:cxn modelId="{089DE216-8917-4DA2-A557-CDD2097F9C41}" type="presOf" srcId="{38B746E9-6E26-46E0-A310-6B2A9574C5B6}" destId="{BB04850C-BEFA-4AAF-A8AB-C2C9258F2F91}" srcOrd="0" destOrd="0" presId="urn:microsoft.com/office/officeart/2008/layout/HorizontalMultiLevelHierarchy"/>
    <dgm:cxn modelId="{D1DBE144-969F-49A6-AC8D-5754D7F4A2E5}" type="presOf" srcId="{21A67B0A-CACA-4AAE-92A3-6E74A6DDCC46}" destId="{FFED4255-2FE9-445B-9656-3D18C95F312B}" srcOrd="1" destOrd="0" presId="urn:microsoft.com/office/officeart/2008/layout/HorizontalMultiLevelHierarchy"/>
    <dgm:cxn modelId="{C793F6A6-09DA-4DDE-BCC6-7E66BF642502}" type="presOf" srcId="{008A5076-E59A-4021-82D2-E3B6608250D4}" destId="{92FC96FE-0A2F-4EEB-9F2A-7B0B45D76657}" srcOrd="0" destOrd="0" presId="urn:microsoft.com/office/officeart/2008/layout/HorizontalMultiLevelHierarchy"/>
    <dgm:cxn modelId="{3DADF0B9-E53B-4E6A-A831-D6FBB7DB666A}" type="presOf" srcId="{FE02328E-2F1B-4772-8FD3-DFB19F35D63E}" destId="{E2DC663E-1E1D-41EB-B035-861D00C55D2C}" srcOrd="0" destOrd="0" presId="urn:microsoft.com/office/officeart/2008/layout/HorizontalMultiLevelHierarchy"/>
    <dgm:cxn modelId="{745605FD-C1E5-44BD-ACF8-C6F3211AEB0A}" type="presOf" srcId="{BBD90A79-E241-4E36-BAF0-58DF4C1CE185}" destId="{B2F51955-A038-4C13-BE0E-9DD9ED07B581}" srcOrd="1" destOrd="0" presId="urn:microsoft.com/office/officeart/2008/layout/HorizontalMultiLevelHierarchy"/>
    <dgm:cxn modelId="{79AEBE76-C17A-421C-BDDB-B091A23A29CC}" type="presOf" srcId="{21A67B0A-CACA-4AAE-92A3-6E74A6DDCC46}" destId="{36308930-52A4-4CDE-9D09-1F46C96C0466}" srcOrd="0" destOrd="0" presId="urn:microsoft.com/office/officeart/2008/layout/HorizontalMultiLevelHierarchy"/>
    <dgm:cxn modelId="{F546CD58-46C5-4570-946A-7F6D36AB4493}" type="presOf" srcId="{96493D26-45C0-4539-A491-E92079B8CF51}" destId="{E905A8C7-0970-45D8-A0BE-1189A5E9F0C5}" srcOrd="1" destOrd="0" presId="urn:microsoft.com/office/officeart/2008/layout/HorizontalMultiLevelHierarchy"/>
    <dgm:cxn modelId="{3B29644A-F441-48C4-BB80-EEC91DAABA8D}" type="presOf" srcId="{BBD90A79-E241-4E36-BAF0-58DF4C1CE185}" destId="{8DCD9662-D332-498F-B03C-C23EC085D544}" srcOrd="0" destOrd="0" presId="urn:microsoft.com/office/officeart/2008/layout/HorizontalMultiLevelHierarchy"/>
    <dgm:cxn modelId="{0E8917DE-7511-44DA-82DE-4BB55A81D89D}" type="presOf" srcId="{B78421BD-6456-41B0-982C-880F881BA1EA}" destId="{730EB764-C345-4C74-83D9-8F81737F5166}" srcOrd="0" destOrd="0" presId="urn:microsoft.com/office/officeart/2008/layout/HorizontalMultiLevelHierarchy"/>
    <dgm:cxn modelId="{BF7884D7-D76A-4DF7-A479-1932183AF6D3}" srcId="{3CAA977C-201E-4B33-91F5-7032AA39083E}" destId="{FE02328E-2F1B-4772-8FD3-DFB19F35D63E}" srcOrd="1" destOrd="0" parTransId="{BBD90A79-E241-4E36-BAF0-58DF4C1CE185}" sibTransId="{D3EA4388-2DB2-46D2-8008-0262840D8330}"/>
    <dgm:cxn modelId="{F9E228F0-ACAA-4D84-B768-E22FD07EF066}" type="presParOf" srcId="{9F2CB474-0A50-44CE-B5B3-7FCAB7E0D1BE}" destId="{CE55B644-5D30-4491-B565-09C3203DCE08}" srcOrd="0" destOrd="0" presId="urn:microsoft.com/office/officeart/2008/layout/HorizontalMultiLevelHierarchy"/>
    <dgm:cxn modelId="{C96EA47A-A945-45DD-B636-BF7B8F18BFB5}" type="presParOf" srcId="{CE55B644-5D30-4491-B565-09C3203DCE08}" destId="{5857FD18-E291-4926-85C4-64F6F60F5214}" srcOrd="0" destOrd="0" presId="urn:microsoft.com/office/officeart/2008/layout/HorizontalMultiLevelHierarchy"/>
    <dgm:cxn modelId="{BD8FFD27-9DCD-42A5-B6BA-7252AE597656}" type="presParOf" srcId="{CE55B644-5D30-4491-B565-09C3203DCE08}" destId="{1A6AC575-853B-4F69-B1C2-057095C1F32D}" srcOrd="1" destOrd="0" presId="urn:microsoft.com/office/officeart/2008/layout/HorizontalMultiLevelHierarchy"/>
    <dgm:cxn modelId="{4D55E7B6-C7F2-4E78-8E43-9BD3F0E51C7F}" type="presParOf" srcId="{1A6AC575-853B-4F69-B1C2-057095C1F32D}" destId="{730EB764-C345-4C74-83D9-8F81737F5166}" srcOrd="0" destOrd="0" presId="urn:microsoft.com/office/officeart/2008/layout/HorizontalMultiLevelHierarchy"/>
    <dgm:cxn modelId="{63757F01-D663-4D17-BAB0-10E58231DBAF}" type="presParOf" srcId="{730EB764-C345-4C74-83D9-8F81737F5166}" destId="{64BF8087-1C5E-43D2-9DCE-3A926A813645}" srcOrd="0" destOrd="0" presId="urn:microsoft.com/office/officeart/2008/layout/HorizontalMultiLevelHierarchy"/>
    <dgm:cxn modelId="{0919F9CE-2509-47D1-9DD0-80FAB05A891D}" type="presParOf" srcId="{1A6AC575-853B-4F69-B1C2-057095C1F32D}" destId="{ABCF27E3-2D70-489F-8A9F-9D8F0FC478BE}" srcOrd="1" destOrd="0" presId="urn:microsoft.com/office/officeart/2008/layout/HorizontalMultiLevelHierarchy"/>
    <dgm:cxn modelId="{D4595BA4-9157-4692-A79F-3C1F3D9AE67F}" type="presParOf" srcId="{ABCF27E3-2D70-489F-8A9F-9D8F0FC478BE}" destId="{92FC96FE-0A2F-4EEB-9F2A-7B0B45D76657}" srcOrd="0" destOrd="0" presId="urn:microsoft.com/office/officeart/2008/layout/HorizontalMultiLevelHierarchy"/>
    <dgm:cxn modelId="{70008620-3813-4457-A098-EAC753F643E4}" type="presParOf" srcId="{ABCF27E3-2D70-489F-8A9F-9D8F0FC478BE}" destId="{22AE5C9A-CA76-498B-919C-9D38593D3D2F}" srcOrd="1" destOrd="0" presId="urn:microsoft.com/office/officeart/2008/layout/HorizontalMultiLevelHierarchy"/>
    <dgm:cxn modelId="{EB18B722-E73C-4EB2-A11B-E6C36B291501}" type="presParOf" srcId="{1A6AC575-853B-4F69-B1C2-057095C1F32D}" destId="{8DCD9662-D332-498F-B03C-C23EC085D544}" srcOrd="2" destOrd="0" presId="urn:microsoft.com/office/officeart/2008/layout/HorizontalMultiLevelHierarchy"/>
    <dgm:cxn modelId="{85625C41-7D3E-4F8B-90CD-24870585462D}" type="presParOf" srcId="{8DCD9662-D332-498F-B03C-C23EC085D544}" destId="{B2F51955-A038-4C13-BE0E-9DD9ED07B581}" srcOrd="0" destOrd="0" presId="urn:microsoft.com/office/officeart/2008/layout/HorizontalMultiLevelHierarchy"/>
    <dgm:cxn modelId="{E369B92B-E1B7-4F44-9465-BC31F68BBB83}" type="presParOf" srcId="{1A6AC575-853B-4F69-B1C2-057095C1F32D}" destId="{C273B218-B1AB-464A-9C3B-2A33148CE82B}" srcOrd="3" destOrd="0" presId="urn:microsoft.com/office/officeart/2008/layout/HorizontalMultiLevelHierarchy"/>
    <dgm:cxn modelId="{C930C90B-2586-4AA7-8FCA-E5AD245BE059}" type="presParOf" srcId="{C273B218-B1AB-464A-9C3B-2A33148CE82B}" destId="{E2DC663E-1E1D-41EB-B035-861D00C55D2C}" srcOrd="0" destOrd="0" presId="urn:microsoft.com/office/officeart/2008/layout/HorizontalMultiLevelHierarchy"/>
    <dgm:cxn modelId="{AE16D377-B657-46DB-B1BE-CB1EAFA8D143}" type="presParOf" srcId="{C273B218-B1AB-464A-9C3B-2A33148CE82B}" destId="{8C6FA9A5-AECB-4CE2-8E0B-77E60566B5ED}" srcOrd="1" destOrd="0" presId="urn:microsoft.com/office/officeart/2008/layout/HorizontalMultiLevelHierarchy"/>
    <dgm:cxn modelId="{EF2E70BB-BB53-4868-9FF2-A8ECC407B343}" type="presParOf" srcId="{8C6FA9A5-AECB-4CE2-8E0B-77E60566B5ED}" destId="{357B9092-B62C-4BCF-8AD5-5127FE0FDF6B}" srcOrd="0" destOrd="0" presId="urn:microsoft.com/office/officeart/2008/layout/HorizontalMultiLevelHierarchy"/>
    <dgm:cxn modelId="{C698F749-8AB6-4300-90A9-745ABE262909}" type="presParOf" srcId="{357B9092-B62C-4BCF-8AD5-5127FE0FDF6B}" destId="{E905A8C7-0970-45D8-A0BE-1189A5E9F0C5}" srcOrd="0" destOrd="0" presId="urn:microsoft.com/office/officeart/2008/layout/HorizontalMultiLevelHierarchy"/>
    <dgm:cxn modelId="{AD45F75F-8691-4020-9F3C-D5BA509226A7}" type="presParOf" srcId="{8C6FA9A5-AECB-4CE2-8E0B-77E60566B5ED}" destId="{DB84D325-CCA1-48F5-A5DE-35C58E1C50A0}" srcOrd="1" destOrd="0" presId="urn:microsoft.com/office/officeart/2008/layout/HorizontalMultiLevelHierarchy"/>
    <dgm:cxn modelId="{7DE1D0A0-76B6-434B-A751-081707239EA2}" type="presParOf" srcId="{DB84D325-CCA1-48F5-A5DE-35C58E1C50A0}" destId="{BB04850C-BEFA-4AAF-A8AB-C2C9258F2F91}" srcOrd="0" destOrd="0" presId="urn:microsoft.com/office/officeart/2008/layout/HorizontalMultiLevelHierarchy"/>
    <dgm:cxn modelId="{3502570D-A4C1-4146-B50A-B0E41BC3CE4D}" type="presParOf" srcId="{DB84D325-CCA1-48F5-A5DE-35C58E1C50A0}" destId="{A96915C6-AE40-42A2-BC6C-3F98D1A9128F}" srcOrd="1" destOrd="0" presId="urn:microsoft.com/office/officeart/2008/layout/HorizontalMultiLevelHierarchy"/>
    <dgm:cxn modelId="{96A9F122-005C-4154-B7EA-6E98D9E4BDE8}" type="presParOf" srcId="{1A6AC575-853B-4F69-B1C2-057095C1F32D}" destId="{B6C85A87-ECC3-4770-B4DD-6953A78A1E3F}" srcOrd="4" destOrd="0" presId="urn:microsoft.com/office/officeart/2008/layout/HorizontalMultiLevelHierarchy"/>
    <dgm:cxn modelId="{E81857A7-36B3-436C-BEB3-77DE6A9BF0B8}" type="presParOf" srcId="{B6C85A87-ECC3-4770-B4DD-6953A78A1E3F}" destId="{A895AE3C-5E77-4B2B-A3DD-D13268D99FAD}" srcOrd="0" destOrd="0" presId="urn:microsoft.com/office/officeart/2008/layout/HorizontalMultiLevelHierarchy"/>
    <dgm:cxn modelId="{7D6E2F36-E24B-4856-A1AC-D530FEACF33B}" type="presParOf" srcId="{1A6AC575-853B-4F69-B1C2-057095C1F32D}" destId="{D0A8A27E-F74D-4296-94E4-E2069E6CD4A6}" srcOrd="5" destOrd="0" presId="urn:microsoft.com/office/officeart/2008/layout/HorizontalMultiLevelHierarchy"/>
    <dgm:cxn modelId="{1B57A833-8EE7-43BA-BB36-68A2F66749CD}" type="presParOf" srcId="{D0A8A27E-F74D-4296-94E4-E2069E6CD4A6}" destId="{93FE90DB-E761-4DCF-A21F-4C5E6AA55BE9}" srcOrd="0" destOrd="0" presId="urn:microsoft.com/office/officeart/2008/layout/HorizontalMultiLevelHierarchy"/>
    <dgm:cxn modelId="{21E28FEA-BD76-49BB-8B6A-D864763BE0E5}" type="presParOf" srcId="{D0A8A27E-F74D-4296-94E4-E2069E6CD4A6}" destId="{2A04E215-DD53-4B6C-9527-801E1DF21423}" srcOrd="1" destOrd="0" presId="urn:microsoft.com/office/officeart/2008/layout/HorizontalMultiLevelHierarchy"/>
    <dgm:cxn modelId="{963EAEE2-CF92-4782-BCB2-4145392031B9}" type="presParOf" srcId="{1A6AC575-853B-4F69-B1C2-057095C1F32D}" destId="{36308930-52A4-4CDE-9D09-1F46C96C0466}" srcOrd="6" destOrd="0" presId="urn:microsoft.com/office/officeart/2008/layout/HorizontalMultiLevelHierarchy"/>
    <dgm:cxn modelId="{FD731CDE-FD14-40ED-A00C-B31967BE74A6}" type="presParOf" srcId="{36308930-52A4-4CDE-9D09-1F46C96C0466}" destId="{FFED4255-2FE9-445B-9656-3D18C95F312B}" srcOrd="0" destOrd="0" presId="urn:microsoft.com/office/officeart/2008/layout/HorizontalMultiLevelHierarchy"/>
    <dgm:cxn modelId="{1919CBFA-F1C7-4E0E-BE4F-32EB0D293E9A}" type="presParOf" srcId="{1A6AC575-853B-4F69-B1C2-057095C1F32D}" destId="{45EBFC95-9BC8-4FD5-8777-CBECD5363583}" srcOrd="7" destOrd="0" presId="urn:microsoft.com/office/officeart/2008/layout/HorizontalMultiLevelHierarchy"/>
    <dgm:cxn modelId="{93D4D244-A131-4162-A6E5-8B493BAE9148}" type="presParOf" srcId="{45EBFC95-9BC8-4FD5-8777-CBECD5363583}" destId="{30C44959-5020-499F-915E-7D07758AB39D}" srcOrd="0" destOrd="0" presId="urn:microsoft.com/office/officeart/2008/layout/HorizontalMultiLevelHierarchy"/>
    <dgm:cxn modelId="{94288BBD-9AC9-4777-9A40-F9EA41A7EC0B}" type="presParOf" srcId="{45EBFC95-9BC8-4FD5-8777-CBECD5363583}" destId="{3EC1C2E9-D0CB-4AF2-AC78-6C1C0C2D9C3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D04FF-C01C-4577-A163-EB398F876BD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7B7A09-12C5-4057-BB08-D477A43A9EA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цели и задачи, включающие учебно-исследовательскую и проектную деятельность обучающихся;</a:t>
          </a:r>
          <a:endParaRPr lang="ru-RU" sz="1800" dirty="0">
            <a:solidFill>
              <a:schemeClr val="tx1"/>
            </a:solidFill>
          </a:endParaRPr>
        </a:p>
      </dgm:t>
    </dgm:pt>
    <dgm:pt modelId="{07AE7511-EF95-4A72-B3DE-11AAB32CC1AA}" type="parTrans" cxnId="{C3B46E73-64AE-4456-AED2-53B2C7135233}">
      <dgm:prSet/>
      <dgm:spPr/>
      <dgm:t>
        <a:bodyPr/>
        <a:lstStyle/>
        <a:p>
          <a:endParaRPr lang="ru-RU"/>
        </a:p>
      </dgm:t>
    </dgm:pt>
    <dgm:pt modelId="{9FED33E5-B9BF-4909-B699-AF61A8FDA961}" type="sibTrans" cxnId="{C3B46E73-64AE-4456-AED2-53B2C7135233}">
      <dgm:prSet/>
      <dgm:spPr/>
      <dgm:t>
        <a:bodyPr/>
        <a:lstStyle/>
        <a:p>
          <a:endParaRPr lang="ru-RU"/>
        </a:p>
      </dgm:t>
    </dgm:pt>
    <dgm:pt modelId="{AD267A5F-7DE7-4B68-9F96-C95C9B02F2E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описание понятий, функций, состава и характеристик УУД и их связи с содержанием отдельных учебных предметов и внеурочной деятельностью,</a:t>
          </a:r>
          <a:endParaRPr lang="ru-RU" sz="1800" dirty="0">
            <a:solidFill>
              <a:schemeClr val="tx1"/>
            </a:solidFill>
          </a:endParaRPr>
        </a:p>
      </dgm:t>
    </dgm:pt>
    <dgm:pt modelId="{16CE9989-2407-4D0B-B196-ED5D070928AA}" type="parTrans" cxnId="{1212678B-DF61-464C-846A-E5AF4ED937AB}">
      <dgm:prSet/>
      <dgm:spPr/>
      <dgm:t>
        <a:bodyPr/>
        <a:lstStyle/>
        <a:p>
          <a:endParaRPr lang="ru-RU"/>
        </a:p>
      </dgm:t>
    </dgm:pt>
    <dgm:pt modelId="{1E358BD8-D490-4E03-B97D-1B4D8A33B09F}" type="sibTrans" cxnId="{1212678B-DF61-464C-846A-E5AF4ED937AB}">
      <dgm:prSet/>
      <dgm:spPr/>
      <dgm:t>
        <a:bodyPr/>
        <a:lstStyle/>
        <a:p>
          <a:endParaRPr lang="ru-RU"/>
        </a:p>
      </dgm:t>
    </dgm:pt>
    <dgm:pt modelId="{CAAF5AD5-0B58-4A1D-AB4B-3711B26A320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типовые задачи по формированию УУД;</a:t>
          </a:r>
          <a:endParaRPr lang="ru-RU" sz="1800" dirty="0">
            <a:solidFill>
              <a:schemeClr val="tx1"/>
            </a:solidFill>
          </a:endParaRPr>
        </a:p>
      </dgm:t>
    </dgm:pt>
    <dgm:pt modelId="{49BED41F-F755-4825-ADFB-209811F3CB18}" type="parTrans" cxnId="{D2452950-DBF1-4E62-B20E-1E177B7F8D41}">
      <dgm:prSet/>
      <dgm:spPr/>
      <dgm:t>
        <a:bodyPr/>
        <a:lstStyle/>
        <a:p>
          <a:endParaRPr lang="ru-RU"/>
        </a:p>
      </dgm:t>
    </dgm:pt>
    <dgm:pt modelId="{A049AA61-E46F-46B7-BEF6-3CF5EAEC7921}" type="sibTrans" cxnId="{D2452950-DBF1-4E62-B20E-1E177B7F8D41}">
      <dgm:prSet/>
      <dgm:spPr/>
      <dgm:t>
        <a:bodyPr/>
        <a:lstStyle/>
        <a:p>
          <a:endParaRPr lang="ru-RU"/>
        </a:p>
      </dgm:t>
    </dgm:pt>
    <dgm:pt modelId="{7AED3432-1B4A-4456-9861-1680EE69840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описание особенностей учебно-исследовательской и проектной деятельности;</a:t>
          </a:r>
          <a:endParaRPr lang="ru-RU" sz="1800" dirty="0">
            <a:solidFill>
              <a:schemeClr val="tx1"/>
            </a:solidFill>
          </a:endParaRPr>
        </a:p>
      </dgm:t>
    </dgm:pt>
    <dgm:pt modelId="{34096AE4-C533-408C-8FCD-AB9CB52C2CB6}" type="parTrans" cxnId="{B02948BC-1F05-43B5-8660-17F9960CB353}">
      <dgm:prSet/>
      <dgm:spPr/>
      <dgm:t>
        <a:bodyPr/>
        <a:lstStyle/>
        <a:p>
          <a:endParaRPr lang="ru-RU"/>
        </a:p>
      </dgm:t>
    </dgm:pt>
    <dgm:pt modelId="{D3290D5B-803D-4214-AF21-7D5E33EF8EDC}" type="sibTrans" cxnId="{B02948BC-1F05-43B5-8660-17F9960CB353}">
      <dgm:prSet/>
      <dgm:spPr/>
      <dgm:t>
        <a:bodyPr/>
        <a:lstStyle/>
        <a:p>
          <a:endParaRPr lang="ru-RU"/>
        </a:p>
      </dgm:t>
    </dgm:pt>
    <dgm:pt modelId="{6ECBA006-6209-41DE-B413-632413E88BC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описание основных направлений учебно-исследовательской и проектной деятельности;</a:t>
          </a:r>
          <a:endParaRPr lang="ru-RU" sz="1800" dirty="0">
            <a:solidFill>
              <a:schemeClr val="tx1"/>
            </a:solidFill>
          </a:endParaRPr>
        </a:p>
      </dgm:t>
    </dgm:pt>
    <dgm:pt modelId="{C211E718-1253-438A-899D-54227CF7DB22}" type="parTrans" cxnId="{34BB3645-6AB8-4325-9F75-3BCA3C7296BA}">
      <dgm:prSet/>
      <dgm:spPr/>
      <dgm:t>
        <a:bodyPr/>
        <a:lstStyle/>
        <a:p>
          <a:endParaRPr lang="ru-RU"/>
        </a:p>
      </dgm:t>
    </dgm:pt>
    <dgm:pt modelId="{DC1043D5-37EB-415D-8C1D-083DEFB60E83}" type="sibTrans" cxnId="{34BB3645-6AB8-4325-9F75-3BCA3C7296BA}">
      <dgm:prSet/>
      <dgm:spPr/>
      <dgm:t>
        <a:bodyPr/>
        <a:lstStyle/>
        <a:p>
          <a:endParaRPr lang="ru-RU"/>
        </a:p>
      </dgm:t>
    </dgm:pt>
    <dgm:pt modelId="{20510EB4-5AB1-480F-99ED-27E9935B321D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планируемые результаты учебно-исследовательской и проектной деятельности обучающихся в рамках урочной и внеурочной деятельности;</a:t>
          </a:r>
          <a:endParaRPr lang="ru-RU" sz="1800" dirty="0">
            <a:solidFill>
              <a:schemeClr val="tx1"/>
            </a:solidFill>
          </a:endParaRPr>
        </a:p>
      </dgm:t>
    </dgm:pt>
    <dgm:pt modelId="{A8EECBF8-1440-4182-9ED4-F2540C8C3662}" type="parTrans" cxnId="{C24819FC-A257-4344-8609-4716EDDB7E80}">
      <dgm:prSet/>
      <dgm:spPr/>
      <dgm:t>
        <a:bodyPr/>
        <a:lstStyle/>
        <a:p>
          <a:endParaRPr lang="ru-RU"/>
        </a:p>
      </dgm:t>
    </dgm:pt>
    <dgm:pt modelId="{DC54D904-DB23-46F2-8936-993953E36A84}" type="sibTrans" cxnId="{C24819FC-A257-4344-8609-4716EDDB7E80}">
      <dgm:prSet/>
      <dgm:spPr/>
      <dgm:t>
        <a:bodyPr/>
        <a:lstStyle/>
        <a:p>
          <a:endParaRPr lang="ru-RU"/>
        </a:p>
      </dgm:t>
    </dgm:pt>
    <dgm:pt modelId="{98F14EA1-9BC7-461C-AD3C-7DAD14E42FE7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методику и инструментарий оценки успешности освоения и применения обучающимися УУД.</a:t>
          </a:r>
          <a:endParaRPr lang="ru-RU" sz="1800" dirty="0">
            <a:solidFill>
              <a:schemeClr val="tx1"/>
            </a:solidFill>
          </a:endParaRPr>
        </a:p>
      </dgm:t>
    </dgm:pt>
    <dgm:pt modelId="{62FE979B-FCF4-4C88-BF27-ADA1C40357E3}" type="parTrans" cxnId="{487E4ECE-35E2-456E-8B88-D0A9C052DABB}">
      <dgm:prSet/>
      <dgm:spPr/>
      <dgm:t>
        <a:bodyPr/>
        <a:lstStyle/>
        <a:p>
          <a:endParaRPr lang="ru-RU"/>
        </a:p>
      </dgm:t>
    </dgm:pt>
    <dgm:pt modelId="{999102C2-F757-42C3-9A8B-5EAEBF3214EC}" type="sibTrans" cxnId="{487E4ECE-35E2-456E-8B88-D0A9C052DABB}">
      <dgm:prSet/>
      <dgm:spPr/>
      <dgm:t>
        <a:bodyPr/>
        <a:lstStyle/>
        <a:p>
          <a:endParaRPr lang="ru-RU"/>
        </a:p>
      </dgm:t>
    </dgm:pt>
    <dgm:pt modelId="{9BBE357A-4AFC-4A63-BCA1-5DA19DB02374}" type="pres">
      <dgm:prSet presAssocID="{CF7D04FF-C01C-4577-A163-EB398F876B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D9230-B171-4F4A-A13C-26E75552943D}" type="pres">
      <dgm:prSet presAssocID="{EA7B7A09-12C5-4057-BB08-D477A43A9EAA}" presName="parentLin" presStyleCnt="0"/>
      <dgm:spPr/>
    </dgm:pt>
    <dgm:pt modelId="{FBA273E0-1910-4ADE-BCFF-4C2C60F27471}" type="pres">
      <dgm:prSet presAssocID="{EA7B7A09-12C5-4057-BB08-D477A43A9EA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8B6951D-B6DF-4DBE-8BFF-CD9AAAE58BB3}" type="pres">
      <dgm:prSet presAssocID="{EA7B7A09-12C5-4057-BB08-D477A43A9EAA}" presName="parentText" presStyleLbl="node1" presStyleIdx="0" presStyleCnt="7" custScaleX="136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E73D5-19D3-454C-ABE6-B17A6D0ED193}" type="pres">
      <dgm:prSet presAssocID="{EA7B7A09-12C5-4057-BB08-D477A43A9EAA}" presName="negativeSpace" presStyleCnt="0"/>
      <dgm:spPr/>
    </dgm:pt>
    <dgm:pt modelId="{15B583F5-A129-4F82-A6A1-CCF5102E3F10}" type="pres">
      <dgm:prSet presAssocID="{EA7B7A09-12C5-4057-BB08-D477A43A9EAA}" presName="childText" presStyleLbl="conFgAcc1" presStyleIdx="0" presStyleCnt="7">
        <dgm:presLayoutVars>
          <dgm:bulletEnabled val="1"/>
        </dgm:presLayoutVars>
      </dgm:prSet>
      <dgm:spPr/>
    </dgm:pt>
    <dgm:pt modelId="{3658F4D5-75A3-47CF-B1D1-A2450908AFEA}" type="pres">
      <dgm:prSet presAssocID="{9FED33E5-B9BF-4909-B699-AF61A8FDA961}" presName="spaceBetweenRectangles" presStyleCnt="0"/>
      <dgm:spPr/>
    </dgm:pt>
    <dgm:pt modelId="{EC1679CF-DF91-46DC-9BA7-8544D78C75C2}" type="pres">
      <dgm:prSet presAssocID="{AD267A5F-7DE7-4B68-9F96-C95C9B02F2E6}" presName="parentLin" presStyleCnt="0"/>
      <dgm:spPr/>
    </dgm:pt>
    <dgm:pt modelId="{6C74F40F-C134-4185-B166-E8B5F97BA2E5}" type="pres">
      <dgm:prSet presAssocID="{AD267A5F-7DE7-4B68-9F96-C95C9B02F2E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4AA02AD-9A1C-46D4-AB14-E12F1EBB74B1}" type="pres">
      <dgm:prSet presAssocID="{AD267A5F-7DE7-4B68-9F96-C95C9B02F2E6}" presName="parentText" presStyleLbl="node1" presStyleIdx="1" presStyleCnt="7" custScaleX="136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BA756-505E-45D4-8BA7-C17182D2519F}" type="pres">
      <dgm:prSet presAssocID="{AD267A5F-7DE7-4B68-9F96-C95C9B02F2E6}" presName="negativeSpace" presStyleCnt="0"/>
      <dgm:spPr/>
    </dgm:pt>
    <dgm:pt modelId="{0F598C9E-5E03-4B21-A30C-F94BAA8395C5}" type="pres">
      <dgm:prSet presAssocID="{AD267A5F-7DE7-4B68-9F96-C95C9B02F2E6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F9BA6-4646-446F-9F1E-0D99ED8FEBAE}" type="pres">
      <dgm:prSet presAssocID="{1E358BD8-D490-4E03-B97D-1B4D8A33B09F}" presName="spaceBetweenRectangles" presStyleCnt="0"/>
      <dgm:spPr/>
    </dgm:pt>
    <dgm:pt modelId="{551D1DEE-AA3A-4EB0-8BE9-A102C52314F5}" type="pres">
      <dgm:prSet presAssocID="{CAAF5AD5-0B58-4A1D-AB4B-3711B26A320E}" presName="parentLin" presStyleCnt="0"/>
      <dgm:spPr/>
    </dgm:pt>
    <dgm:pt modelId="{CFE9902C-C92B-4C62-9A24-391B409C272C}" type="pres">
      <dgm:prSet presAssocID="{CAAF5AD5-0B58-4A1D-AB4B-3711B26A320E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90C0933-12CC-4EFB-BB38-B2D1DA57079F}" type="pres">
      <dgm:prSet presAssocID="{CAAF5AD5-0B58-4A1D-AB4B-3711B26A320E}" presName="parentText" presStyleLbl="node1" presStyleIdx="2" presStyleCnt="7" custScaleX="136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E302F-E3BB-4E98-875C-0BDF2B28CEAA}" type="pres">
      <dgm:prSet presAssocID="{CAAF5AD5-0B58-4A1D-AB4B-3711B26A320E}" presName="negativeSpace" presStyleCnt="0"/>
      <dgm:spPr/>
    </dgm:pt>
    <dgm:pt modelId="{C3A1EB36-ED43-4357-9F58-C31D879AC232}" type="pres">
      <dgm:prSet presAssocID="{CAAF5AD5-0B58-4A1D-AB4B-3711B26A320E}" presName="childText" presStyleLbl="conFgAcc1" presStyleIdx="2" presStyleCnt="7">
        <dgm:presLayoutVars>
          <dgm:bulletEnabled val="1"/>
        </dgm:presLayoutVars>
      </dgm:prSet>
      <dgm:spPr/>
    </dgm:pt>
    <dgm:pt modelId="{81DEB90D-D3EF-488D-9002-44292A9D6F56}" type="pres">
      <dgm:prSet presAssocID="{A049AA61-E46F-46B7-BEF6-3CF5EAEC7921}" presName="spaceBetweenRectangles" presStyleCnt="0"/>
      <dgm:spPr/>
    </dgm:pt>
    <dgm:pt modelId="{FD8F7138-4DC5-476E-84DB-A9B7A8833BB2}" type="pres">
      <dgm:prSet presAssocID="{7AED3432-1B4A-4456-9861-1680EE698406}" presName="parentLin" presStyleCnt="0"/>
      <dgm:spPr/>
    </dgm:pt>
    <dgm:pt modelId="{89088699-E723-4196-9583-9F52713299B4}" type="pres">
      <dgm:prSet presAssocID="{7AED3432-1B4A-4456-9861-1680EE698406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AD90640-7B8D-461F-803E-7E6BA64D2AC0}" type="pres">
      <dgm:prSet presAssocID="{7AED3432-1B4A-4456-9861-1680EE698406}" presName="parentText" presStyleLbl="node1" presStyleIdx="3" presStyleCnt="7" custScaleX="136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4F308-760D-4BA5-9F18-C4140AD9E2C8}" type="pres">
      <dgm:prSet presAssocID="{7AED3432-1B4A-4456-9861-1680EE698406}" presName="negativeSpace" presStyleCnt="0"/>
      <dgm:spPr/>
    </dgm:pt>
    <dgm:pt modelId="{CB13153C-4A54-4A45-8404-39BF25D63D74}" type="pres">
      <dgm:prSet presAssocID="{7AED3432-1B4A-4456-9861-1680EE698406}" presName="childText" presStyleLbl="conFgAcc1" presStyleIdx="3" presStyleCnt="7">
        <dgm:presLayoutVars>
          <dgm:bulletEnabled val="1"/>
        </dgm:presLayoutVars>
      </dgm:prSet>
      <dgm:spPr/>
    </dgm:pt>
    <dgm:pt modelId="{7E02242B-B4DC-45AD-A8C2-D3E9FEF88008}" type="pres">
      <dgm:prSet presAssocID="{D3290D5B-803D-4214-AF21-7D5E33EF8EDC}" presName="spaceBetweenRectangles" presStyleCnt="0"/>
      <dgm:spPr/>
    </dgm:pt>
    <dgm:pt modelId="{5BB5035A-2052-4EAA-8771-AC1C6A56CB32}" type="pres">
      <dgm:prSet presAssocID="{6ECBA006-6209-41DE-B413-632413E88BC4}" presName="parentLin" presStyleCnt="0"/>
      <dgm:spPr/>
    </dgm:pt>
    <dgm:pt modelId="{461156EC-D120-445A-8626-31F124C187FD}" type="pres">
      <dgm:prSet presAssocID="{6ECBA006-6209-41DE-B413-632413E88BC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B54FD71-F323-4D4B-9D5C-66448D795B33}" type="pres">
      <dgm:prSet presAssocID="{6ECBA006-6209-41DE-B413-632413E88BC4}" presName="parentText" presStyleLbl="node1" presStyleIdx="4" presStyleCnt="7" custScaleX="136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5E28D-8099-447B-BC89-C233F5B7FF0B}" type="pres">
      <dgm:prSet presAssocID="{6ECBA006-6209-41DE-B413-632413E88BC4}" presName="negativeSpace" presStyleCnt="0"/>
      <dgm:spPr/>
    </dgm:pt>
    <dgm:pt modelId="{9147C9E7-D5D6-4ECD-A8A2-95411460A942}" type="pres">
      <dgm:prSet presAssocID="{6ECBA006-6209-41DE-B413-632413E88BC4}" presName="childText" presStyleLbl="conFgAcc1" presStyleIdx="4" presStyleCnt="7">
        <dgm:presLayoutVars>
          <dgm:bulletEnabled val="1"/>
        </dgm:presLayoutVars>
      </dgm:prSet>
      <dgm:spPr/>
    </dgm:pt>
    <dgm:pt modelId="{AA90FA88-6AE6-4627-A568-556D8EBC4650}" type="pres">
      <dgm:prSet presAssocID="{DC1043D5-37EB-415D-8C1D-083DEFB60E83}" presName="spaceBetweenRectangles" presStyleCnt="0"/>
      <dgm:spPr/>
    </dgm:pt>
    <dgm:pt modelId="{B55DAE32-2B80-45B8-A8D4-C34365BD2713}" type="pres">
      <dgm:prSet presAssocID="{20510EB4-5AB1-480F-99ED-27E9935B321D}" presName="parentLin" presStyleCnt="0"/>
      <dgm:spPr/>
    </dgm:pt>
    <dgm:pt modelId="{EAAEF94F-D8E9-471D-BBC3-12682E9ED288}" type="pres">
      <dgm:prSet presAssocID="{20510EB4-5AB1-480F-99ED-27E9935B321D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7D19D20C-BA16-46D3-BB6C-D486911DC2D3}" type="pres">
      <dgm:prSet presAssocID="{20510EB4-5AB1-480F-99ED-27E9935B321D}" presName="parentText" presStyleLbl="node1" presStyleIdx="5" presStyleCnt="7" custScaleX="136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416D4-685B-45BE-9D65-E92E626FB64D}" type="pres">
      <dgm:prSet presAssocID="{20510EB4-5AB1-480F-99ED-27E9935B321D}" presName="negativeSpace" presStyleCnt="0"/>
      <dgm:spPr/>
    </dgm:pt>
    <dgm:pt modelId="{4E8AC103-62A5-44BA-BB89-D2641D19E5D0}" type="pres">
      <dgm:prSet presAssocID="{20510EB4-5AB1-480F-99ED-27E9935B321D}" presName="childText" presStyleLbl="conFgAcc1" presStyleIdx="5" presStyleCnt="7">
        <dgm:presLayoutVars>
          <dgm:bulletEnabled val="1"/>
        </dgm:presLayoutVars>
      </dgm:prSet>
      <dgm:spPr/>
    </dgm:pt>
    <dgm:pt modelId="{DB1BDFC5-18B9-4B3C-B330-A427AC9FD3BE}" type="pres">
      <dgm:prSet presAssocID="{DC54D904-DB23-46F2-8936-993953E36A84}" presName="spaceBetweenRectangles" presStyleCnt="0"/>
      <dgm:spPr/>
    </dgm:pt>
    <dgm:pt modelId="{1AB1832E-2CDC-403B-8F3B-824AB38354C6}" type="pres">
      <dgm:prSet presAssocID="{98F14EA1-9BC7-461C-AD3C-7DAD14E42FE7}" presName="parentLin" presStyleCnt="0"/>
      <dgm:spPr/>
    </dgm:pt>
    <dgm:pt modelId="{6513ADF4-3FC1-420D-860B-EB5AD8BC6C74}" type="pres">
      <dgm:prSet presAssocID="{98F14EA1-9BC7-461C-AD3C-7DAD14E42FE7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B5FD89E7-9F47-4A3F-B283-7EA35D7964DC}" type="pres">
      <dgm:prSet presAssocID="{98F14EA1-9BC7-461C-AD3C-7DAD14E42FE7}" presName="parentText" presStyleLbl="node1" presStyleIdx="6" presStyleCnt="7" custScaleX="136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93AEF-7C08-4A8E-B5AA-0C4BDFE5915D}" type="pres">
      <dgm:prSet presAssocID="{98F14EA1-9BC7-461C-AD3C-7DAD14E42FE7}" presName="negativeSpace" presStyleCnt="0"/>
      <dgm:spPr/>
    </dgm:pt>
    <dgm:pt modelId="{63BA4EF0-4766-46EA-8C97-595DA9087B49}" type="pres">
      <dgm:prSet presAssocID="{98F14EA1-9BC7-461C-AD3C-7DAD14E42FE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FE8C8DF-6D03-4399-A9BE-7C67B2836EBF}" type="presOf" srcId="{AD267A5F-7DE7-4B68-9F96-C95C9B02F2E6}" destId="{54AA02AD-9A1C-46D4-AB14-E12F1EBB74B1}" srcOrd="1" destOrd="0" presId="urn:microsoft.com/office/officeart/2005/8/layout/list1"/>
    <dgm:cxn modelId="{34BB3645-6AB8-4325-9F75-3BCA3C7296BA}" srcId="{CF7D04FF-C01C-4577-A163-EB398F876BD9}" destId="{6ECBA006-6209-41DE-B413-632413E88BC4}" srcOrd="4" destOrd="0" parTransId="{C211E718-1253-438A-899D-54227CF7DB22}" sibTransId="{DC1043D5-37EB-415D-8C1D-083DEFB60E83}"/>
    <dgm:cxn modelId="{7F87283F-D474-40CA-98A0-EEAE7A3E261D}" type="presOf" srcId="{98F14EA1-9BC7-461C-AD3C-7DAD14E42FE7}" destId="{6513ADF4-3FC1-420D-860B-EB5AD8BC6C74}" srcOrd="0" destOrd="0" presId="urn:microsoft.com/office/officeart/2005/8/layout/list1"/>
    <dgm:cxn modelId="{9EC1E035-9292-4922-BC75-6D41E810CCEA}" type="presOf" srcId="{CAAF5AD5-0B58-4A1D-AB4B-3711B26A320E}" destId="{CFE9902C-C92B-4C62-9A24-391B409C272C}" srcOrd="0" destOrd="0" presId="urn:microsoft.com/office/officeart/2005/8/layout/list1"/>
    <dgm:cxn modelId="{032CCD17-460D-4920-B205-4FAB282668D8}" type="presOf" srcId="{20510EB4-5AB1-480F-99ED-27E9935B321D}" destId="{7D19D20C-BA16-46D3-BB6C-D486911DC2D3}" srcOrd="1" destOrd="0" presId="urn:microsoft.com/office/officeart/2005/8/layout/list1"/>
    <dgm:cxn modelId="{B02948BC-1F05-43B5-8660-17F9960CB353}" srcId="{CF7D04FF-C01C-4577-A163-EB398F876BD9}" destId="{7AED3432-1B4A-4456-9861-1680EE698406}" srcOrd="3" destOrd="0" parTransId="{34096AE4-C533-408C-8FCD-AB9CB52C2CB6}" sibTransId="{D3290D5B-803D-4214-AF21-7D5E33EF8EDC}"/>
    <dgm:cxn modelId="{535516F2-B57B-425D-B384-FEA0C0182CA3}" type="presOf" srcId="{CAAF5AD5-0B58-4A1D-AB4B-3711B26A320E}" destId="{390C0933-12CC-4EFB-BB38-B2D1DA57079F}" srcOrd="1" destOrd="0" presId="urn:microsoft.com/office/officeart/2005/8/layout/list1"/>
    <dgm:cxn modelId="{487E4ECE-35E2-456E-8B88-D0A9C052DABB}" srcId="{CF7D04FF-C01C-4577-A163-EB398F876BD9}" destId="{98F14EA1-9BC7-461C-AD3C-7DAD14E42FE7}" srcOrd="6" destOrd="0" parTransId="{62FE979B-FCF4-4C88-BF27-ADA1C40357E3}" sibTransId="{999102C2-F757-42C3-9A8B-5EAEBF3214EC}"/>
    <dgm:cxn modelId="{1B782031-DD71-46A9-BB2A-AAF985130967}" type="presOf" srcId="{98F14EA1-9BC7-461C-AD3C-7DAD14E42FE7}" destId="{B5FD89E7-9F47-4A3F-B283-7EA35D7964DC}" srcOrd="1" destOrd="0" presId="urn:microsoft.com/office/officeart/2005/8/layout/list1"/>
    <dgm:cxn modelId="{CCBB2654-8CBC-4618-90AC-A65F74C67D26}" type="presOf" srcId="{7AED3432-1B4A-4456-9861-1680EE698406}" destId="{FAD90640-7B8D-461F-803E-7E6BA64D2AC0}" srcOrd="1" destOrd="0" presId="urn:microsoft.com/office/officeart/2005/8/layout/list1"/>
    <dgm:cxn modelId="{626BB86D-812A-481B-A4DD-ABD56AC972DA}" type="presOf" srcId="{AD267A5F-7DE7-4B68-9F96-C95C9B02F2E6}" destId="{6C74F40F-C134-4185-B166-E8B5F97BA2E5}" srcOrd="0" destOrd="0" presId="urn:microsoft.com/office/officeart/2005/8/layout/list1"/>
    <dgm:cxn modelId="{205CE634-EFE6-4966-94D0-3F36E515CCCC}" type="presOf" srcId="{CF7D04FF-C01C-4577-A163-EB398F876BD9}" destId="{9BBE357A-4AFC-4A63-BCA1-5DA19DB02374}" srcOrd="0" destOrd="0" presId="urn:microsoft.com/office/officeart/2005/8/layout/list1"/>
    <dgm:cxn modelId="{D2452950-DBF1-4E62-B20E-1E177B7F8D41}" srcId="{CF7D04FF-C01C-4577-A163-EB398F876BD9}" destId="{CAAF5AD5-0B58-4A1D-AB4B-3711B26A320E}" srcOrd="2" destOrd="0" parTransId="{49BED41F-F755-4825-ADFB-209811F3CB18}" sibTransId="{A049AA61-E46F-46B7-BEF6-3CF5EAEC7921}"/>
    <dgm:cxn modelId="{DA141942-FA11-453A-B7C3-C01530E6F147}" type="presOf" srcId="{EA7B7A09-12C5-4057-BB08-D477A43A9EAA}" destId="{D8B6951D-B6DF-4DBE-8BFF-CD9AAAE58BB3}" srcOrd="1" destOrd="0" presId="urn:microsoft.com/office/officeart/2005/8/layout/list1"/>
    <dgm:cxn modelId="{749D3DC6-7F9B-4C3F-9D0A-9171CE85E1E5}" type="presOf" srcId="{6ECBA006-6209-41DE-B413-632413E88BC4}" destId="{461156EC-D120-445A-8626-31F124C187FD}" srcOrd="0" destOrd="0" presId="urn:microsoft.com/office/officeart/2005/8/layout/list1"/>
    <dgm:cxn modelId="{35841E0A-AC7E-4A85-B136-C13DACFFDACE}" type="presOf" srcId="{20510EB4-5AB1-480F-99ED-27E9935B321D}" destId="{EAAEF94F-D8E9-471D-BBC3-12682E9ED288}" srcOrd="0" destOrd="0" presId="urn:microsoft.com/office/officeart/2005/8/layout/list1"/>
    <dgm:cxn modelId="{1212678B-DF61-464C-846A-E5AF4ED937AB}" srcId="{CF7D04FF-C01C-4577-A163-EB398F876BD9}" destId="{AD267A5F-7DE7-4B68-9F96-C95C9B02F2E6}" srcOrd="1" destOrd="0" parTransId="{16CE9989-2407-4D0B-B196-ED5D070928AA}" sibTransId="{1E358BD8-D490-4E03-B97D-1B4D8A33B09F}"/>
    <dgm:cxn modelId="{26EF97C5-A048-49B6-A253-B21CED5DA1A1}" type="presOf" srcId="{7AED3432-1B4A-4456-9861-1680EE698406}" destId="{89088699-E723-4196-9583-9F52713299B4}" srcOrd="0" destOrd="0" presId="urn:microsoft.com/office/officeart/2005/8/layout/list1"/>
    <dgm:cxn modelId="{C3B46E73-64AE-4456-AED2-53B2C7135233}" srcId="{CF7D04FF-C01C-4577-A163-EB398F876BD9}" destId="{EA7B7A09-12C5-4057-BB08-D477A43A9EAA}" srcOrd="0" destOrd="0" parTransId="{07AE7511-EF95-4A72-B3DE-11AAB32CC1AA}" sibTransId="{9FED33E5-B9BF-4909-B699-AF61A8FDA961}"/>
    <dgm:cxn modelId="{C24819FC-A257-4344-8609-4716EDDB7E80}" srcId="{CF7D04FF-C01C-4577-A163-EB398F876BD9}" destId="{20510EB4-5AB1-480F-99ED-27E9935B321D}" srcOrd="5" destOrd="0" parTransId="{A8EECBF8-1440-4182-9ED4-F2540C8C3662}" sibTransId="{DC54D904-DB23-46F2-8936-993953E36A84}"/>
    <dgm:cxn modelId="{097F77C2-D675-48D4-8D7D-AC58604EAE30}" type="presOf" srcId="{6ECBA006-6209-41DE-B413-632413E88BC4}" destId="{FB54FD71-F323-4D4B-9D5C-66448D795B33}" srcOrd="1" destOrd="0" presId="urn:microsoft.com/office/officeart/2005/8/layout/list1"/>
    <dgm:cxn modelId="{E62EF05B-CEF6-488D-9AB0-4BFA4FB792E9}" type="presOf" srcId="{EA7B7A09-12C5-4057-BB08-D477A43A9EAA}" destId="{FBA273E0-1910-4ADE-BCFF-4C2C60F27471}" srcOrd="0" destOrd="0" presId="urn:microsoft.com/office/officeart/2005/8/layout/list1"/>
    <dgm:cxn modelId="{B8B5941F-94B8-48CB-8858-4639A6244AFD}" type="presParOf" srcId="{9BBE357A-4AFC-4A63-BCA1-5DA19DB02374}" destId="{029D9230-B171-4F4A-A13C-26E75552943D}" srcOrd="0" destOrd="0" presId="urn:microsoft.com/office/officeart/2005/8/layout/list1"/>
    <dgm:cxn modelId="{E44946FF-AA9F-41B0-8105-1759EF4B4913}" type="presParOf" srcId="{029D9230-B171-4F4A-A13C-26E75552943D}" destId="{FBA273E0-1910-4ADE-BCFF-4C2C60F27471}" srcOrd="0" destOrd="0" presId="urn:microsoft.com/office/officeart/2005/8/layout/list1"/>
    <dgm:cxn modelId="{F2211C7C-55D5-42D3-8BBB-700044A11A06}" type="presParOf" srcId="{029D9230-B171-4F4A-A13C-26E75552943D}" destId="{D8B6951D-B6DF-4DBE-8BFF-CD9AAAE58BB3}" srcOrd="1" destOrd="0" presId="urn:microsoft.com/office/officeart/2005/8/layout/list1"/>
    <dgm:cxn modelId="{58943E15-E022-441F-84F4-AE4B6F6EAFDB}" type="presParOf" srcId="{9BBE357A-4AFC-4A63-BCA1-5DA19DB02374}" destId="{240E73D5-19D3-454C-ABE6-B17A6D0ED193}" srcOrd="1" destOrd="0" presId="urn:microsoft.com/office/officeart/2005/8/layout/list1"/>
    <dgm:cxn modelId="{E8F8EE5C-7A8A-49DA-959E-B88D292140BF}" type="presParOf" srcId="{9BBE357A-4AFC-4A63-BCA1-5DA19DB02374}" destId="{15B583F5-A129-4F82-A6A1-CCF5102E3F10}" srcOrd="2" destOrd="0" presId="urn:microsoft.com/office/officeart/2005/8/layout/list1"/>
    <dgm:cxn modelId="{259D93CA-D519-44DD-B15C-F957E717F99A}" type="presParOf" srcId="{9BBE357A-4AFC-4A63-BCA1-5DA19DB02374}" destId="{3658F4D5-75A3-47CF-B1D1-A2450908AFEA}" srcOrd="3" destOrd="0" presId="urn:microsoft.com/office/officeart/2005/8/layout/list1"/>
    <dgm:cxn modelId="{D1D6370E-C540-4711-AD45-8A2CF64A43BB}" type="presParOf" srcId="{9BBE357A-4AFC-4A63-BCA1-5DA19DB02374}" destId="{EC1679CF-DF91-46DC-9BA7-8544D78C75C2}" srcOrd="4" destOrd="0" presId="urn:microsoft.com/office/officeart/2005/8/layout/list1"/>
    <dgm:cxn modelId="{A5B8431F-5B78-4581-8152-745FD4B94AF3}" type="presParOf" srcId="{EC1679CF-DF91-46DC-9BA7-8544D78C75C2}" destId="{6C74F40F-C134-4185-B166-E8B5F97BA2E5}" srcOrd="0" destOrd="0" presId="urn:microsoft.com/office/officeart/2005/8/layout/list1"/>
    <dgm:cxn modelId="{4DB4BA50-B7EA-4307-979F-9006647B2C6D}" type="presParOf" srcId="{EC1679CF-DF91-46DC-9BA7-8544D78C75C2}" destId="{54AA02AD-9A1C-46D4-AB14-E12F1EBB74B1}" srcOrd="1" destOrd="0" presId="urn:microsoft.com/office/officeart/2005/8/layout/list1"/>
    <dgm:cxn modelId="{F649E500-59AA-4B15-83B3-0514EA538CF6}" type="presParOf" srcId="{9BBE357A-4AFC-4A63-BCA1-5DA19DB02374}" destId="{C26BA756-505E-45D4-8BA7-C17182D2519F}" srcOrd="5" destOrd="0" presId="urn:microsoft.com/office/officeart/2005/8/layout/list1"/>
    <dgm:cxn modelId="{4B9BBA60-92B4-4BF1-99A8-5D73BA4F385C}" type="presParOf" srcId="{9BBE357A-4AFC-4A63-BCA1-5DA19DB02374}" destId="{0F598C9E-5E03-4B21-A30C-F94BAA8395C5}" srcOrd="6" destOrd="0" presId="urn:microsoft.com/office/officeart/2005/8/layout/list1"/>
    <dgm:cxn modelId="{E2DF5BDF-22F4-4D70-82CE-155BF4FFB065}" type="presParOf" srcId="{9BBE357A-4AFC-4A63-BCA1-5DA19DB02374}" destId="{55FF9BA6-4646-446F-9F1E-0D99ED8FEBAE}" srcOrd="7" destOrd="0" presId="urn:microsoft.com/office/officeart/2005/8/layout/list1"/>
    <dgm:cxn modelId="{A29EC460-A0E3-4D00-B602-56280A7CC74E}" type="presParOf" srcId="{9BBE357A-4AFC-4A63-BCA1-5DA19DB02374}" destId="{551D1DEE-AA3A-4EB0-8BE9-A102C52314F5}" srcOrd="8" destOrd="0" presId="urn:microsoft.com/office/officeart/2005/8/layout/list1"/>
    <dgm:cxn modelId="{70C31C8B-BC0E-4E00-BA87-13805D67FB51}" type="presParOf" srcId="{551D1DEE-AA3A-4EB0-8BE9-A102C52314F5}" destId="{CFE9902C-C92B-4C62-9A24-391B409C272C}" srcOrd="0" destOrd="0" presId="urn:microsoft.com/office/officeart/2005/8/layout/list1"/>
    <dgm:cxn modelId="{64BFCD23-E701-49CB-8DB1-8558BA83B5B9}" type="presParOf" srcId="{551D1DEE-AA3A-4EB0-8BE9-A102C52314F5}" destId="{390C0933-12CC-4EFB-BB38-B2D1DA57079F}" srcOrd="1" destOrd="0" presId="urn:microsoft.com/office/officeart/2005/8/layout/list1"/>
    <dgm:cxn modelId="{ACAF5676-83FE-4EE4-9899-D7DAA6B8EAB3}" type="presParOf" srcId="{9BBE357A-4AFC-4A63-BCA1-5DA19DB02374}" destId="{354E302F-E3BB-4E98-875C-0BDF2B28CEAA}" srcOrd="9" destOrd="0" presId="urn:microsoft.com/office/officeart/2005/8/layout/list1"/>
    <dgm:cxn modelId="{D44096FB-E198-4DDD-ACA0-203A6E298189}" type="presParOf" srcId="{9BBE357A-4AFC-4A63-BCA1-5DA19DB02374}" destId="{C3A1EB36-ED43-4357-9F58-C31D879AC232}" srcOrd="10" destOrd="0" presId="urn:microsoft.com/office/officeart/2005/8/layout/list1"/>
    <dgm:cxn modelId="{0C7EBB21-F660-43EC-8366-23132E55DDC5}" type="presParOf" srcId="{9BBE357A-4AFC-4A63-BCA1-5DA19DB02374}" destId="{81DEB90D-D3EF-488D-9002-44292A9D6F56}" srcOrd="11" destOrd="0" presId="urn:microsoft.com/office/officeart/2005/8/layout/list1"/>
    <dgm:cxn modelId="{7F66F4AF-A6E8-48AA-A7A4-8B2C91B74313}" type="presParOf" srcId="{9BBE357A-4AFC-4A63-BCA1-5DA19DB02374}" destId="{FD8F7138-4DC5-476E-84DB-A9B7A8833BB2}" srcOrd="12" destOrd="0" presId="urn:microsoft.com/office/officeart/2005/8/layout/list1"/>
    <dgm:cxn modelId="{A7ACAE77-2404-4572-9365-C4BE6EA9794E}" type="presParOf" srcId="{FD8F7138-4DC5-476E-84DB-A9B7A8833BB2}" destId="{89088699-E723-4196-9583-9F52713299B4}" srcOrd="0" destOrd="0" presId="urn:microsoft.com/office/officeart/2005/8/layout/list1"/>
    <dgm:cxn modelId="{843387AE-7066-4AF3-AA03-390F8C7D00CF}" type="presParOf" srcId="{FD8F7138-4DC5-476E-84DB-A9B7A8833BB2}" destId="{FAD90640-7B8D-461F-803E-7E6BA64D2AC0}" srcOrd="1" destOrd="0" presId="urn:microsoft.com/office/officeart/2005/8/layout/list1"/>
    <dgm:cxn modelId="{3D3A6239-2473-45FC-963A-C2EDFF11C5A6}" type="presParOf" srcId="{9BBE357A-4AFC-4A63-BCA1-5DA19DB02374}" destId="{2534F308-760D-4BA5-9F18-C4140AD9E2C8}" srcOrd="13" destOrd="0" presId="urn:microsoft.com/office/officeart/2005/8/layout/list1"/>
    <dgm:cxn modelId="{F2E02EFE-1F1D-4EBF-8C25-261CA06B9CE1}" type="presParOf" srcId="{9BBE357A-4AFC-4A63-BCA1-5DA19DB02374}" destId="{CB13153C-4A54-4A45-8404-39BF25D63D74}" srcOrd="14" destOrd="0" presId="urn:microsoft.com/office/officeart/2005/8/layout/list1"/>
    <dgm:cxn modelId="{BA89873D-DFA3-4043-B9FB-01672BEEF5C3}" type="presParOf" srcId="{9BBE357A-4AFC-4A63-BCA1-5DA19DB02374}" destId="{7E02242B-B4DC-45AD-A8C2-D3E9FEF88008}" srcOrd="15" destOrd="0" presId="urn:microsoft.com/office/officeart/2005/8/layout/list1"/>
    <dgm:cxn modelId="{A891DA2A-3765-49CD-B116-CB54E8EC540D}" type="presParOf" srcId="{9BBE357A-4AFC-4A63-BCA1-5DA19DB02374}" destId="{5BB5035A-2052-4EAA-8771-AC1C6A56CB32}" srcOrd="16" destOrd="0" presId="urn:microsoft.com/office/officeart/2005/8/layout/list1"/>
    <dgm:cxn modelId="{73D84FA8-D398-4636-AD26-E4970C5057CE}" type="presParOf" srcId="{5BB5035A-2052-4EAA-8771-AC1C6A56CB32}" destId="{461156EC-D120-445A-8626-31F124C187FD}" srcOrd="0" destOrd="0" presId="urn:microsoft.com/office/officeart/2005/8/layout/list1"/>
    <dgm:cxn modelId="{E9ABF753-57AA-4FDA-967E-C446A7DDF23E}" type="presParOf" srcId="{5BB5035A-2052-4EAA-8771-AC1C6A56CB32}" destId="{FB54FD71-F323-4D4B-9D5C-66448D795B33}" srcOrd="1" destOrd="0" presId="urn:microsoft.com/office/officeart/2005/8/layout/list1"/>
    <dgm:cxn modelId="{12711070-314A-48CD-84C2-A6A30C3DA0D5}" type="presParOf" srcId="{9BBE357A-4AFC-4A63-BCA1-5DA19DB02374}" destId="{D945E28D-8099-447B-BC89-C233F5B7FF0B}" srcOrd="17" destOrd="0" presId="urn:microsoft.com/office/officeart/2005/8/layout/list1"/>
    <dgm:cxn modelId="{C95CFE66-B1F0-44D7-9665-26023024D183}" type="presParOf" srcId="{9BBE357A-4AFC-4A63-BCA1-5DA19DB02374}" destId="{9147C9E7-D5D6-4ECD-A8A2-95411460A942}" srcOrd="18" destOrd="0" presId="urn:microsoft.com/office/officeart/2005/8/layout/list1"/>
    <dgm:cxn modelId="{F85A1C0F-17B3-462D-AC43-3B41BD8338C9}" type="presParOf" srcId="{9BBE357A-4AFC-4A63-BCA1-5DA19DB02374}" destId="{AA90FA88-6AE6-4627-A568-556D8EBC4650}" srcOrd="19" destOrd="0" presId="urn:microsoft.com/office/officeart/2005/8/layout/list1"/>
    <dgm:cxn modelId="{F7AA2B42-27C1-4807-8C4B-65935CBEC4A5}" type="presParOf" srcId="{9BBE357A-4AFC-4A63-BCA1-5DA19DB02374}" destId="{B55DAE32-2B80-45B8-A8D4-C34365BD2713}" srcOrd="20" destOrd="0" presId="urn:microsoft.com/office/officeart/2005/8/layout/list1"/>
    <dgm:cxn modelId="{34D54FE4-7393-4EBB-87E0-EA0566D69C25}" type="presParOf" srcId="{B55DAE32-2B80-45B8-A8D4-C34365BD2713}" destId="{EAAEF94F-D8E9-471D-BBC3-12682E9ED288}" srcOrd="0" destOrd="0" presId="urn:microsoft.com/office/officeart/2005/8/layout/list1"/>
    <dgm:cxn modelId="{A0C4AC29-0A85-4B4F-A51F-1CF35462372B}" type="presParOf" srcId="{B55DAE32-2B80-45B8-A8D4-C34365BD2713}" destId="{7D19D20C-BA16-46D3-BB6C-D486911DC2D3}" srcOrd="1" destOrd="0" presId="urn:microsoft.com/office/officeart/2005/8/layout/list1"/>
    <dgm:cxn modelId="{4A096A5A-5B45-4371-BCD8-C6298608014A}" type="presParOf" srcId="{9BBE357A-4AFC-4A63-BCA1-5DA19DB02374}" destId="{14F416D4-685B-45BE-9D65-E92E626FB64D}" srcOrd="21" destOrd="0" presId="urn:microsoft.com/office/officeart/2005/8/layout/list1"/>
    <dgm:cxn modelId="{826FF945-0B8C-4B4F-874F-54D04C8C00BB}" type="presParOf" srcId="{9BBE357A-4AFC-4A63-BCA1-5DA19DB02374}" destId="{4E8AC103-62A5-44BA-BB89-D2641D19E5D0}" srcOrd="22" destOrd="0" presId="urn:microsoft.com/office/officeart/2005/8/layout/list1"/>
    <dgm:cxn modelId="{FA69C003-2E25-49AD-8B83-3539871B4CAB}" type="presParOf" srcId="{9BBE357A-4AFC-4A63-BCA1-5DA19DB02374}" destId="{DB1BDFC5-18B9-4B3C-B330-A427AC9FD3BE}" srcOrd="23" destOrd="0" presId="urn:microsoft.com/office/officeart/2005/8/layout/list1"/>
    <dgm:cxn modelId="{A9B673BD-E9D7-4F06-B14B-FCB7B1E131ED}" type="presParOf" srcId="{9BBE357A-4AFC-4A63-BCA1-5DA19DB02374}" destId="{1AB1832E-2CDC-403B-8F3B-824AB38354C6}" srcOrd="24" destOrd="0" presId="urn:microsoft.com/office/officeart/2005/8/layout/list1"/>
    <dgm:cxn modelId="{CECB212A-AA83-47BB-B039-C4B767EA7345}" type="presParOf" srcId="{1AB1832E-2CDC-403B-8F3B-824AB38354C6}" destId="{6513ADF4-3FC1-420D-860B-EB5AD8BC6C74}" srcOrd="0" destOrd="0" presId="urn:microsoft.com/office/officeart/2005/8/layout/list1"/>
    <dgm:cxn modelId="{42CBB90E-CC5C-473E-AD34-DD9A2BC4ED91}" type="presParOf" srcId="{1AB1832E-2CDC-403B-8F3B-824AB38354C6}" destId="{B5FD89E7-9F47-4A3F-B283-7EA35D7964DC}" srcOrd="1" destOrd="0" presId="urn:microsoft.com/office/officeart/2005/8/layout/list1"/>
    <dgm:cxn modelId="{9671A13C-9F9A-479A-A5D8-005C963BA941}" type="presParOf" srcId="{9BBE357A-4AFC-4A63-BCA1-5DA19DB02374}" destId="{EF893AEF-7C08-4A8E-B5AA-0C4BDFE5915D}" srcOrd="25" destOrd="0" presId="urn:microsoft.com/office/officeart/2005/8/layout/list1"/>
    <dgm:cxn modelId="{3D339741-5A0D-4D86-B93B-5CB0AADAFBC6}" type="presParOf" srcId="{9BBE357A-4AFC-4A63-BCA1-5DA19DB02374}" destId="{63BA4EF0-4766-46EA-8C97-595DA9087B4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F8327B-9769-4C0B-947A-C02927F9CF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46845-29D7-48E6-BCFC-7D0104FA29B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описание условий, обеспечивающих развитие УУД у обучающихся.</a:t>
          </a:r>
          <a:endParaRPr lang="ru-RU" sz="1800" b="1" dirty="0">
            <a:solidFill>
              <a:schemeClr val="tx1"/>
            </a:solidFill>
          </a:endParaRPr>
        </a:p>
      </dgm:t>
    </dgm:pt>
    <dgm:pt modelId="{5BCB577D-CDE2-461B-A4AC-68B32FD44B2D}" type="parTrans" cxnId="{607BA799-B9B9-41BD-BB86-E1943C0F29FB}">
      <dgm:prSet/>
      <dgm:spPr/>
      <dgm:t>
        <a:bodyPr/>
        <a:lstStyle/>
        <a:p>
          <a:endParaRPr lang="ru-RU"/>
        </a:p>
      </dgm:t>
    </dgm:pt>
    <dgm:pt modelId="{2E30A55A-6D25-4A30-BAAD-6C44421BE377}" type="sibTrans" cxnId="{607BA799-B9B9-41BD-BB86-E1943C0F29FB}">
      <dgm:prSet/>
      <dgm:spPr/>
      <dgm:t>
        <a:bodyPr/>
        <a:lstStyle/>
        <a:p>
          <a:endParaRPr lang="ru-RU"/>
        </a:p>
      </dgm:t>
    </dgm:pt>
    <dgm:pt modelId="{1923725C-7A72-4683-BF68-42EF04453CA4}" type="pres">
      <dgm:prSet presAssocID="{B6F8327B-9769-4C0B-947A-C02927F9CF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C0A69-670A-4CDC-81D4-5FD02CD8A486}" type="pres">
      <dgm:prSet presAssocID="{BE946845-29D7-48E6-BCFC-7D0104FA29B5}" presName="parentLin" presStyleCnt="0"/>
      <dgm:spPr/>
    </dgm:pt>
    <dgm:pt modelId="{6B00254E-39B1-449B-8F34-EE8C3079EC5B}" type="pres">
      <dgm:prSet presAssocID="{BE946845-29D7-48E6-BCFC-7D0104FA29B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A912F84-6393-4DCE-A008-7145104634BD}" type="pres">
      <dgm:prSet presAssocID="{BE946845-29D7-48E6-BCFC-7D0104FA29B5}" presName="parentText" presStyleLbl="node1" presStyleIdx="0" presStyleCnt="1" custScaleX="714460" custScaleY="429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0383-AEF2-442C-88B6-27249D8465EC}" type="pres">
      <dgm:prSet presAssocID="{BE946845-29D7-48E6-BCFC-7D0104FA29B5}" presName="negativeSpace" presStyleCnt="0"/>
      <dgm:spPr/>
    </dgm:pt>
    <dgm:pt modelId="{1D5D8E5A-DC03-4624-9192-1EAA8D827582}" type="pres">
      <dgm:prSet presAssocID="{BE946845-29D7-48E6-BCFC-7D0104FA29B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B3FCE1B-BADE-4ED8-82EF-161B26A2FC7B}" type="presOf" srcId="{BE946845-29D7-48E6-BCFC-7D0104FA29B5}" destId="{6B00254E-39B1-449B-8F34-EE8C3079EC5B}" srcOrd="0" destOrd="0" presId="urn:microsoft.com/office/officeart/2005/8/layout/list1"/>
    <dgm:cxn modelId="{607BA799-B9B9-41BD-BB86-E1943C0F29FB}" srcId="{B6F8327B-9769-4C0B-947A-C02927F9CFF6}" destId="{BE946845-29D7-48E6-BCFC-7D0104FA29B5}" srcOrd="0" destOrd="0" parTransId="{5BCB577D-CDE2-461B-A4AC-68B32FD44B2D}" sibTransId="{2E30A55A-6D25-4A30-BAAD-6C44421BE377}"/>
    <dgm:cxn modelId="{9B692F7F-E12F-4AFD-B111-6F65F8F051F1}" type="presOf" srcId="{BE946845-29D7-48E6-BCFC-7D0104FA29B5}" destId="{BA912F84-6393-4DCE-A008-7145104634BD}" srcOrd="1" destOrd="0" presId="urn:microsoft.com/office/officeart/2005/8/layout/list1"/>
    <dgm:cxn modelId="{0E6447C8-8ED8-45D0-8FA0-9D5C1DFCAB93}" type="presOf" srcId="{B6F8327B-9769-4C0B-947A-C02927F9CFF6}" destId="{1923725C-7A72-4683-BF68-42EF04453CA4}" srcOrd="0" destOrd="0" presId="urn:microsoft.com/office/officeart/2005/8/layout/list1"/>
    <dgm:cxn modelId="{1B932CE4-ED03-4BF5-AF2C-DE3732789F0F}" type="presParOf" srcId="{1923725C-7A72-4683-BF68-42EF04453CA4}" destId="{1AFC0A69-670A-4CDC-81D4-5FD02CD8A486}" srcOrd="0" destOrd="0" presId="urn:microsoft.com/office/officeart/2005/8/layout/list1"/>
    <dgm:cxn modelId="{424EE025-D9D5-496C-97CD-B322EFDAE072}" type="presParOf" srcId="{1AFC0A69-670A-4CDC-81D4-5FD02CD8A486}" destId="{6B00254E-39B1-449B-8F34-EE8C3079EC5B}" srcOrd="0" destOrd="0" presId="urn:microsoft.com/office/officeart/2005/8/layout/list1"/>
    <dgm:cxn modelId="{21B492E6-E5AC-43DC-929F-DD9C68F7DF23}" type="presParOf" srcId="{1AFC0A69-670A-4CDC-81D4-5FD02CD8A486}" destId="{BA912F84-6393-4DCE-A008-7145104634BD}" srcOrd="1" destOrd="0" presId="urn:microsoft.com/office/officeart/2005/8/layout/list1"/>
    <dgm:cxn modelId="{68E10E80-05E6-4798-8620-9F2314A6BDD5}" type="presParOf" srcId="{1923725C-7A72-4683-BF68-42EF04453CA4}" destId="{9E3C0383-AEF2-442C-88B6-27249D8465EC}" srcOrd="1" destOrd="0" presId="urn:microsoft.com/office/officeart/2005/8/layout/list1"/>
    <dgm:cxn modelId="{3708FDBC-08BB-473D-A420-2B53EEFAEA4A}" type="presParOf" srcId="{1923725C-7A72-4683-BF68-42EF04453CA4}" destId="{1D5D8E5A-DC03-4624-9192-1EAA8D82758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9F4577-21E3-4CB8-B1E2-0A61671E2936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388D742-FE6C-4E15-B0C1-66F56522EF1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Системно-</a:t>
          </a:r>
          <a:r>
            <a:rPr lang="ru-RU" sz="1800" dirty="0" err="1" smtClean="0">
              <a:solidFill>
                <a:schemeClr val="tx1"/>
              </a:solidFill>
            </a:rPr>
            <a:t>деятельностный</a:t>
          </a:r>
          <a:r>
            <a:rPr lang="ru-RU" sz="1800" dirty="0" smtClean="0">
              <a:solidFill>
                <a:schemeClr val="tx1"/>
              </a:solidFill>
            </a:rPr>
            <a:t> подход </a:t>
          </a:r>
          <a:r>
            <a:rPr lang="en-US" sz="1800" dirty="0" smtClean="0">
              <a:solidFill>
                <a:schemeClr val="tx1"/>
              </a:solidFill>
            </a:rPr>
            <a:t>[1, </a:t>
          </a:r>
          <a:r>
            <a:rPr lang="ru-RU" sz="1800" dirty="0" smtClean="0">
              <a:solidFill>
                <a:schemeClr val="tx1"/>
              </a:solidFill>
            </a:rPr>
            <a:t>п. </a:t>
          </a:r>
          <a:r>
            <a:rPr lang="en-US" sz="1800" dirty="0" smtClean="0">
              <a:solidFill>
                <a:schemeClr val="tx1"/>
              </a:solidFill>
            </a:rPr>
            <a:t>4]</a:t>
          </a:r>
          <a:endParaRPr lang="ru-RU" sz="1800" dirty="0">
            <a:solidFill>
              <a:schemeClr val="tx1"/>
            </a:solidFill>
          </a:endParaRPr>
        </a:p>
      </dgm:t>
    </dgm:pt>
    <dgm:pt modelId="{635F482C-5C5E-4836-B6D1-0462CD3442E2}" type="parTrans" cxnId="{BDBB5AC2-4063-4E77-9D1F-A632ADA66BAE}">
      <dgm:prSet/>
      <dgm:spPr/>
      <dgm:t>
        <a:bodyPr/>
        <a:lstStyle/>
        <a:p>
          <a:endParaRPr lang="ru-RU" sz="1800"/>
        </a:p>
      </dgm:t>
    </dgm:pt>
    <dgm:pt modelId="{DF82D708-FE54-41B7-98E1-7D7D426D07A8}" type="sibTrans" cxnId="{BDBB5AC2-4063-4E77-9D1F-A632ADA66BAE}">
      <dgm:prSet/>
      <dgm:spPr/>
      <dgm:t>
        <a:bodyPr/>
        <a:lstStyle/>
        <a:p>
          <a:endParaRPr lang="ru-RU" sz="1800"/>
        </a:p>
      </dgm:t>
    </dgm:pt>
    <dgm:pt modelId="{E13705FB-EA60-4572-973E-28E5455BB4E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готовность к саморазвитию и непрерывному образованию</a:t>
          </a:r>
          <a:endParaRPr lang="ru-RU" sz="1800" dirty="0">
            <a:solidFill>
              <a:schemeClr val="tx1"/>
            </a:solidFill>
          </a:endParaRPr>
        </a:p>
      </dgm:t>
    </dgm:pt>
    <dgm:pt modelId="{EE13902F-0ABE-4377-B951-E0DF299E5CFC}" type="parTrans" cxnId="{923211BF-7CFA-43F5-973A-477435A06449}">
      <dgm:prSet/>
      <dgm:spPr/>
      <dgm:t>
        <a:bodyPr/>
        <a:lstStyle/>
        <a:p>
          <a:endParaRPr lang="ru-RU" sz="1800"/>
        </a:p>
      </dgm:t>
    </dgm:pt>
    <dgm:pt modelId="{6B7C5193-1EC7-4FBE-B1CB-F078F50D160B}" type="sibTrans" cxnId="{923211BF-7CFA-43F5-973A-477435A06449}">
      <dgm:prSet/>
      <dgm:spPr/>
      <dgm:t>
        <a:bodyPr/>
        <a:lstStyle/>
        <a:p>
          <a:endParaRPr lang="ru-RU" sz="1800"/>
        </a:p>
      </dgm:t>
    </dgm:pt>
    <dgm:pt modelId="{99DF230A-2041-4BBE-881F-19C5A26BCEF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развивающая образовательная среда ОО</a:t>
          </a:r>
          <a:endParaRPr lang="ru-RU" sz="1800" dirty="0">
            <a:solidFill>
              <a:schemeClr val="tx1"/>
            </a:solidFill>
          </a:endParaRPr>
        </a:p>
      </dgm:t>
    </dgm:pt>
    <dgm:pt modelId="{6A9DC58A-2082-44B7-8DA0-0BEE676F6F61}" type="parTrans" cxnId="{6441CDB3-EFE0-4572-89D5-9AF39DE34BD9}">
      <dgm:prSet/>
      <dgm:spPr/>
      <dgm:t>
        <a:bodyPr/>
        <a:lstStyle/>
        <a:p>
          <a:endParaRPr lang="ru-RU" sz="1800"/>
        </a:p>
      </dgm:t>
    </dgm:pt>
    <dgm:pt modelId="{D4922D79-8A8C-4DAF-935F-4C233058DF37}" type="sibTrans" cxnId="{6441CDB3-EFE0-4572-89D5-9AF39DE34BD9}">
      <dgm:prSet/>
      <dgm:spPr/>
      <dgm:t>
        <a:bodyPr/>
        <a:lstStyle/>
        <a:p>
          <a:endParaRPr lang="ru-RU" sz="1800"/>
        </a:p>
      </dgm:t>
    </dgm:pt>
    <dgm:pt modelId="{6824943D-4C9F-4FF0-B3B3-C31115CB901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активная учебно-познавательная деятельность обучающихся</a:t>
          </a:r>
          <a:endParaRPr lang="ru-RU" sz="1800" dirty="0">
            <a:solidFill>
              <a:schemeClr val="tx1"/>
            </a:solidFill>
          </a:endParaRPr>
        </a:p>
      </dgm:t>
    </dgm:pt>
    <dgm:pt modelId="{83E6656F-FA1D-4A9B-BC39-33E7B0EB291E}" type="parTrans" cxnId="{52844B50-B86B-4ADB-9860-8C2A3B892CA2}">
      <dgm:prSet/>
      <dgm:spPr/>
      <dgm:t>
        <a:bodyPr/>
        <a:lstStyle/>
        <a:p>
          <a:endParaRPr lang="ru-RU" sz="1800"/>
        </a:p>
      </dgm:t>
    </dgm:pt>
    <dgm:pt modelId="{6FAD4014-E910-4E0A-8007-F761218C7C07}" type="sibTrans" cxnId="{52844B50-B86B-4ADB-9860-8C2A3B892CA2}">
      <dgm:prSet/>
      <dgm:spPr/>
      <dgm:t>
        <a:bodyPr/>
        <a:lstStyle/>
        <a:p>
          <a:endParaRPr lang="ru-RU" sz="1800"/>
        </a:p>
      </dgm:t>
    </dgm:pt>
    <dgm:pt modelId="{6B05FCEC-618A-40CC-8CE8-48FC9109B3B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учет индивидуальных, возрастных, психологических, физиологических особенностей и здоровья обучающихся</a:t>
          </a:r>
          <a:endParaRPr lang="ru-RU" sz="1800" dirty="0">
            <a:solidFill>
              <a:schemeClr val="tx1"/>
            </a:solidFill>
          </a:endParaRPr>
        </a:p>
      </dgm:t>
    </dgm:pt>
    <dgm:pt modelId="{03DB3E1A-1637-42EE-936B-DA7F8C0CC44F}" type="parTrans" cxnId="{619B3861-15CA-4151-8516-4430C3B58C50}">
      <dgm:prSet/>
      <dgm:spPr/>
      <dgm:t>
        <a:bodyPr/>
        <a:lstStyle/>
        <a:p>
          <a:endParaRPr lang="ru-RU" sz="1800"/>
        </a:p>
      </dgm:t>
    </dgm:pt>
    <dgm:pt modelId="{25BB738F-AAE3-43B5-B619-30CEABCE114A}" type="sibTrans" cxnId="{619B3861-15CA-4151-8516-4430C3B58C50}">
      <dgm:prSet/>
      <dgm:spPr/>
      <dgm:t>
        <a:bodyPr/>
        <a:lstStyle/>
        <a:p>
          <a:endParaRPr lang="ru-RU" sz="1800"/>
        </a:p>
      </dgm:t>
    </dgm:pt>
    <dgm:pt modelId="{2961F398-C97C-465B-AD89-D578AFDEEDF5}" type="pres">
      <dgm:prSet presAssocID="{E49F4577-21E3-4CB8-B1E2-0A61671E293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98D87-F5F5-431D-B511-A3AD317F595D}" type="pres">
      <dgm:prSet presAssocID="{E49F4577-21E3-4CB8-B1E2-0A61671E2936}" presName="matrix" presStyleCnt="0"/>
      <dgm:spPr/>
    </dgm:pt>
    <dgm:pt modelId="{119A3D0A-46A0-47F4-9089-A8248914F029}" type="pres">
      <dgm:prSet presAssocID="{E49F4577-21E3-4CB8-B1E2-0A61671E2936}" presName="tile1" presStyleLbl="node1" presStyleIdx="0" presStyleCnt="4"/>
      <dgm:spPr/>
      <dgm:t>
        <a:bodyPr/>
        <a:lstStyle/>
        <a:p>
          <a:endParaRPr lang="ru-RU"/>
        </a:p>
      </dgm:t>
    </dgm:pt>
    <dgm:pt modelId="{25A7C46F-97BA-435D-956D-1C220B24C6F5}" type="pres">
      <dgm:prSet presAssocID="{E49F4577-21E3-4CB8-B1E2-0A61671E293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12714-6E3A-4F7F-9BCC-AE5DD7CA1B17}" type="pres">
      <dgm:prSet presAssocID="{E49F4577-21E3-4CB8-B1E2-0A61671E2936}" presName="tile2" presStyleLbl="node1" presStyleIdx="1" presStyleCnt="4"/>
      <dgm:spPr/>
      <dgm:t>
        <a:bodyPr/>
        <a:lstStyle/>
        <a:p>
          <a:endParaRPr lang="ru-RU"/>
        </a:p>
      </dgm:t>
    </dgm:pt>
    <dgm:pt modelId="{89F8D2D0-1402-4F71-A1DC-0BCC3B7206E7}" type="pres">
      <dgm:prSet presAssocID="{E49F4577-21E3-4CB8-B1E2-0A61671E293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B87E1-8058-460D-9102-CEFA1CF674F1}" type="pres">
      <dgm:prSet presAssocID="{E49F4577-21E3-4CB8-B1E2-0A61671E2936}" presName="tile3" presStyleLbl="node1" presStyleIdx="2" presStyleCnt="4"/>
      <dgm:spPr/>
      <dgm:t>
        <a:bodyPr/>
        <a:lstStyle/>
        <a:p>
          <a:endParaRPr lang="ru-RU"/>
        </a:p>
      </dgm:t>
    </dgm:pt>
    <dgm:pt modelId="{2EC3D433-DE4A-4096-A5A4-7D159036504A}" type="pres">
      <dgm:prSet presAssocID="{E49F4577-21E3-4CB8-B1E2-0A61671E293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BB30B-1D08-4376-998E-35DA9ABFA810}" type="pres">
      <dgm:prSet presAssocID="{E49F4577-21E3-4CB8-B1E2-0A61671E2936}" presName="tile4" presStyleLbl="node1" presStyleIdx="3" presStyleCnt="4"/>
      <dgm:spPr/>
      <dgm:t>
        <a:bodyPr/>
        <a:lstStyle/>
        <a:p>
          <a:endParaRPr lang="ru-RU"/>
        </a:p>
      </dgm:t>
    </dgm:pt>
    <dgm:pt modelId="{35EE3675-B249-4048-A698-6491E2FC02C9}" type="pres">
      <dgm:prSet presAssocID="{E49F4577-21E3-4CB8-B1E2-0A61671E293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BB762-B0C5-4486-965A-EBBBC5CBD324}" type="pres">
      <dgm:prSet presAssocID="{E49F4577-21E3-4CB8-B1E2-0A61671E293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B3861-15CA-4151-8516-4430C3B58C50}" srcId="{7388D742-FE6C-4E15-B0C1-66F56522EF19}" destId="{6B05FCEC-618A-40CC-8CE8-48FC9109B3BE}" srcOrd="3" destOrd="0" parTransId="{03DB3E1A-1637-42EE-936B-DA7F8C0CC44F}" sibTransId="{25BB738F-AAE3-43B5-B619-30CEABCE114A}"/>
    <dgm:cxn modelId="{6441CDB3-EFE0-4572-89D5-9AF39DE34BD9}" srcId="{7388D742-FE6C-4E15-B0C1-66F56522EF19}" destId="{99DF230A-2041-4BBE-881F-19C5A26BCEF1}" srcOrd="1" destOrd="0" parTransId="{6A9DC58A-2082-44B7-8DA0-0BEE676F6F61}" sibTransId="{D4922D79-8A8C-4DAF-935F-4C233058DF37}"/>
    <dgm:cxn modelId="{923211BF-7CFA-43F5-973A-477435A06449}" srcId="{7388D742-FE6C-4E15-B0C1-66F56522EF19}" destId="{E13705FB-EA60-4572-973E-28E5455BB4EC}" srcOrd="0" destOrd="0" parTransId="{EE13902F-0ABE-4377-B951-E0DF299E5CFC}" sibTransId="{6B7C5193-1EC7-4FBE-B1CB-F078F50D160B}"/>
    <dgm:cxn modelId="{BF854EA9-BD4F-4BF9-A4B2-3DC22ECDF690}" type="presOf" srcId="{E13705FB-EA60-4572-973E-28E5455BB4EC}" destId="{25A7C46F-97BA-435D-956D-1C220B24C6F5}" srcOrd="1" destOrd="0" presId="urn:microsoft.com/office/officeart/2005/8/layout/matrix1"/>
    <dgm:cxn modelId="{C072033E-B9E7-4FC3-8D12-BF541A00C140}" type="presOf" srcId="{99DF230A-2041-4BBE-881F-19C5A26BCEF1}" destId="{26B12714-6E3A-4F7F-9BCC-AE5DD7CA1B17}" srcOrd="0" destOrd="0" presId="urn:microsoft.com/office/officeart/2005/8/layout/matrix1"/>
    <dgm:cxn modelId="{5E2842DB-EDD5-4197-8279-02558A453282}" type="presOf" srcId="{6B05FCEC-618A-40CC-8CE8-48FC9109B3BE}" destId="{A66BB30B-1D08-4376-998E-35DA9ABFA810}" srcOrd="0" destOrd="0" presId="urn:microsoft.com/office/officeart/2005/8/layout/matrix1"/>
    <dgm:cxn modelId="{52844B50-B86B-4ADB-9860-8C2A3B892CA2}" srcId="{7388D742-FE6C-4E15-B0C1-66F56522EF19}" destId="{6824943D-4C9F-4FF0-B3B3-C31115CB901E}" srcOrd="2" destOrd="0" parTransId="{83E6656F-FA1D-4A9B-BC39-33E7B0EB291E}" sibTransId="{6FAD4014-E910-4E0A-8007-F761218C7C07}"/>
    <dgm:cxn modelId="{BDBB5AC2-4063-4E77-9D1F-A632ADA66BAE}" srcId="{E49F4577-21E3-4CB8-B1E2-0A61671E2936}" destId="{7388D742-FE6C-4E15-B0C1-66F56522EF19}" srcOrd="0" destOrd="0" parTransId="{635F482C-5C5E-4836-B6D1-0462CD3442E2}" sibTransId="{DF82D708-FE54-41B7-98E1-7D7D426D07A8}"/>
    <dgm:cxn modelId="{CD0AFF72-AA19-4B1F-9303-897661A1BBC9}" type="presOf" srcId="{7388D742-FE6C-4E15-B0C1-66F56522EF19}" destId="{464BB762-B0C5-4486-965A-EBBBC5CBD324}" srcOrd="0" destOrd="0" presId="urn:microsoft.com/office/officeart/2005/8/layout/matrix1"/>
    <dgm:cxn modelId="{8F4A60A8-1B68-4807-819C-EB33686CCECB}" type="presOf" srcId="{6824943D-4C9F-4FF0-B3B3-C31115CB901E}" destId="{2EC3D433-DE4A-4096-A5A4-7D159036504A}" srcOrd="1" destOrd="0" presId="urn:microsoft.com/office/officeart/2005/8/layout/matrix1"/>
    <dgm:cxn modelId="{F3B8E4E9-BB3F-4084-9E8A-F7E7716F5579}" type="presOf" srcId="{99DF230A-2041-4BBE-881F-19C5A26BCEF1}" destId="{89F8D2D0-1402-4F71-A1DC-0BCC3B7206E7}" srcOrd="1" destOrd="0" presId="urn:microsoft.com/office/officeart/2005/8/layout/matrix1"/>
    <dgm:cxn modelId="{DFCB7B2F-89EB-4C47-88B4-3DB4E4A35343}" type="presOf" srcId="{6B05FCEC-618A-40CC-8CE8-48FC9109B3BE}" destId="{35EE3675-B249-4048-A698-6491E2FC02C9}" srcOrd="1" destOrd="0" presId="urn:microsoft.com/office/officeart/2005/8/layout/matrix1"/>
    <dgm:cxn modelId="{DFBC6090-2426-4B9A-BB52-5B2B35831949}" type="presOf" srcId="{E13705FB-EA60-4572-973E-28E5455BB4EC}" destId="{119A3D0A-46A0-47F4-9089-A8248914F029}" srcOrd="0" destOrd="0" presId="urn:microsoft.com/office/officeart/2005/8/layout/matrix1"/>
    <dgm:cxn modelId="{08776D3D-0F34-438D-B5E9-1C4851E8652C}" type="presOf" srcId="{6824943D-4C9F-4FF0-B3B3-C31115CB901E}" destId="{299B87E1-8058-460D-9102-CEFA1CF674F1}" srcOrd="0" destOrd="0" presId="urn:microsoft.com/office/officeart/2005/8/layout/matrix1"/>
    <dgm:cxn modelId="{A2515BCD-79AA-45B9-A84E-1B034D68D41D}" type="presOf" srcId="{E49F4577-21E3-4CB8-B1E2-0A61671E2936}" destId="{2961F398-C97C-465B-AD89-D578AFDEEDF5}" srcOrd="0" destOrd="0" presId="urn:microsoft.com/office/officeart/2005/8/layout/matrix1"/>
    <dgm:cxn modelId="{90FB5BC1-8051-455E-8C68-9374302735DA}" type="presParOf" srcId="{2961F398-C97C-465B-AD89-D578AFDEEDF5}" destId="{52298D87-F5F5-431D-B511-A3AD317F595D}" srcOrd="0" destOrd="0" presId="urn:microsoft.com/office/officeart/2005/8/layout/matrix1"/>
    <dgm:cxn modelId="{E45A29DC-4395-4191-B20B-4547E08E2414}" type="presParOf" srcId="{52298D87-F5F5-431D-B511-A3AD317F595D}" destId="{119A3D0A-46A0-47F4-9089-A8248914F029}" srcOrd="0" destOrd="0" presId="urn:microsoft.com/office/officeart/2005/8/layout/matrix1"/>
    <dgm:cxn modelId="{09D146B3-EA18-4CD2-99E6-A65C6F5E0942}" type="presParOf" srcId="{52298D87-F5F5-431D-B511-A3AD317F595D}" destId="{25A7C46F-97BA-435D-956D-1C220B24C6F5}" srcOrd="1" destOrd="0" presId="urn:microsoft.com/office/officeart/2005/8/layout/matrix1"/>
    <dgm:cxn modelId="{4B5B2F1F-49CF-4834-B9AF-02E9BB47CC29}" type="presParOf" srcId="{52298D87-F5F5-431D-B511-A3AD317F595D}" destId="{26B12714-6E3A-4F7F-9BCC-AE5DD7CA1B17}" srcOrd="2" destOrd="0" presId="urn:microsoft.com/office/officeart/2005/8/layout/matrix1"/>
    <dgm:cxn modelId="{F55AA2AA-5C1D-44E5-ACAF-6E38F293B05B}" type="presParOf" srcId="{52298D87-F5F5-431D-B511-A3AD317F595D}" destId="{89F8D2D0-1402-4F71-A1DC-0BCC3B7206E7}" srcOrd="3" destOrd="0" presId="urn:microsoft.com/office/officeart/2005/8/layout/matrix1"/>
    <dgm:cxn modelId="{A3C26093-B225-4C7D-9DBF-186309CC7624}" type="presParOf" srcId="{52298D87-F5F5-431D-B511-A3AD317F595D}" destId="{299B87E1-8058-460D-9102-CEFA1CF674F1}" srcOrd="4" destOrd="0" presId="urn:microsoft.com/office/officeart/2005/8/layout/matrix1"/>
    <dgm:cxn modelId="{FD9D625F-DE78-4279-A9B1-EFFF32007EC9}" type="presParOf" srcId="{52298D87-F5F5-431D-B511-A3AD317F595D}" destId="{2EC3D433-DE4A-4096-A5A4-7D159036504A}" srcOrd="5" destOrd="0" presId="urn:microsoft.com/office/officeart/2005/8/layout/matrix1"/>
    <dgm:cxn modelId="{0496308A-936C-4EC7-8A9F-42625871106C}" type="presParOf" srcId="{52298D87-F5F5-431D-B511-A3AD317F595D}" destId="{A66BB30B-1D08-4376-998E-35DA9ABFA810}" srcOrd="6" destOrd="0" presId="urn:microsoft.com/office/officeart/2005/8/layout/matrix1"/>
    <dgm:cxn modelId="{38892E0C-8D87-4D95-83CB-73CF0B5EC215}" type="presParOf" srcId="{52298D87-F5F5-431D-B511-A3AD317F595D}" destId="{35EE3675-B249-4048-A698-6491E2FC02C9}" srcOrd="7" destOrd="0" presId="urn:microsoft.com/office/officeart/2005/8/layout/matrix1"/>
    <dgm:cxn modelId="{CCC55C4A-C4D0-4FC4-9659-53E1F7DCA3D2}" type="presParOf" srcId="{2961F398-C97C-465B-AD89-D578AFDEEDF5}" destId="{464BB762-B0C5-4486-965A-EBBBC5CBD32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3F3F3E-B257-4A3D-9256-9EC7BFFC2FD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49AA43-64A4-4B6F-BC54-A3BB80B1338A}" type="pres">
      <dgm:prSet presAssocID="{D73F3F3E-B257-4A3D-9256-9EC7BFFC2F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53298C0-57CC-4A0E-96F8-C0E5B676E77A}" type="presOf" srcId="{D73F3F3E-B257-4A3D-9256-9EC7BFFC2FDD}" destId="{FD49AA43-64A4-4B6F-BC54-A3BB80B1338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3F3F3E-B257-4A3D-9256-9EC7BFFC2FD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957A4AD-BEBD-475A-B00C-1F633F22D3B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регулятивные</a:t>
          </a:r>
          <a:endParaRPr lang="ru-RU" dirty="0">
            <a:solidFill>
              <a:schemeClr val="tx1"/>
            </a:solidFill>
          </a:endParaRPr>
        </a:p>
      </dgm:t>
    </dgm:pt>
    <dgm:pt modelId="{124ABACB-3467-48D6-80E1-09BC8D4DEC3B}" type="parTrans" cxnId="{CE8F3B82-202D-40EC-B07F-A56BACED2F01}">
      <dgm:prSet/>
      <dgm:spPr/>
      <dgm:t>
        <a:bodyPr/>
        <a:lstStyle/>
        <a:p>
          <a:endParaRPr lang="ru-RU"/>
        </a:p>
      </dgm:t>
    </dgm:pt>
    <dgm:pt modelId="{03C0BDC2-0CAC-4F23-AFEF-C20648065C35}" type="sibTrans" cxnId="{CE8F3B82-202D-40EC-B07F-A56BACED2F01}">
      <dgm:prSet/>
      <dgm:spPr/>
      <dgm:t>
        <a:bodyPr/>
        <a:lstStyle/>
        <a:p>
          <a:endParaRPr lang="ru-RU"/>
        </a:p>
      </dgm:t>
    </dgm:pt>
    <dgm:pt modelId="{7E911295-B1B3-4AD8-92B9-0AC79240C58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познавательные</a:t>
          </a:r>
          <a:endParaRPr lang="ru-RU" dirty="0">
            <a:solidFill>
              <a:schemeClr val="tx1"/>
            </a:solidFill>
          </a:endParaRPr>
        </a:p>
      </dgm:t>
    </dgm:pt>
    <dgm:pt modelId="{C77BC739-3D7E-4937-A3E3-711AA66842BF}" type="parTrans" cxnId="{DAE4357A-949B-41FF-899C-D49CD0ADC6ED}">
      <dgm:prSet/>
      <dgm:spPr/>
      <dgm:t>
        <a:bodyPr/>
        <a:lstStyle/>
        <a:p>
          <a:endParaRPr lang="ru-RU"/>
        </a:p>
      </dgm:t>
    </dgm:pt>
    <dgm:pt modelId="{7CFD63EA-E5C6-4A48-BD37-E08FEC7DF06A}" type="sibTrans" cxnId="{DAE4357A-949B-41FF-899C-D49CD0ADC6ED}">
      <dgm:prSet/>
      <dgm:spPr/>
      <dgm:t>
        <a:bodyPr/>
        <a:lstStyle/>
        <a:p>
          <a:endParaRPr lang="ru-RU"/>
        </a:p>
      </dgm:t>
    </dgm:pt>
    <dgm:pt modelId="{FA391848-4D2D-40A9-B7A6-EAB1EDB9284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коммуникативные</a:t>
          </a:r>
          <a:endParaRPr lang="ru-RU" dirty="0">
            <a:solidFill>
              <a:schemeClr val="tx1"/>
            </a:solidFill>
          </a:endParaRPr>
        </a:p>
      </dgm:t>
    </dgm:pt>
    <dgm:pt modelId="{00AD8AAB-1E1D-4DDD-8FF4-9B74E4F0B1B6}" type="parTrans" cxnId="{18C5B1BE-99D7-4277-AEED-E500628B8D35}">
      <dgm:prSet/>
      <dgm:spPr/>
      <dgm:t>
        <a:bodyPr/>
        <a:lstStyle/>
        <a:p>
          <a:endParaRPr lang="ru-RU"/>
        </a:p>
      </dgm:t>
    </dgm:pt>
    <dgm:pt modelId="{199D578F-348C-4D30-A9AD-BABF5EAC3D0A}" type="sibTrans" cxnId="{18C5B1BE-99D7-4277-AEED-E500628B8D35}">
      <dgm:prSet/>
      <dgm:spPr/>
      <dgm:t>
        <a:bodyPr/>
        <a:lstStyle/>
        <a:p>
          <a:endParaRPr lang="ru-RU"/>
        </a:p>
      </dgm:t>
    </dgm:pt>
    <dgm:pt modelId="{FD49AA43-64A4-4B6F-BC54-A3BB80B1338A}" type="pres">
      <dgm:prSet presAssocID="{D73F3F3E-B257-4A3D-9256-9EC7BFFC2F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F172C-65B5-4AA5-9BF2-9A82CBE4358A}" type="pres">
      <dgm:prSet presAssocID="{8957A4AD-BEBD-475A-B00C-1F633F22D3B7}" presName="node" presStyleLbl="node1" presStyleIdx="0" presStyleCnt="3" custScaleY="60147" custLinFactNeighborX="2712" custLinFactNeighborY="-19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94FE8-9DDA-40EE-82CF-67519691C446}" type="pres">
      <dgm:prSet presAssocID="{03C0BDC2-0CAC-4F23-AFEF-C20648065C35}" presName="sibTrans" presStyleCnt="0"/>
      <dgm:spPr/>
    </dgm:pt>
    <dgm:pt modelId="{703C8212-80ED-4040-9BA5-5534FBD178D7}" type="pres">
      <dgm:prSet presAssocID="{7E911295-B1B3-4AD8-92B9-0AC79240C58F}" presName="node" presStyleLbl="node1" presStyleIdx="1" presStyleCnt="3" custScaleY="62027" custLinFactNeighborX="1186" custLinFactNeighborY="-2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3536A-D9FD-4960-AA1F-ABC2299D3BD0}" type="pres">
      <dgm:prSet presAssocID="{7CFD63EA-E5C6-4A48-BD37-E08FEC7DF06A}" presName="sibTrans" presStyleCnt="0"/>
      <dgm:spPr/>
    </dgm:pt>
    <dgm:pt modelId="{E4D40EB0-06CA-4925-AFFE-F0CE60DFFAE6}" type="pres">
      <dgm:prSet presAssocID="{FA391848-4D2D-40A9-B7A6-EAB1EDB92844}" presName="node" presStyleLbl="node1" presStyleIdx="2" presStyleCnt="3" custScaleX="90909" custScaleY="61699" custLinFactNeighborX="-339" custLinFactNeighborY="-2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396C3-799F-4713-9063-8F1273F4ECB8}" type="presOf" srcId="{7E911295-B1B3-4AD8-92B9-0AC79240C58F}" destId="{703C8212-80ED-4040-9BA5-5534FBD178D7}" srcOrd="0" destOrd="0" presId="urn:microsoft.com/office/officeart/2005/8/layout/default"/>
    <dgm:cxn modelId="{7EBC43AA-25BF-44B4-90C2-EF8715964A74}" type="presOf" srcId="{FA391848-4D2D-40A9-B7A6-EAB1EDB92844}" destId="{E4D40EB0-06CA-4925-AFFE-F0CE60DFFAE6}" srcOrd="0" destOrd="0" presId="urn:microsoft.com/office/officeart/2005/8/layout/default"/>
    <dgm:cxn modelId="{18C5B1BE-99D7-4277-AEED-E500628B8D35}" srcId="{D73F3F3E-B257-4A3D-9256-9EC7BFFC2FDD}" destId="{FA391848-4D2D-40A9-B7A6-EAB1EDB92844}" srcOrd="2" destOrd="0" parTransId="{00AD8AAB-1E1D-4DDD-8FF4-9B74E4F0B1B6}" sibTransId="{199D578F-348C-4D30-A9AD-BABF5EAC3D0A}"/>
    <dgm:cxn modelId="{CE8F3B82-202D-40EC-B07F-A56BACED2F01}" srcId="{D73F3F3E-B257-4A3D-9256-9EC7BFFC2FDD}" destId="{8957A4AD-BEBD-475A-B00C-1F633F22D3B7}" srcOrd="0" destOrd="0" parTransId="{124ABACB-3467-48D6-80E1-09BC8D4DEC3B}" sibTransId="{03C0BDC2-0CAC-4F23-AFEF-C20648065C35}"/>
    <dgm:cxn modelId="{0364704F-52F8-4C97-B661-10A70C2AB97E}" type="presOf" srcId="{D73F3F3E-B257-4A3D-9256-9EC7BFFC2FDD}" destId="{FD49AA43-64A4-4B6F-BC54-A3BB80B1338A}" srcOrd="0" destOrd="0" presId="urn:microsoft.com/office/officeart/2005/8/layout/default"/>
    <dgm:cxn modelId="{0C7EE2CC-BE25-4476-AC3D-354BD93111A0}" type="presOf" srcId="{8957A4AD-BEBD-475A-B00C-1F633F22D3B7}" destId="{5B2F172C-65B5-4AA5-9BF2-9A82CBE4358A}" srcOrd="0" destOrd="0" presId="urn:microsoft.com/office/officeart/2005/8/layout/default"/>
    <dgm:cxn modelId="{DAE4357A-949B-41FF-899C-D49CD0ADC6ED}" srcId="{D73F3F3E-B257-4A3D-9256-9EC7BFFC2FDD}" destId="{7E911295-B1B3-4AD8-92B9-0AC79240C58F}" srcOrd="1" destOrd="0" parTransId="{C77BC739-3D7E-4937-A3E3-711AA66842BF}" sibTransId="{7CFD63EA-E5C6-4A48-BD37-E08FEC7DF06A}"/>
    <dgm:cxn modelId="{51DB1EC1-11F6-4165-A3AC-BD89BF216C0C}" type="presParOf" srcId="{FD49AA43-64A4-4B6F-BC54-A3BB80B1338A}" destId="{5B2F172C-65B5-4AA5-9BF2-9A82CBE4358A}" srcOrd="0" destOrd="0" presId="urn:microsoft.com/office/officeart/2005/8/layout/default"/>
    <dgm:cxn modelId="{5D55898F-8181-41AB-806A-39F80A0E5A2E}" type="presParOf" srcId="{FD49AA43-64A4-4B6F-BC54-A3BB80B1338A}" destId="{D8594FE8-9DDA-40EE-82CF-67519691C446}" srcOrd="1" destOrd="0" presId="urn:microsoft.com/office/officeart/2005/8/layout/default"/>
    <dgm:cxn modelId="{1057AC6A-703E-4E9D-B394-8F0F9E8AEAC0}" type="presParOf" srcId="{FD49AA43-64A4-4B6F-BC54-A3BB80B1338A}" destId="{703C8212-80ED-4040-9BA5-5534FBD178D7}" srcOrd="2" destOrd="0" presId="urn:microsoft.com/office/officeart/2005/8/layout/default"/>
    <dgm:cxn modelId="{D2BD8163-38B0-4E2B-9B25-DC600A96BEED}" type="presParOf" srcId="{FD49AA43-64A4-4B6F-BC54-A3BB80B1338A}" destId="{D1E3536A-D9FD-4960-AA1F-ABC2299D3BD0}" srcOrd="3" destOrd="0" presId="urn:microsoft.com/office/officeart/2005/8/layout/default"/>
    <dgm:cxn modelId="{EB47B70F-AB4E-46C4-A6D8-714321FC15C4}" type="presParOf" srcId="{FD49AA43-64A4-4B6F-BC54-A3BB80B1338A}" destId="{E4D40EB0-06CA-4925-AFFE-F0CE60DFFAE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08930-52A4-4CDE-9D09-1F46C96C0466}">
      <dsp:nvSpPr>
        <dsp:cNvPr id="0" name=""/>
        <dsp:cNvSpPr/>
      </dsp:nvSpPr>
      <dsp:spPr>
        <a:xfrm>
          <a:off x="929418" y="2468562"/>
          <a:ext cx="608151" cy="1738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075" y="0"/>
              </a:lnTo>
              <a:lnTo>
                <a:pt x="304075" y="1738239"/>
              </a:lnTo>
              <a:lnTo>
                <a:pt x="608151" y="173823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>
            <a:solidFill>
              <a:schemeClr val="tx1"/>
            </a:solidFill>
          </a:endParaRPr>
        </a:p>
      </dsp:txBody>
      <dsp:txXfrm>
        <a:off x="1187455" y="3291643"/>
        <a:ext cx="92077" cy="92077"/>
      </dsp:txXfrm>
    </dsp:sp>
    <dsp:sp modelId="{B6C85A87-ECC3-4770-B4DD-6953A78A1E3F}">
      <dsp:nvSpPr>
        <dsp:cNvPr id="0" name=""/>
        <dsp:cNvSpPr/>
      </dsp:nvSpPr>
      <dsp:spPr>
        <a:xfrm>
          <a:off x="929418" y="2468562"/>
          <a:ext cx="608151" cy="579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075" y="0"/>
              </a:lnTo>
              <a:lnTo>
                <a:pt x="304075" y="579413"/>
              </a:lnTo>
              <a:lnTo>
                <a:pt x="608151" y="57941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1212495" y="2737269"/>
        <a:ext cx="41999" cy="41999"/>
      </dsp:txXfrm>
    </dsp:sp>
    <dsp:sp modelId="{357B9092-B62C-4BCF-8AD5-5127FE0FDF6B}">
      <dsp:nvSpPr>
        <dsp:cNvPr id="0" name=""/>
        <dsp:cNvSpPr/>
      </dsp:nvSpPr>
      <dsp:spPr>
        <a:xfrm>
          <a:off x="4578330" y="1843429"/>
          <a:ext cx="608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151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4867202" y="1873945"/>
        <a:ext cx="30407" cy="30407"/>
      </dsp:txXfrm>
    </dsp:sp>
    <dsp:sp modelId="{8DCD9662-D332-498F-B03C-C23EC085D544}">
      <dsp:nvSpPr>
        <dsp:cNvPr id="0" name=""/>
        <dsp:cNvSpPr/>
      </dsp:nvSpPr>
      <dsp:spPr>
        <a:xfrm>
          <a:off x="929418" y="1889149"/>
          <a:ext cx="608151" cy="579413"/>
        </a:xfrm>
        <a:custGeom>
          <a:avLst/>
          <a:gdLst/>
          <a:ahLst/>
          <a:cxnLst/>
          <a:rect l="0" t="0" r="0" b="0"/>
          <a:pathLst>
            <a:path>
              <a:moveTo>
                <a:pt x="0" y="579413"/>
              </a:moveTo>
              <a:lnTo>
                <a:pt x="304075" y="579413"/>
              </a:lnTo>
              <a:lnTo>
                <a:pt x="304075" y="0"/>
              </a:lnTo>
              <a:lnTo>
                <a:pt x="608151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tx1"/>
            </a:solidFill>
          </a:endParaRPr>
        </a:p>
      </dsp:txBody>
      <dsp:txXfrm>
        <a:off x="1212495" y="2157856"/>
        <a:ext cx="41999" cy="41999"/>
      </dsp:txXfrm>
    </dsp:sp>
    <dsp:sp modelId="{730EB764-C345-4C74-83D9-8F81737F5166}">
      <dsp:nvSpPr>
        <dsp:cNvPr id="0" name=""/>
        <dsp:cNvSpPr/>
      </dsp:nvSpPr>
      <dsp:spPr>
        <a:xfrm>
          <a:off x="929418" y="730323"/>
          <a:ext cx="608151" cy="1738239"/>
        </a:xfrm>
        <a:custGeom>
          <a:avLst/>
          <a:gdLst/>
          <a:ahLst/>
          <a:cxnLst/>
          <a:rect l="0" t="0" r="0" b="0"/>
          <a:pathLst>
            <a:path>
              <a:moveTo>
                <a:pt x="0" y="1738239"/>
              </a:moveTo>
              <a:lnTo>
                <a:pt x="304075" y="1738239"/>
              </a:lnTo>
              <a:lnTo>
                <a:pt x="304075" y="0"/>
              </a:lnTo>
              <a:lnTo>
                <a:pt x="608151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>
            <a:solidFill>
              <a:schemeClr val="tx1"/>
            </a:solidFill>
          </a:endParaRPr>
        </a:p>
      </dsp:txBody>
      <dsp:txXfrm>
        <a:off x="1187455" y="1553404"/>
        <a:ext cx="92077" cy="92077"/>
      </dsp:txXfrm>
    </dsp:sp>
    <dsp:sp modelId="{5857FD18-E291-4926-85C4-64F6F60F5214}">
      <dsp:nvSpPr>
        <dsp:cNvPr id="0" name=""/>
        <dsp:cNvSpPr/>
      </dsp:nvSpPr>
      <dsp:spPr>
        <a:xfrm rot="16200000">
          <a:off x="-1973745" y="2005032"/>
          <a:ext cx="4879268" cy="927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tx1"/>
              </a:solidFill>
            </a:rPr>
            <a:t>ООП СОО</a:t>
          </a:r>
          <a:endParaRPr lang="ru-RU" sz="6000" b="1" kern="1200" dirty="0">
            <a:solidFill>
              <a:schemeClr val="tx1"/>
            </a:solidFill>
          </a:endParaRPr>
        </a:p>
      </dsp:txBody>
      <dsp:txXfrm>
        <a:off x="-1973745" y="2005032"/>
        <a:ext cx="4879268" cy="927060"/>
      </dsp:txXfrm>
    </dsp:sp>
    <dsp:sp modelId="{92FC96FE-0A2F-4EEB-9F2A-7B0B45D76657}">
      <dsp:nvSpPr>
        <dsp:cNvPr id="0" name=""/>
        <dsp:cNvSpPr/>
      </dsp:nvSpPr>
      <dsp:spPr>
        <a:xfrm>
          <a:off x="1537570" y="266792"/>
          <a:ext cx="3040759" cy="9270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Целевой раздел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1537570" y="266792"/>
        <a:ext cx="3040759" cy="927060"/>
      </dsp:txXfrm>
    </dsp:sp>
    <dsp:sp modelId="{E2DC663E-1E1D-41EB-B035-861D00C55D2C}">
      <dsp:nvSpPr>
        <dsp:cNvPr id="0" name=""/>
        <dsp:cNvSpPr/>
      </dsp:nvSpPr>
      <dsp:spPr>
        <a:xfrm>
          <a:off x="1537570" y="1425618"/>
          <a:ext cx="3040759" cy="9270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Содержательный раздел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1537570" y="1425618"/>
        <a:ext cx="3040759" cy="927060"/>
      </dsp:txXfrm>
    </dsp:sp>
    <dsp:sp modelId="{BB04850C-BEFA-4AAF-A8AB-C2C9258F2F91}">
      <dsp:nvSpPr>
        <dsp:cNvPr id="0" name=""/>
        <dsp:cNvSpPr/>
      </dsp:nvSpPr>
      <dsp:spPr>
        <a:xfrm>
          <a:off x="5186482" y="1425618"/>
          <a:ext cx="3040759" cy="927060"/>
        </a:xfrm>
        <a:prstGeom prst="rect">
          <a:avLst/>
        </a:prstGeom>
        <a:solidFill>
          <a:srgbClr val="66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Программа развития УУД…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5186482" y="1425618"/>
        <a:ext cx="3040759" cy="927060"/>
      </dsp:txXfrm>
    </dsp:sp>
    <dsp:sp modelId="{93FE90DB-E761-4DCF-A21F-4C5E6AA55BE9}">
      <dsp:nvSpPr>
        <dsp:cNvPr id="0" name=""/>
        <dsp:cNvSpPr/>
      </dsp:nvSpPr>
      <dsp:spPr>
        <a:xfrm>
          <a:off x="1537570" y="2584445"/>
          <a:ext cx="3040759" cy="9270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Организационный раздел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1537570" y="2584445"/>
        <a:ext cx="3040759" cy="927060"/>
      </dsp:txXfrm>
    </dsp:sp>
    <dsp:sp modelId="{30C44959-5020-499F-915E-7D07758AB39D}">
      <dsp:nvSpPr>
        <dsp:cNvPr id="0" name=""/>
        <dsp:cNvSpPr/>
      </dsp:nvSpPr>
      <dsp:spPr>
        <a:xfrm>
          <a:off x="1537570" y="3743271"/>
          <a:ext cx="3040759" cy="9270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Приложения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1537570" y="3743271"/>
        <a:ext cx="3040759" cy="927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583F5-A129-4F82-A6A1-CCF5102E3F10}">
      <dsp:nvSpPr>
        <dsp:cNvPr id="0" name=""/>
        <dsp:cNvSpPr/>
      </dsp:nvSpPr>
      <dsp:spPr>
        <a:xfrm>
          <a:off x="0" y="300655"/>
          <a:ext cx="82809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6951D-B6DF-4DBE-8BFF-CD9AAAE58BB3}">
      <dsp:nvSpPr>
        <dsp:cNvPr id="0" name=""/>
        <dsp:cNvSpPr/>
      </dsp:nvSpPr>
      <dsp:spPr>
        <a:xfrm>
          <a:off x="411215" y="79255"/>
          <a:ext cx="7866735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цели и задачи, включающие учебно-исследовательскую и проектную деятельность обучающихся;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2831" y="100871"/>
        <a:ext cx="7823503" cy="399568"/>
      </dsp:txXfrm>
    </dsp:sp>
    <dsp:sp modelId="{0F598C9E-5E03-4B21-A30C-F94BAA8395C5}">
      <dsp:nvSpPr>
        <dsp:cNvPr id="0" name=""/>
        <dsp:cNvSpPr/>
      </dsp:nvSpPr>
      <dsp:spPr>
        <a:xfrm>
          <a:off x="0" y="981055"/>
          <a:ext cx="82809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A02AD-9A1C-46D4-AB14-E12F1EBB74B1}">
      <dsp:nvSpPr>
        <dsp:cNvPr id="0" name=""/>
        <dsp:cNvSpPr/>
      </dsp:nvSpPr>
      <dsp:spPr>
        <a:xfrm>
          <a:off x="411215" y="759655"/>
          <a:ext cx="7866735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описание понятий, функций, состава и характеристик УУД и их связи с содержанием отдельных учебных предметов и внеурочной деятельностью,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2831" y="781271"/>
        <a:ext cx="7823503" cy="399568"/>
      </dsp:txXfrm>
    </dsp:sp>
    <dsp:sp modelId="{C3A1EB36-ED43-4357-9F58-C31D879AC232}">
      <dsp:nvSpPr>
        <dsp:cNvPr id="0" name=""/>
        <dsp:cNvSpPr/>
      </dsp:nvSpPr>
      <dsp:spPr>
        <a:xfrm>
          <a:off x="0" y="1661456"/>
          <a:ext cx="82809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C0933-12CC-4EFB-BB38-B2D1DA57079F}">
      <dsp:nvSpPr>
        <dsp:cNvPr id="0" name=""/>
        <dsp:cNvSpPr/>
      </dsp:nvSpPr>
      <dsp:spPr>
        <a:xfrm>
          <a:off x="411215" y="1440055"/>
          <a:ext cx="7866735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типовые задачи по формированию УУД;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2831" y="1461671"/>
        <a:ext cx="7823503" cy="399568"/>
      </dsp:txXfrm>
    </dsp:sp>
    <dsp:sp modelId="{CB13153C-4A54-4A45-8404-39BF25D63D74}">
      <dsp:nvSpPr>
        <dsp:cNvPr id="0" name=""/>
        <dsp:cNvSpPr/>
      </dsp:nvSpPr>
      <dsp:spPr>
        <a:xfrm>
          <a:off x="0" y="2341856"/>
          <a:ext cx="82809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90640-7B8D-461F-803E-7E6BA64D2AC0}">
      <dsp:nvSpPr>
        <dsp:cNvPr id="0" name=""/>
        <dsp:cNvSpPr/>
      </dsp:nvSpPr>
      <dsp:spPr>
        <a:xfrm>
          <a:off x="411215" y="2120456"/>
          <a:ext cx="7866735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описание особенностей учебно-исследовательской и проектной деятельности;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2831" y="2142072"/>
        <a:ext cx="7823503" cy="399568"/>
      </dsp:txXfrm>
    </dsp:sp>
    <dsp:sp modelId="{9147C9E7-D5D6-4ECD-A8A2-95411460A942}">
      <dsp:nvSpPr>
        <dsp:cNvPr id="0" name=""/>
        <dsp:cNvSpPr/>
      </dsp:nvSpPr>
      <dsp:spPr>
        <a:xfrm>
          <a:off x="0" y="3022256"/>
          <a:ext cx="82809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4FD71-F323-4D4B-9D5C-66448D795B33}">
      <dsp:nvSpPr>
        <dsp:cNvPr id="0" name=""/>
        <dsp:cNvSpPr/>
      </dsp:nvSpPr>
      <dsp:spPr>
        <a:xfrm>
          <a:off x="411215" y="2800856"/>
          <a:ext cx="7866735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описание основных направлений учебно-исследовательской и проектной деятельности;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2831" y="2822472"/>
        <a:ext cx="7823503" cy="399568"/>
      </dsp:txXfrm>
    </dsp:sp>
    <dsp:sp modelId="{4E8AC103-62A5-44BA-BB89-D2641D19E5D0}">
      <dsp:nvSpPr>
        <dsp:cNvPr id="0" name=""/>
        <dsp:cNvSpPr/>
      </dsp:nvSpPr>
      <dsp:spPr>
        <a:xfrm>
          <a:off x="0" y="3702656"/>
          <a:ext cx="82809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9D20C-BA16-46D3-BB6C-D486911DC2D3}">
      <dsp:nvSpPr>
        <dsp:cNvPr id="0" name=""/>
        <dsp:cNvSpPr/>
      </dsp:nvSpPr>
      <dsp:spPr>
        <a:xfrm>
          <a:off x="411215" y="3481256"/>
          <a:ext cx="7866735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планируемые результаты учебно-исследовательской и проектной деятельности обучающихся в рамках урочной и внеурочной деятельности;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2831" y="3502872"/>
        <a:ext cx="7823503" cy="399568"/>
      </dsp:txXfrm>
    </dsp:sp>
    <dsp:sp modelId="{63BA4EF0-4766-46EA-8C97-595DA9087B49}">
      <dsp:nvSpPr>
        <dsp:cNvPr id="0" name=""/>
        <dsp:cNvSpPr/>
      </dsp:nvSpPr>
      <dsp:spPr>
        <a:xfrm>
          <a:off x="0" y="4383055"/>
          <a:ext cx="828092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D89E7-9F47-4A3F-B283-7EA35D7964DC}">
      <dsp:nvSpPr>
        <dsp:cNvPr id="0" name=""/>
        <dsp:cNvSpPr/>
      </dsp:nvSpPr>
      <dsp:spPr>
        <a:xfrm>
          <a:off x="411215" y="4161656"/>
          <a:ext cx="7866735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методику и инструментарий оценки успешности освоения и применения обучающимися УУД.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2831" y="4183272"/>
        <a:ext cx="7823503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D8E5A-DC03-4624-9192-1EAA8D827582}">
      <dsp:nvSpPr>
        <dsp:cNvPr id="0" name=""/>
        <dsp:cNvSpPr/>
      </dsp:nvSpPr>
      <dsp:spPr>
        <a:xfrm>
          <a:off x="0" y="453740"/>
          <a:ext cx="60960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12F84-6393-4DCE-A008-7145104634BD}">
      <dsp:nvSpPr>
        <dsp:cNvPr id="0" name=""/>
        <dsp:cNvSpPr/>
      </dsp:nvSpPr>
      <dsp:spPr>
        <a:xfrm>
          <a:off x="60275" y="586197"/>
          <a:ext cx="6029009" cy="812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описание условий, обеспечивающих развитие УУД у обучающихся.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9922" y="625844"/>
        <a:ext cx="5949715" cy="732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A3D0A-46A0-47F4-9089-A8248914F029}">
      <dsp:nvSpPr>
        <dsp:cNvPr id="0" name=""/>
        <dsp:cNvSpPr/>
      </dsp:nvSpPr>
      <dsp:spPr>
        <a:xfrm rot="16200000">
          <a:off x="918102" y="-918102"/>
          <a:ext cx="1512168" cy="334837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готовность к саморазвитию и непрерывному образованию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0" y="0"/>
        <a:ext cx="3348372" cy="1134126"/>
      </dsp:txXfrm>
    </dsp:sp>
    <dsp:sp modelId="{26B12714-6E3A-4F7F-9BCC-AE5DD7CA1B17}">
      <dsp:nvSpPr>
        <dsp:cNvPr id="0" name=""/>
        <dsp:cNvSpPr/>
      </dsp:nvSpPr>
      <dsp:spPr>
        <a:xfrm>
          <a:off x="3348372" y="0"/>
          <a:ext cx="3348372" cy="1512168"/>
        </a:xfrm>
        <a:prstGeom prst="round1Rect">
          <a:avLst/>
        </a:prstGeom>
        <a:solidFill>
          <a:schemeClr val="accent2">
            <a:hueOff val="-2847829"/>
            <a:satOff val="832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развивающая образовательная среда ОО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48372" y="0"/>
        <a:ext cx="3348372" cy="1134126"/>
      </dsp:txXfrm>
    </dsp:sp>
    <dsp:sp modelId="{299B87E1-8058-460D-9102-CEFA1CF674F1}">
      <dsp:nvSpPr>
        <dsp:cNvPr id="0" name=""/>
        <dsp:cNvSpPr/>
      </dsp:nvSpPr>
      <dsp:spPr>
        <a:xfrm rot="10800000">
          <a:off x="0" y="1512168"/>
          <a:ext cx="3348372" cy="1512168"/>
        </a:xfrm>
        <a:prstGeom prst="round1Rect">
          <a:avLst/>
        </a:prstGeom>
        <a:solidFill>
          <a:schemeClr val="accent2">
            <a:hueOff val="-5695658"/>
            <a:satOff val="16641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активная учебно-познавательная деятельность обучающихся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0" y="1890209"/>
        <a:ext cx="3348372" cy="1134126"/>
      </dsp:txXfrm>
    </dsp:sp>
    <dsp:sp modelId="{A66BB30B-1D08-4376-998E-35DA9ABFA810}">
      <dsp:nvSpPr>
        <dsp:cNvPr id="0" name=""/>
        <dsp:cNvSpPr/>
      </dsp:nvSpPr>
      <dsp:spPr>
        <a:xfrm rot="5400000">
          <a:off x="4266474" y="594065"/>
          <a:ext cx="1512168" cy="3348372"/>
        </a:xfrm>
        <a:prstGeom prst="round1Rec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учет индивидуальных, возрастных, психологических, физиологических особенностей и здоровья обучающихся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3348372" y="1890209"/>
        <a:ext cx="3348372" cy="1134126"/>
      </dsp:txXfrm>
    </dsp:sp>
    <dsp:sp modelId="{464BB762-B0C5-4486-965A-EBBBC5CBD324}">
      <dsp:nvSpPr>
        <dsp:cNvPr id="0" name=""/>
        <dsp:cNvSpPr/>
      </dsp:nvSpPr>
      <dsp:spPr>
        <a:xfrm>
          <a:off x="2343860" y="1134126"/>
          <a:ext cx="2009023" cy="75608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Системно-</a:t>
          </a:r>
          <a:r>
            <a:rPr lang="ru-RU" sz="1800" kern="1200" dirty="0" err="1" smtClean="0">
              <a:solidFill>
                <a:schemeClr val="tx1"/>
              </a:solidFill>
            </a:rPr>
            <a:t>деятельностный</a:t>
          </a:r>
          <a:r>
            <a:rPr lang="ru-RU" sz="1800" kern="1200" dirty="0" smtClean="0">
              <a:solidFill>
                <a:schemeClr val="tx1"/>
              </a:solidFill>
            </a:rPr>
            <a:t> подход </a:t>
          </a:r>
          <a:r>
            <a:rPr lang="en-US" sz="1800" kern="1200" dirty="0" smtClean="0">
              <a:solidFill>
                <a:schemeClr val="tx1"/>
              </a:solidFill>
            </a:rPr>
            <a:t>[1, </a:t>
          </a:r>
          <a:r>
            <a:rPr lang="ru-RU" sz="1800" kern="1200" dirty="0" smtClean="0">
              <a:solidFill>
                <a:schemeClr val="tx1"/>
              </a:solidFill>
            </a:rPr>
            <a:t>п. </a:t>
          </a:r>
          <a:r>
            <a:rPr lang="en-US" sz="1800" kern="1200" dirty="0" smtClean="0">
              <a:solidFill>
                <a:schemeClr val="tx1"/>
              </a:solidFill>
            </a:rPr>
            <a:t>4]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380769" y="1171035"/>
        <a:ext cx="1935205" cy="682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72A9-19E1-4C0A-8C17-F4383C2CF757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24D3-8E58-4631-856E-5C80524A1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 14 ООП ОО разрабатывается «в соответствии со Стандартом и с</a:t>
            </a:r>
            <a:r>
              <a:rPr lang="ru-RU" baseline="0" dirty="0" smtClean="0"/>
              <a:t> учетом ПООП СОО»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4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Поливанова выделила…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5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не ставит целью изменение окружающего мира…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1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 ФГОС СОО особой формой организации деятельности обучающихся является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индивидуальный проект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(учебное исследование или учебный проект). Он выполняется обучающимся самостоятельно под руководством учителя по выбранной теме в рамках одного или нескольких изучаемых учебных предметов, курсов в любой избранной области деятельности (познавательной, практической, учебно-исследовательской, социальной, художественно-творческой, иной). [1, п.11]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Индивидуальный проект выполняется обучающимся в течение одного или двух лет в рамках учебного времени, специально отведённого учебным планом (Учебным планом МОУ «Гимназия № 1» предусмотрено выполнение индивидуального проекта, на который отведен 1 час в неделю), и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должен быть представлен в виде завершённого учебного исследования или разработанного проекта: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информационного, творческого, социального, прикладного, инновационного, конструкторского, инженерного.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9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Локальными актами, регламентирующими реализацию учебно-исследовательской и проектной деятельности в Гимназии являются  «Положение о ВСОКО», «Положение об индивидуальном проекте 11 класса», «Положение о рабочей программе по ФГОС СОО», «Положение о портфолио», «Положение о конференции МАН» и др.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5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Условия реализации основной образовательной программы, в том числе программы развития УУД, подробно описаны в Организационном разделе ООП. ( См. Р.3.3.)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2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оценки в сфере УУД может включать в себя следующие принципы и характеристики: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систематичность сбора и анализа информации;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совокупность показателей и индикаторов оценивания должна учитывать интересы всех участников образовательной деятельности, то есть быть информативной для управленцев, педагогов, родителей, учащихся;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доступность и прозрачность данных о результатах оценивания для всех участников образовательной деятельности.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деятельности образовательной организации по формированию и развитию УУД у учащихся может учитывать работу по обеспечению кадровых, методических, материально-технических условий.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реализации мониторинга успешности освоения и применения УУД могут быть учтены следующие этапы освоения УУД: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универсальное учебное действие не сформировано (школьник может выполнить лишь отдельные операции, может только копировать действия учителя, не планирует и не контролирует своих действий, подменяет учебную задачу задачей буквального заучивания и воспроизведения);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действие может быть выполнено в сотрудничестве с педагогом (требуются разъяснения для установления связи отдельных операций и условий задачи, ученик может выполнять действия по уже усвоенному алгоритму);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неадекватный перенос учебных действий на новые виды задач (при изменении условий задачи не может самостоятельно внести коррективы в действия);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адекватный перенос учебных действий (самостоятельное обнаружение учеником несоответствия между условиями задачами и имеющимися способами ее решения и правильное изменение способа в сотрудничестве с учителем);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самостоятельное построение учебных целей (самостоятельное построение новых учебных действий на основе развернутого, тщательного анализа условий задачи и ранее усвоенных способов действия);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обобщение учебных действий на основе выявления общих принципов.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оценки универсальных учебных действий может быть: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уровневой (определяются уровни владения универсальными учебными действиями);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позиционной – не только учителя производят оценивание, оценка формируется на основе рефлексивных отчетов разных участников образовательной деятельности: родителей, представителей общественности, принимающей участие в отдельном проекте или виде социальной практики, сверстников, самого обучающегося – в результате появляется некоторая карта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самооценивания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позиционного внешнего оценивания.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рекомендуется при оценивании развития УУД применять пятибалльную шкалу. Рекомендуется применение технологий формирующего (развивающего оценивания), в том числе бинарное,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критериальное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экспертное оценивание, текст самооценки. При разработке настоящего раздела образовательной программы рекомендуется опираться на передовой международный и отечественный опыт оценивания, в том числе в части отслеживания динамики индивидуальных достижений.</a:t>
            </a:r>
          </a:p>
          <a:p>
            <a:endParaRPr lang="ru-RU" dirty="0" smtClean="0"/>
          </a:p>
          <a:p>
            <a:r>
              <a:rPr lang="ru-RU" dirty="0" smtClean="0"/>
              <a:t>На учебных предметах необходимо использовать специальные задания, инициирующие выполнение учащимися необходимых учебных действий. Рабочая программа учителя содержит контрольно-измерительные материалы по предмету в соответствии с Положением о рабочей программе учителя БУОШИ УР «Республиканский лицей-интернат», реализующей Федеральный государственный образовательный стандарт. Наряду с традиционными формами оценивания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образовательных результатов на уровне среднего общего образования универсальные учебные действия оцениваются в рамках специально организованных образовательной организацией модельных ситуаций, отражающих специфику будущей профессиональной и социальной жизни подростка (например, образовательное событие, защита реализованного проекта, представление учебно-исследовательской работы).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 smtClean="0"/>
              <a:t>- к структуре</a:t>
            </a:r>
            <a:r>
              <a:rPr lang="ru-RU" dirty="0" smtClean="0"/>
              <a:t> ООП  и является одним из компонентов содержательного раздела ООП [1, п. </a:t>
            </a:r>
            <a:r>
              <a:rPr lang="en-US" dirty="0" smtClean="0"/>
              <a:t>I</a:t>
            </a:r>
            <a:r>
              <a:rPr lang="ru-RU" dirty="0" smtClean="0"/>
              <a:t>, п.14].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4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Связи с содержанием отдельных учебных предметов и внеурочной деятельностью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представлены в таблице 9, а также в Приложении № 3.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2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Связи с содержанием отдельных учебных предметов и внеурочной деятельностью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представлены в таблице 9, а также в Приложении № 3.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2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Приведем образец из приложения к ООП, таблица соответствия содержания </a:t>
            </a:r>
            <a:r>
              <a:rPr lang="ru-RU" dirty="0" err="1" smtClean="0"/>
              <a:t>умк</a:t>
            </a:r>
            <a:r>
              <a:rPr lang="ru-RU" dirty="0" smtClean="0"/>
              <a:t>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результатам?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4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 универсальных учебных действий в структуре образовательной деятельности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определяем через концепцию системно-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подхода в обучении, в которой методологически и теоретически обосновано положение о том, что  целенаправленное формирование универсальных учебных действий (далее УУД) как универсальных способов познания и освоения мира составляет «магистральный путь совершенствования образовательного процесса» и выступает как инвариантная основа образовательной деятельности и обеспечивающей школьникам умение учиться, способность к саморазвитию и самосовершенствованию. [4]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4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Различаются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типа задач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связанных с УУД: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задачи, позволяющие в рамках образовательной деятельности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сформировать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УУД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(типовая задача развития);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задачи, позволяющие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оценить уровень 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УУД (типовая задача оценки).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первом случае задание направлено на формирование одного или целой группы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связанных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друг с другом универсальных учебных действий. Во втором случае задание должно быть сконструировано таким образом, чтобы при его выполнении учащийся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проявил способность применять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какое-то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конкретное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универсальное учебное действие. [6, с.23]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уровне старшей школы ФГОС определяет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метапредметные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результаты, которые могут быть получены при выполнении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многошаговых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заданий или серии заданий, последовательно связанных между собой алгоритмом исполняемых действий; для оценки умения школьника применять сложное УУД, как правило, используются комплексные задания, реже – простые. Выполнение комплексного задания предполагает применение учащимся всех или большинства компонентов УУД. Простое задание формулируется таким образом, чтобы проявлению и, следовательно, оценке подвергся самый важный или последний шаг УУД.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3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Примеры типовых задач для развития УУД предложены в таблицах 10,11,12.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Типовые задачи могут быть использованы на уроках по различным учебным предметам. Распределение типовых задач внутри предмета должно осуществляться с учетом баланса  между временем освоения и временем использования соответствующих действий. [6,  с.23]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рабочих программах учебных предметов, дополнительных учебных предметов, курсов по выбору отражены особенности содержания и организации обучения по вопросу развития УУД и использования типовых задач, конкретные примеры приведены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версиях контрольно-измерительных материалов в приложениях к рабочим программам. Подробнее см. «Положение о рабочей программе 10-11 классов ( ФГОС СОО)».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0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D24D3-8E58-4631-856E-5C80524A11C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4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953D3-5CFD-4D81-B1E8-66F47F285FAB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FF17B6-0BC6-4773-8E7A-2C2108AE925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://docs.cntd.ru/document/420248125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hlyahtina@iro.yar.ru" TargetMode="External"/><Relationship Id="rId2" Type="http://schemas.openxmlformats.org/officeDocument/2006/relationships/hyperlink" Target="mailto:mng@iro.yar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04734" y="2204864"/>
            <a:ext cx="6858000" cy="26642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Проектирование программы </a:t>
            </a:r>
            <a:r>
              <a:rPr lang="ru-RU" sz="2000" b="1" dirty="0"/>
              <a:t>развития универсальных учебных действий при получении среднего общего </a:t>
            </a:r>
            <a:r>
              <a:rPr lang="ru-RU" sz="2000" b="1" dirty="0" smtClean="0"/>
              <a:t>образования</a:t>
            </a:r>
            <a:r>
              <a:rPr lang="ru-RU" sz="2000" b="1" dirty="0"/>
              <a:t>, включающая формирование компетенций обучающихся в области учебно-исследовательской и проектной деятельности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31840" y="5661248"/>
            <a:ext cx="2862064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2</a:t>
            </a:r>
            <a:r>
              <a:rPr lang="ru-RU" sz="2000" dirty="0"/>
              <a:t>4</a:t>
            </a:r>
            <a:r>
              <a:rPr lang="ru-RU" sz="2000" dirty="0" smtClean="0"/>
              <a:t> апреля 2019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404664"/>
            <a:ext cx="7488832" cy="504056"/>
          </a:xfrm>
          <a:prstGeom prst="rect">
            <a:avLst/>
          </a:prstGeom>
        </p:spPr>
        <p:txBody>
          <a:bodyPr vert="horz" anchor="t" anchorCtr="0">
            <a:normAutofit fontScale="82500"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ГАУ ДПО ЯО «Институт развития образования»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9298" y="885302"/>
            <a:ext cx="7848872" cy="1080120"/>
          </a:xfrm>
          <a:prstGeom prst="rect">
            <a:avLst/>
          </a:prstGeom>
        </p:spPr>
        <p:txBody>
          <a:bodyPr vert="horz" anchor="t" anchorCtr="0">
            <a:normAutofit fontScale="82500" lnSpcReduction="2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 smtClean="0"/>
              <a:t>Видеоконференция «Актуальные вопросы введения и реализации ФГОС СОО» </a:t>
            </a:r>
            <a:endParaRPr lang="ru-RU" dirty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4725144"/>
            <a:ext cx="5999534" cy="504056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/>
              <a:t>Шляхтина</a:t>
            </a:r>
            <a:r>
              <a:rPr lang="ru-RU" sz="2000" dirty="0" smtClean="0"/>
              <a:t> Н.В., руководитель центра образовательного менеджмента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74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540" y="514289"/>
            <a:ext cx="8280920" cy="3780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980728"/>
            <a:ext cx="8229600" cy="990600"/>
          </a:xfrm>
        </p:spPr>
        <p:txBody>
          <a:bodyPr/>
          <a:lstStyle/>
          <a:p>
            <a:pPr algn="ctr"/>
            <a:r>
              <a:rPr lang="ru-RU" b="1" dirty="0"/>
              <a:t>УУД</a:t>
            </a:r>
            <a:r>
              <a:rPr lang="ru-RU" dirty="0"/>
              <a:t>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совокупность </a:t>
            </a:r>
            <a:r>
              <a:rPr lang="ru-RU" dirty="0"/>
              <a:t>способов действия учащегося, обеспечивающих его способность к самостоятельному усвоению новых знаний и умений, включая организацию этого процесса.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38632" y="90327"/>
            <a:ext cx="7866735" cy="725456"/>
            <a:chOff x="411215" y="759655"/>
            <a:chExt cx="7866735" cy="4428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215" y="759655"/>
              <a:ext cx="7866735" cy="442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32831" y="781271"/>
              <a:ext cx="7823503" cy="421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2.1.2.Описание понятий, функций, состава и характеристик УУД и их связи с содержанием отдельных учебных предметов и внеурочной деятельностью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ÐÐ°ÑÑÐ¸Ð½ÐºÐ¸ Ð¿Ð¾ Ð·Ð°Ð¿ÑÐ¾ÑÑ soft skills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907704" y="4293096"/>
            <a:ext cx="5524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Требования к </a:t>
            </a:r>
            <a:r>
              <a:rPr lang="ru-RU" dirty="0" err="1"/>
              <a:t>метапредметным</a:t>
            </a:r>
            <a:r>
              <a:rPr lang="ru-RU" dirty="0"/>
              <a:t> результатам освоения включают: </a:t>
            </a:r>
            <a:r>
              <a:rPr lang="ru-RU" dirty="0" smtClean="0"/>
              <a:t>                                    [</a:t>
            </a:r>
            <a:r>
              <a:rPr lang="ru-RU" dirty="0"/>
              <a:t>1, п.6</a:t>
            </a:r>
            <a:r>
              <a:rPr lang="ru-RU" dirty="0" smtClean="0"/>
              <a:t>]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освоение </a:t>
            </a:r>
            <a:r>
              <a:rPr lang="ru-RU" dirty="0" err="1"/>
              <a:t>межпредметных</a:t>
            </a:r>
            <a:r>
              <a:rPr lang="ru-RU" dirty="0"/>
              <a:t> понятий и универсальных учебных действий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   (</a:t>
            </a:r>
            <a:r>
              <a:rPr lang="ru-RU" dirty="0"/>
              <a:t>регулятивные, познавательные, коммуникативные);</a:t>
            </a:r>
          </a:p>
          <a:p>
            <a:pPr lvl="0"/>
            <a:r>
              <a:rPr lang="ru-RU" dirty="0"/>
              <a:t>способность их использования в познавательной и социальной практике;</a:t>
            </a:r>
          </a:p>
          <a:p>
            <a:pPr lvl="0"/>
            <a:r>
              <a:rPr lang="ru-RU" dirty="0"/>
              <a:t>самостоятельность в планировании и осуществлении учебной деятельности и организации учебного сотрудничества с педагогами и сверстниками;</a:t>
            </a:r>
          </a:p>
          <a:p>
            <a:pPr lvl="0"/>
            <a:r>
              <a:rPr lang="ru-RU" dirty="0"/>
              <a:t>способность к построению индивидуальной образовательной траектории, </a:t>
            </a:r>
          </a:p>
          <a:p>
            <a:pPr lvl="0"/>
            <a:r>
              <a:rPr lang="ru-RU" dirty="0"/>
              <a:t>владение навыками учебно-исследовательской и проектной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9547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Функции, состав и характеристики</a:t>
            </a:r>
            <a:r>
              <a:rPr lang="ru-RU" dirty="0"/>
              <a:t> УУД представлены в таблице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9019939"/>
              </p:ext>
            </p:extLst>
          </p:nvPr>
        </p:nvGraphicFramePr>
        <p:xfrm>
          <a:off x="395536" y="1412776"/>
          <a:ext cx="8229600" cy="46085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84176"/>
                <a:gridCol w="1800200"/>
                <a:gridCol w="2952328"/>
                <a:gridCol w="1892896"/>
              </a:tblGrid>
              <a:tr h="23892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</a:rPr>
                        <a:t>Метапредметные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УУД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844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Общая функция УУД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обеспечивают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1. целостность общекультурного, личностного и познавательного развития и саморазвития личности.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.  этапы усвоения учебного содержания и формирования психологических способностей обучающегося.</a:t>
                      </a: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46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Функции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Обеспечение самостоятельной организации учебной деятельности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Формирование сознательного и развернутого образовательного запроса, готовности к саморазвитию и непрерывному образованию, построение ИОТ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Учебное сотрудничество с педагогами и сверстниками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УУД </a:t>
            </a:r>
            <a:r>
              <a:rPr lang="en-US" dirty="0" smtClean="0"/>
              <a:t>[1, </a:t>
            </a:r>
            <a:r>
              <a:rPr lang="ru-RU" dirty="0" smtClean="0"/>
              <a:t>п.8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4900" dirty="0"/>
              <a:t>1) умение самостоятельно определять цели деятельности и составлять планы деятельности; самостоятельно осуществлять, контролировать и корректировать деятельность; использовать все возможные ресурсы для достижения поставленных целей и реализации планов деятельности; выбирать успешные стратегии в различных ситуациях;</a:t>
            </a:r>
            <a:br>
              <a:rPr lang="ru-RU" sz="4900" dirty="0"/>
            </a:br>
            <a:endParaRPr lang="ru-RU" sz="4900" dirty="0"/>
          </a:p>
          <a:p>
            <a:pPr marL="0" indent="0" fontAlgn="base">
              <a:buNone/>
            </a:pPr>
            <a:r>
              <a:rPr lang="ru-RU" sz="4900" dirty="0"/>
              <a:t>2) 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конфликты;</a:t>
            </a:r>
            <a:br>
              <a:rPr lang="ru-RU" sz="4900" dirty="0"/>
            </a:br>
            <a:endParaRPr lang="ru-RU" sz="4900" dirty="0"/>
          </a:p>
          <a:p>
            <a:pPr marL="0" indent="0" fontAlgn="base">
              <a:buNone/>
            </a:pPr>
            <a:r>
              <a:rPr lang="ru-RU" sz="4900" dirty="0"/>
              <a:t>3) владение навыками познавательной, учебно-исследовательской и проектной деятельности, навыками разрешения проблем; способность и готовность к самостоятельному поиску методов решения практических задач, применению различных методов познания;</a:t>
            </a:r>
            <a:br>
              <a:rPr lang="ru-RU" sz="4900" dirty="0"/>
            </a:br>
            <a:endParaRPr lang="ru-RU" sz="4900" dirty="0"/>
          </a:p>
          <a:p>
            <a:pPr marL="0" indent="0" fontAlgn="base">
              <a:buNone/>
            </a:pPr>
            <a:r>
              <a:rPr lang="ru-RU" sz="4900" dirty="0"/>
              <a:t>4) готовность и способность к самостоятельной информационно-познавательной деятельности, владение навыками получения необходимой информации из словарей разных типов, умение ориентироваться в различных источниках информации, критически оценивать и интерпретировать информацию, получаемую из различных источников;</a:t>
            </a:r>
            <a:br>
              <a:rPr lang="ru-RU" sz="4900" dirty="0"/>
            </a:br>
            <a:r>
              <a:rPr lang="ru-RU" sz="4900" dirty="0"/>
              <a:t>(Подпункт в редакции, введенной в действие с 23 февраля 2015 года </a:t>
            </a:r>
            <a:r>
              <a:rPr lang="ru-RU" sz="4900" u="sng" dirty="0">
                <a:hlinkClick r:id="rId2"/>
              </a:rPr>
              <a:t>приказом </a:t>
            </a:r>
            <a:r>
              <a:rPr lang="ru-RU" sz="4900" u="sng" dirty="0" err="1">
                <a:hlinkClick r:id="rId2"/>
              </a:rPr>
              <a:t>Минобрнауки</a:t>
            </a:r>
            <a:r>
              <a:rPr lang="ru-RU" sz="4900" u="sng" dirty="0">
                <a:hlinkClick r:id="rId2"/>
              </a:rPr>
              <a:t> России от 29 декабря 2014 года N 1645</a:t>
            </a:r>
            <a:r>
              <a:rPr lang="ru-RU" sz="4900" dirty="0"/>
              <a:t>.</a:t>
            </a:r>
            <a:br>
              <a:rPr lang="ru-RU" sz="4900" dirty="0"/>
            </a:br>
            <a:endParaRPr lang="ru-RU" sz="4900" dirty="0"/>
          </a:p>
          <a:p>
            <a:pPr marL="0" indent="0" fontAlgn="base">
              <a:buNone/>
            </a:pPr>
            <a:r>
              <a:rPr lang="ru-RU" sz="4900" dirty="0"/>
              <a:t>5) умение использовать средства информационных и коммуникационных технологий (далее - ИКТ) в решении когнитивных, коммуникативных и организационных задач с соблюдением требований эргономики, техники безопасности, гигиены, ресурсосбережения, правовых и этических норм, норм информационной безопасности;</a:t>
            </a:r>
            <a:br>
              <a:rPr lang="ru-RU" sz="4900" dirty="0"/>
            </a:br>
            <a:endParaRPr lang="ru-RU" sz="4900" dirty="0"/>
          </a:p>
          <a:p>
            <a:pPr marL="0" indent="0" fontAlgn="base">
              <a:buNone/>
            </a:pPr>
            <a:r>
              <a:rPr lang="ru-RU" sz="4900" dirty="0"/>
              <a:t>6) умение определять назначение и функции различных социальных институтов;</a:t>
            </a:r>
            <a:br>
              <a:rPr lang="ru-RU" sz="4900" dirty="0"/>
            </a:br>
            <a:endParaRPr lang="ru-RU" sz="4900" dirty="0"/>
          </a:p>
          <a:p>
            <a:pPr marL="0" indent="0" fontAlgn="base">
              <a:buNone/>
            </a:pPr>
            <a:r>
              <a:rPr lang="ru-RU" sz="4900" dirty="0"/>
              <a:t>7) умение самостоятельно оценивать и принимать решения, определяющие стратегию поведения, с учетом гражданских и нравственных ценностей;</a:t>
            </a:r>
            <a:br>
              <a:rPr lang="ru-RU" sz="4900" dirty="0"/>
            </a:br>
            <a:endParaRPr lang="ru-RU" sz="4900" dirty="0"/>
          </a:p>
          <a:p>
            <a:pPr marL="0" indent="0" fontAlgn="base">
              <a:buNone/>
            </a:pPr>
            <a:r>
              <a:rPr lang="ru-RU" sz="4900" dirty="0"/>
              <a:t>8) владение языковыми средствами - умение ясно, логично и точно излагать свою точку зрения, использовать адекватные языковые средства;</a:t>
            </a:r>
            <a:br>
              <a:rPr lang="ru-RU" sz="4900" dirty="0"/>
            </a:br>
            <a:endParaRPr lang="ru-RU" sz="4900" dirty="0"/>
          </a:p>
          <a:p>
            <a:pPr marL="0" indent="0" fontAlgn="base">
              <a:buNone/>
            </a:pPr>
            <a:r>
              <a:rPr lang="ru-RU" sz="4900" dirty="0"/>
              <a:t>9) владение навыками познавательной рефлексии как осознания совершаемых действий и мыслительных процессов, их результатов и оснований, границ своего знания и незнания, новых познавательных задач и средств их достижения.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436855"/>
              </p:ext>
            </p:extLst>
          </p:nvPr>
        </p:nvGraphicFramePr>
        <p:xfrm>
          <a:off x="395536" y="260648"/>
          <a:ext cx="84969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29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УУД </a:t>
            </a:r>
            <a:r>
              <a:rPr lang="en-US" dirty="0" smtClean="0"/>
              <a:t>[1, </a:t>
            </a:r>
            <a:r>
              <a:rPr lang="ru-RU" dirty="0" smtClean="0"/>
              <a:t>п.8</a:t>
            </a:r>
            <a:r>
              <a:rPr lang="en-US" dirty="0" smtClean="0"/>
              <a:t>]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81914760"/>
              </p:ext>
            </p:extLst>
          </p:nvPr>
        </p:nvGraphicFramePr>
        <p:xfrm>
          <a:off x="395536" y="260648"/>
          <a:ext cx="849694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484784"/>
            <a:ext cx="28083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/>
              <a:t>1)</a:t>
            </a:r>
            <a:r>
              <a:rPr lang="ru-RU" sz="1200" dirty="0"/>
              <a:t>умение самостоятельно определять цели деятельности и составлять планы деятельности; самостоятельно осуществлять, контролировать и корректировать деятельность; использовать все возможные ресурсы для достижения поставленных целей и реализации планов деятельности; выбирать успешные стратегии в различных ситуациях;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7" y="1484784"/>
            <a:ext cx="2568204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/>
              <a:t>2)</a:t>
            </a:r>
            <a:r>
              <a:rPr lang="ru-RU" sz="1400" dirty="0"/>
  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630" y="3800608"/>
            <a:ext cx="29210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7)</a:t>
            </a:r>
            <a:r>
              <a:rPr lang="ru-RU" sz="1200" dirty="0"/>
              <a:t> умение самостоятельно оценивать и принимать решения, определяющие стратегию поведения, с учетом гражданских и нравственных ценностей;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7" y="3284984"/>
            <a:ext cx="2568203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8)</a:t>
            </a:r>
            <a:r>
              <a:rPr lang="ru-RU" sz="1200" dirty="0"/>
              <a:t>владение языковыми средствами - умение ясно, логично и точно излагать свою точку зрения, использовать адекватные языковые средства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9497" y="1007730"/>
            <a:ext cx="3096344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/>
              <a:t>3)</a:t>
            </a:r>
            <a:r>
              <a:rPr lang="ru-RU" sz="1100" dirty="0"/>
              <a:t>владение навыками познавательной, учебно-исследовательской и проектной деятельности, навыками разрешения проблем; способность и готовность к самостоятельному поиску методов решения практических задач, применению различных методов познания;</a:t>
            </a:r>
          </a:p>
          <a:p>
            <a:r>
              <a:rPr lang="ru-RU" sz="1100" b="1" dirty="0"/>
              <a:t> </a:t>
            </a:r>
            <a:endParaRPr lang="ru-RU" sz="1100" dirty="0"/>
          </a:p>
          <a:p>
            <a:r>
              <a:rPr lang="ru-RU" sz="1100" b="1" dirty="0"/>
              <a:t>4)</a:t>
            </a:r>
            <a:r>
              <a:rPr lang="ru-RU" sz="1100" dirty="0"/>
              <a:t> готовность и способность к самостоятельной информационно-познавательной деятельности, владение навыками получения необходимой информации из словарей разных типов, умение ориентироваться в различных источниках информации, критически оценивать и интерпретировать информацию, получаемую из различных источников;</a:t>
            </a:r>
          </a:p>
          <a:p>
            <a:r>
              <a:rPr lang="ru-RU" sz="1100" b="1" dirty="0"/>
              <a:t> </a:t>
            </a:r>
            <a:endParaRPr lang="ru-RU" sz="1100" dirty="0"/>
          </a:p>
          <a:p>
            <a:r>
              <a:rPr lang="ru-RU" sz="1100" b="1" dirty="0"/>
              <a:t>5)</a:t>
            </a:r>
            <a:r>
              <a:rPr lang="ru-RU" sz="1100" dirty="0"/>
              <a:t> умение использовать средства информационных и коммуникационных технологий (далее - ИКТ) в решении когнитивных, коммуникативных и организационных задач с соблюдением требований эргономики, техники безопасности, гигиены, ресурсосбережения, правовых и этических норм, норм информационной безопасности;</a:t>
            </a:r>
          </a:p>
          <a:p>
            <a:r>
              <a:rPr lang="ru-RU" sz="1100" dirty="0"/>
              <a:t> </a:t>
            </a:r>
          </a:p>
          <a:p>
            <a:r>
              <a:rPr lang="ru-RU" sz="1100" b="1" dirty="0"/>
              <a:t>6)</a:t>
            </a:r>
            <a:r>
              <a:rPr lang="ru-RU" sz="1100" dirty="0"/>
              <a:t> умение определять назначение и функции различных социальных институтов,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71669" y="5839822"/>
            <a:ext cx="4572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200" b="1" dirty="0"/>
              <a:t>9)</a:t>
            </a:r>
            <a:r>
              <a:rPr lang="ru-RU" sz="1200" dirty="0"/>
              <a:t>владение навыками познавательной рефлексии как осознания совершаемых действий и мыслительных процессов, их результатов и оснований, границ своего знания и незнания, новых познавательных задач и средств их достижения.</a:t>
            </a:r>
          </a:p>
        </p:txBody>
      </p:sp>
    </p:spTree>
    <p:extLst>
      <p:ext uri="{BB962C8B-B14F-4D97-AF65-F5344CB8AC3E}">
        <p14:creationId xmlns:p14="http://schemas.microsoft.com/office/powerpoint/2010/main" val="26672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Характеристика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(номенклатура</a:t>
            </a:r>
            <a:r>
              <a:rPr lang="ru-RU" b="1" dirty="0" smtClean="0"/>
              <a:t>) УУД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26571" r="11770" b="12801"/>
          <a:stretch/>
        </p:blipFill>
        <p:spPr bwMode="auto">
          <a:xfrm>
            <a:off x="251520" y="1268760"/>
            <a:ext cx="851296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Связи с содержанием отдельных учебных </a:t>
            </a:r>
            <a:r>
              <a:rPr lang="ru-RU" b="1" dirty="0" smtClean="0"/>
              <a:t>предметов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8618608"/>
              </p:ext>
            </p:extLst>
          </p:nvPr>
        </p:nvGraphicFramePr>
        <p:xfrm>
          <a:off x="457200" y="1298523"/>
          <a:ext cx="8507285" cy="29998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38736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</a:tblGrid>
              <a:tr h="238924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Предметная область [1, п.18.3.1]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 gridSpan="9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Метапредметные результаты [1, п.8]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5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мР1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Русский язык и литература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Общественные науки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Математика и информатика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Естественные науки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культура, экология и ОБЖ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62068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 внеурочной деятельностью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1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Связи с содержанием отдельных учебных </a:t>
            </a:r>
            <a:r>
              <a:rPr lang="ru-RU" b="1" dirty="0" smtClean="0"/>
              <a:t>предметов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6265340"/>
              </p:ext>
            </p:extLst>
          </p:nvPr>
        </p:nvGraphicFramePr>
        <p:xfrm>
          <a:off x="457200" y="1298523"/>
          <a:ext cx="8507285" cy="29998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38736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</a:tblGrid>
              <a:tr h="238924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Предметная область [1, п.18.3.1]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 gridSpan="9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Метапредметные результаты [1, п.8]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5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мР1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МР9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Русский язык и литература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Общественные науки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Математика и информатика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Естественные науки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2389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культура, экология и ОБЖ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50087"/>
              </p:ext>
            </p:extLst>
          </p:nvPr>
        </p:nvGraphicFramePr>
        <p:xfrm>
          <a:off x="179512" y="1196752"/>
          <a:ext cx="8784973" cy="50405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32248"/>
                <a:gridCol w="1910934"/>
                <a:gridCol w="497439"/>
                <a:gridCol w="497439"/>
                <a:gridCol w="579859"/>
                <a:gridCol w="579859"/>
                <a:gridCol w="497439"/>
                <a:gridCol w="497439"/>
                <a:gridCol w="497439"/>
                <a:gridCol w="497439"/>
                <a:gridCol w="497439"/>
              </a:tblGrid>
              <a:tr h="284222">
                <a:tc rowSpan="2" gridSpan="2"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Направления и формы внеурочной деятельности [1, п.13]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Метапредметные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результаты [1, п.8]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44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МР1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МР2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МР3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МР4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МР5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МР6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МР7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МР8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МР9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 anchor="ctr"/>
                </a:tc>
              </a:tr>
              <a:tr h="897406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</a:rPr>
                        <a:t>Спортивно-оздоровительное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Школьный спортивный клуб, секции, соревнования</a:t>
                      </a:r>
                      <a:endParaRPr lang="ru-RU" sz="18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</a:tr>
              <a:tr h="89740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Духовно-нравственное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Поисковые исследования, волонтерская деятельность</a:t>
                      </a:r>
                      <a:endParaRPr lang="ru-RU" sz="18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</a:tr>
              <a:tr h="59827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Социальное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Общественно-полезные практики</a:t>
                      </a:r>
                      <a:endParaRPr lang="ru-RU" sz="18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</a:tr>
              <a:tr h="149567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Общеинтеллектуальное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Научные исследования, социальные проекты, конференции, олимпиады, сетевые сообщества</a:t>
                      </a:r>
                      <a:endParaRPr lang="ru-RU" sz="18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</a:tr>
              <a:tr h="2991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Общекультурное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effectLst/>
                        </a:rPr>
                        <a:t>Экскурсии, студии</a:t>
                      </a:r>
                      <a:endParaRPr lang="ru-RU" sz="18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31" marR="59731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62068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и внеурочной деятельностью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34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 rotWithShape="1">
          <a:blip r:embed="rId3"/>
          <a:srcRect l="16326" t="24597" r="13151" b="14901"/>
          <a:stretch/>
        </p:blipFill>
        <p:spPr bwMode="auto">
          <a:xfrm>
            <a:off x="457200" y="1124744"/>
            <a:ext cx="8229600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8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Место универсальных учебных действий в структуре образовательной деятельности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61275"/>
            <a:ext cx="7560839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целенаправленное </a:t>
            </a:r>
            <a:r>
              <a:rPr lang="ru-RU" sz="2400" dirty="0"/>
              <a:t>формирование универсальных учебных действий (далее УУД) как универсальных способов познания и освоения мира составляет «магистральный путь совершенствования образовательного процесса» и выступает как инвариантная основа образовательной деятельности и обеспечивающей школьникам умение учиться, способность к саморазвитию и самосовершенствованию. [4]</a:t>
            </a:r>
          </a:p>
        </p:txBody>
      </p:sp>
    </p:spTree>
    <p:extLst>
      <p:ext uri="{BB962C8B-B14F-4D97-AF65-F5344CB8AC3E}">
        <p14:creationId xmlns:p14="http://schemas.microsoft.com/office/powerpoint/2010/main" val="37380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Нормативно-правовая основа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4" t="17009" r="24074" b="8432"/>
          <a:stretch/>
        </p:blipFill>
        <p:spPr bwMode="auto">
          <a:xfrm>
            <a:off x="539552" y="1484784"/>
            <a:ext cx="375809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11987" r="29782" b="19831"/>
          <a:stretch/>
        </p:blipFill>
        <p:spPr bwMode="auto">
          <a:xfrm>
            <a:off x="4749227" y="2661292"/>
            <a:ext cx="393689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46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69" y="1268760"/>
            <a:ext cx="8229600" cy="630560"/>
          </a:xfrm>
        </p:spPr>
        <p:txBody>
          <a:bodyPr/>
          <a:lstStyle/>
          <a:p>
            <a:r>
              <a:rPr lang="ru-RU" b="1" dirty="0"/>
              <a:t>Типовая задача</a:t>
            </a:r>
            <a:r>
              <a:rPr lang="ru-RU" dirty="0"/>
              <a:t>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129" y="1988840"/>
            <a:ext cx="82296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это </a:t>
            </a:r>
            <a:r>
              <a:rPr lang="ru-RU" dirty="0"/>
              <a:t>универсальное учебное задание, которое может применяться при изучении любого учебного предмета, направлено на освоение или оценку конкретного УУД посредством выполнения определенного алгоритма учебных действий.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469" y="597320"/>
            <a:ext cx="8280920" cy="3780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690426" y="343520"/>
            <a:ext cx="7866735" cy="442800"/>
            <a:chOff x="411215" y="1440055"/>
            <a:chExt cx="7866735" cy="4428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215" y="1440055"/>
              <a:ext cx="7866735" cy="442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32831" y="1461671"/>
              <a:ext cx="7823503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</a:rPr>
                <a:t>2.1.3 Типовые задачи по формированию УУД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Прямоугольная выноска 7"/>
          <p:cNvSpPr/>
          <p:nvPr/>
        </p:nvSpPr>
        <p:spPr>
          <a:xfrm>
            <a:off x="712042" y="4293096"/>
            <a:ext cx="2419798" cy="1512168"/>
          </a:xfrm>
          <a:prstGeom prst="wedgeRectCallout">
            <a:avLst>
              <a:gd name="adj1" fmla="val 42720"/>
              <a:gd name="adj2" fmla="val -7309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Типовая задача развития</a:t>
            </a:r>
            <a:endParaRPr lang="ru-RU" sz="2800" dirty="0"/>
          </a:p>
        </p:txBody>
      </p:sp>
      <p:sp>
        <p:nvSpPr>
          <p:cNvPr id="9" name="Прямоугольная выноска 8"/>
          <p:cNvSpPr/>
          <p:nvPr/>
        </p:nvSpPr>
        <p:spPr>
          <a:xfrm flipH="1">
            <a:off x="5868144" y="4305137"/>
            <a:ext cx="2419798" cy="1512168"/>
          </a:xfrm>
          <a:prstGeom prst="wedgeRectCallout">
            <a:avLst>
              <a:gd name="adj1" fmla="val 42720"/>
              <a:gd name="adj2" fmla="val -7309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Типовая задача оценки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69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21201" r="7576" b="4539"/>
          <a:stretch/>
        </p:blipFill>
        <p:spPr bwMode="auto">
          <a:xfrm>
            <a:off x="251520" y="116632"/>
            <a:ext cx="86409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87" y="1358728"/>
            <a:ext cx="8229600" cy="990600"/>
          </a:xfrm>
        </p:spPr>
        <p:txBody>
          <a:bodyPr/>
          <a:lstStyle/>
          <a:p>
            <a:r>
              <a:rPr lang="ru-RU" dirty="0"/>
              <a:t>Учебно-исследовательская деятельность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82296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образовательная работа, связанная с решением обучающимися творческой, исследовательской задачи и предполагающая наличие основных этапов, характерных для научного исследования, а также таких элементов, как  практическая методика  исследования  выбранного  явления, собственный  экспериментальный  материал,  анализ  собственных  данных  и вытекающие из него выводы»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588" y="980728"/>
            <a:ext cx="8280920" cy="378000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620020" y="706324"/>
            <a:ext cx="7866735" cy="463404"/>
            <a:chOff x="411215" y="2120456"/>
            <a:chExt cx="7866735" cy="46340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11215" y="2120456"/>
              <a:ext cx="7866735" cy="442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32831" y="2120456"/>
              <a:ext cx="7823503" cy="463404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</a:rPr>
                <a:t>2.1.4. Описание особенностей учебно-исследовательской и проектной деятельности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3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Проектная деятельность</a:t>
            </a:r>
            <a:r>
              <a:rPr lang="ru-RU" dirty="0"/>
              <a:t> учащихся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0820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совместная </a:t>
            </a:r>
            <a:r>
              <a:rPr lang="ru-RU" dirty="0"/>
              <a:t>учебно-познавательная деятельность учащихся, имеющая общую цель, согласованные методы, способы деятельности, направленная на достижение общего результата деятельности. Непременным условием проектной деятельности является наличие заранее выработанных представлений о конечном продукте деятельности, этапов проектирования и реализации проекта, включая его осмысление и рефлексию результатов деятельности [3, с. 136].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Признаки проектной </a:t>
            </a:r>
            <a:r>
              <a:rPr lang="ru-RU" dirty="0" smtClean="0"/>
              <a:t>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ориентация </a:t>
            </a:r>
            <a:r>
              <a:rPr lang="ru-RU" dirty="0"/>
              <a:t>на получение конкретного результата; </a:t>
            </a:r>
          </a:p>
          <a:p>
            <a:r>
              <a:rPr lang="ru-RU" dirty="0"/>
              <a:t>предварительная фиксация (описание) результата в виде эскиза в разной степени детализации и конкретизации; </a:t>
            </a:r>
          </a:p>
          <a:p>
            <a:r>
              <a:rPr lang="ru-RU" dirty="0"/>
              <a:t>относительно жесткая фиксация срока достижения результата; </a:t>
            </a:r>
          </a:p>
          <a:p>
            <a:r>
              <a:rPr lang="ru-RU" dirty="0"/>
              <a:t>предварительное планирование действий по достижению результата; </a:t>
            </a:r>
          </a:p>
          <a:p>
            <a:r>
              <a:rPr lang="ru-RU" dirty="0"/>
              <a:t>программирование — планирование во времени с конкретизацией результатов отдельных действий (операций), обеспечивающих достижение общего результата проекта; </a:t>
            </a:r>
          </a:p>
          <a:p>
            <a:r>
              <a:rPr lang="ru-RU" dirty="0"/>
              <a:t>выполнение действий с их одновременным мониторингом и коррекцией; </a:t>
            </a:r>
          </a:p>
          <a:p>
            <a:r>
              <a:rPr lang="ru-RU" dirty="0"/>
              <a:t>получение продукта проектной деятельности, его соотнесение с </a:t>
            </a:r>
            <a:r>
              <a:rPr lang="ru-RU" dirty="0" smtClean="0"/>
              <a:t>исходной </a:t>
            </a:r>
            <a:r>
              <a:rPr lang="ru-RU" dirty="0"/>
              <a:t>ситуацией проектирования, анализ новой ситуации.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4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Проектная и учебно-исследовательская деятельность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2088"/>
              </p:ext>
            </p:extLst>
          </p:nvPr>
        </p:nvGraphicFramePr>
        <p:xfrm>
          <a:off x="539552" y="1340768"/>
          <a:ext cx="8208914" cy="50474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35728"/>
                <a:gridCol w="2736593"/>
                <a:gridCol w="2736593"/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Параметр сравнения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Проект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Исследование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Время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Ориентирован на ясно обозначенное будущее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Вневременной характер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Продукт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Материальный результат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Знания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Критерии результативности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реализуемость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Истинность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Направленность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Способ реализации деятельности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Идеальный объект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Предметность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Организационные структуры деятельности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Всеобщие основы, принципы бытия, его структура и закономерности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Схема организации мыследеятельности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Замысел, реализация замысла, рефлексия реализации, переосмысление замысла</a:t>
                      </a:r>
                      <a:endParaRPr lang="ru-RU" sz="18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Постановка вопроса, выдвижение гипотезы, проверка гипотезы, моделирование объекта, сопоставление своего способа и т.д.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9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13507" r="9510" b="19835"/>
          <a:stretch/>
        </p:blipFill>
        <p:spPr bwMode="auto">
          <a:xfrm>
            <a:off x="323528" y="116632"/>
            <a:ext cx="862216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Темы учебного исследования и учебного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319356"/>
              </p:ext>
            </p:extLst>
          </p:nvPr>
        </p:nvGraphicFramePr>
        <p:xfrm>
          <a:off x="251520" y="1268044"/>
          <a:ext cx="871296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учебное исследование 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учебный проект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Молодежный сленг на примере произведений Макса </a:t>
                      </a:r>
                      <a:r>
                        <a:rPr kumimoji="0"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Фрая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Словарь молодежного сленга на примере произведений Макса </a:t>
                      </a:r>
                      <a:r>
                        <a:rPr kumimoji="0"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Фрая</a:t>
                      </a: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 развития ресторанного бизнеса на примере сети ресторанов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концепции современного ресторана 	</a:t>
                      </a:r>
                    </a:p>
                    <a:p>
                      <a:pPr algn="ctr"/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 Петербурга в произведениях Гоголя, Пушкина, Достоевского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Экскурсия «Образ Петербурга в произведениях Гоголя, Пушкина, Достоевского» 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Антропогенное влияние на состояние берегов реки </a:t>
                      </a:r>
                      <a:r>
                        <a:rPr kumimoji="0"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Которосль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 по снижению антропогенного влияния на состояние берегов реки </a:t>
                      </a:r>
                      <a:r>
                        <a:rPr kumimoji="0" lang="ru-RU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Которосль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9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114800" cy="990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УУД, развиваемые в </a:t>
            </a:r>
            <a:br>
              <a:rPr lang="ru-RU" sz="2400" dirty="0" smtClean="0"/>
            </a:br>
            <a:r>
              <a:rPr lang="ru-RU" sz="2400" dirty="0" smtClean="0"/>
              <a:t>проектной деятельности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88024" y="188640"/>
            <a:ext cx="41148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УУД, развиваемые в </a:t>
            </a:r>
            <a:br>
              <a:rPr lang="ru-RU" sz="2400" dirty="0" smtClean="0"/>
            </a:br>
            <a:r>
              <a:rPr lang="ru-RU" sz="2400" dirty="0" smtClean="0"/>
              <a:t>учебно-исследовательской деятельности</a:t>
            </a:r>
            <a:endParaRPr lang="ru-RU" sz="2400" dirty="0"/>
          </a:p>
        </p:txBody>
      </p:sp>
      <p:pic>
        <p:nvPicPr>
          <p:cNvPr id="10244" name="Picture 4" descr="ÐÐ°ÑÑÐ¸Ð½ÐºÐ¸ Ð¿Ð¾ Ð·Ð°Ð¿ÑÐ¾ÑÑ Ð¿ÑÐ¾ÐµÐºÑ  Ð²ÐµÐºÑÐ¾Ñ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8"/>
          <a:stretch/>
        </p:blipFill>
        <p:spPr bwMode="auto">
          <a:xfrm>
            <a:off x="1077680" y="1420059"/>
            <a:ext cx="2160240" cy="20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3820" y="1059989"/>
            <a:ext cx="3087960" cy="41453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регулятивные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20056" y="1070248"/>
            <a:ext cx="3087960" cy="414536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познавательные</a:t>
            </a:r>
            <a:endParaRPr lang="ru-RU" sz="2400" dirty="0"/>
          </a:p>
        </p:txBody>
      </p:sp>
      <p:pic>
        <p:nvPicPr>
          <p:cNvPr id="10246" name="Picture 6" descr="ÐÐ°ÑÑÐ¸Ð½ÐºÐ¸ Ð¿Ð¾ Ð·Ð°Ð¿ÑÐ¾ÑÑ Ð¸ÑÑÐ»ÐµÐ´Ð¾Ð²Ð°Ð½Ð¸Ðµ  Ð²ÐµÐºÑÐ¾Ñ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04" y="1412775"/>
            <a:ext cx="2160240" cy="20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2456" y="3700004"/>
            <a:ext cx="28083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/>
              <a:t>1)</a:t>
            </a:r>
            <a:r>
              <a:rPr lang="ru-RU" sz="1200" dirty="0"/>
              <a:t>умение самостоятельно определять цели деятельности и составлять планы деятельности; самостоятельно осуществлять, контролировать и корректировать деятельность; использовать все возможные ресурсы для достижения поставленных целей и реализации планов деятельности; выбирать успешные стратегии в различных ситуациях;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6102" y="5715839"/>
            <a:ext cx="29210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/>
              <a:t>7)</a:t>
            </a:r>
            <a:r>
              <a:rPr lang="ru-RU" sz="1200" dirty="0"/>
              <a:t> умение самостоятельно оценивать и принимать решения, определяющие стратегию поведения, с учетом гражданских и нравственных ценностей;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3068961"/>
            <a:ext cx="4762872" cy="3477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dirty="0"/>
              <a:t>3)</a:t>
            </a:r>
            <a:r>
              <a:rPr lang="ru-RU" sz="1100" dirty="0"/>
              <a:t>владение навыками познавательной, учебно-исследовательской и проектной деятельности, навыками разрешения проблем; способность и готовность к самостоятельному поиску методов решения практических задач, применению различных методов познания;</a:t>
            </a:r>
          </a:p>
          <a:p>
            <a:r>
              <a:rPr lang="ru-RU" sz="1100" b="1" dirty="0"/>
              <a:t> </a:t>
            </a:r>
            <a:endParaRPr lang="ru-RU" sz="1100" dirty="0"/>
          </a:p>
          <a:p>
            <a:r>
              <a:rPr lang="ru-RU" sz="1100" b="1" dirty="0"/>
              <a:t>4)</a:t>
            </a:r>
            <a:r>
              <a:rPr lang="ru-RU" sz="1100" dirty="0"/>
              <a:t> готовность и способность к самостоятельной информационно-познавательной деятельности, владение навыками получения необходимой информации из словарей разных типов, умение ориентироваться в различных источниках информации, критически оценивать и интерпретировать информацию, получаемую из различных источников;</a:t>
            </a:r>
          </a:p>
          <a:p>
            <a:r>
              <a:rPr lang="ru-RU" sz="1100" b="1" dirty="0"/>
              <a:t> </a:t>
            </a:r>
            <a:endParaRPr lang="ru-RU" sz="1100" dirty="0"/>
          </a:p>
          <a:p>
            <a:r>
              <a:rPr lang="ru-RU" sz="1100" b="1" dirty="0"/>
              <a:t>5)</a:t>
            </a:r>
            <a:r>
              <a:rPr lang="ru-RU" sz="1100" dirty="0"/>
              <a:t> умение использовать средства информационных и коммуникационных технологий (далее - ИКТ) в решении когнитивных, коммуникативных и организационных задач с соблюдением требований эргономики, техники безопасности, гигиены, ресурсосбережения, правовых и этических норм, норм информационной безопасности;</a:t>
            </a:r>
          </a:p>
          <a:p>
            <a:r>
              <a:rPr lang="ru-RU" sz="1100" dirty="0"/>
              <a:t> </a:t>
            </a:r>
          </a:p>
          <a:p>
            <a:r>
              <a:rPr lang="ru-RU" sz="1100" b="1" dirty="0"/>
              <a:t>6)</a:t>
            </a:r>
            <a:r>
              <a:rPr lang="ru-RU" sz="1100" dirty="0"/>
              <a:t> умение определять назначение и функции различных социальных институтов,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35388" y="5652480"/>
            <a:ext cx="4572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200" b="1" dirty="0"/>
              <a:t>9)</a:t>
            </a:r>
            <a:r>
              <a:rPr lang="ru-RU" sz="1200" dirty="0"/>
              <a:t>владение навыками познавательной рефлексии как осознания совершаемых действий и мыслительных процессов, их результатов и оснований, границ своего знания и незнания, новых познавательных задач и средств их достижения.</a:t>
            </a:r>
          </a:p>
        </p:txBody>
      </p:sp>
    </p:spTree>
    <p:extLst>
      <p:ext uri="{BB962C8B-B14F-4D97-AF65-F5344CB8AC3E}">
        <p14:creationId xmlns:p14="http://schemas.microsoft.com/office/powerpoint/2010/main" val="8127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Индивидуальный проект</a:t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/>
              <a:t>учебное исследование или учебный проект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выполняется</a:t>
            </a:r>
          </a:p>
          <a:p>
            <a:r>
              <a:rPr lang="ru-RU" dirty="0" smtClean="0"/>
              <a:t>обучающимся </a:t>
            </a:r>
            <a:r>
              <a:rPr lang="ru-RU" u="sng" dirty="0"/>
              <a:t>самостоятельно </a:t>
            </a:r>
            <a:r>
              <a:rPr lang="ru-RU" dirty="0"/>
              <a:t>под руководством учителя по выбранной теме в рамках одного или нескольких изучаемых учебных предметов, курсов в любой избранной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области деятельности </a:t>
            </a:r>
            <a:r>
              <a:rPr lang="ru-RU" dirty="0"/>
              <a:t>(познавательной, практической, учебно-исследовательской, социальной, художественно-творческой, иной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в </a:t>
            </a:r>
            <a:r>
              <a:rPr lang="ru-RU" dirty="0"/>
              <a:t>течение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одного или двух лет </a:t>
            </a:r>
            <a:r>
              <a:rPr lang="ru-RU" dirty="0"/>
              <a:t>в рамках учебного времени, специально отведённого </a:t>
            </a:r>
            <a:r>
              <a:rPr lang="ru-RU" b="1" dirty="0">
                <a:solidFill>
                  <a:srgbClr val="FF0000"/>
                </a:solidFill>
              </a:rPr>
              <a:t>учебным планом </a:t>
            </a:r>
          </a:p>
          <a:p>
            <a:r>
              <a:rPr lang="ru-RU" dirty="0" smtClean="0"/>
              <a:t> </a:t>
            </a:r>
            <a:r>
              <a:rPr lang="ru-RU" u="sng" dirty="0"/>
              <a:t>должен быть представлен в виде </a:t>
            </a:r>
            <a:r>
              <a:rPr lang="ru-RU" b="1" u="sng" dirty="0">
                <a:solidFill>
                  <a:srgbClr val="00B050"/>
                </a:solidFill>
              </a:rPr>
              <a:t>завершённого учебного исследования или разработанного проекта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b="1" i="1" dirty="0"/>
              <a:t>информационного, творческого, социального, прикладного, инновационного, конструкторского, инженерного.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68344" y="5877272"/>
            <a:ext cx="965329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[1, п.11]</a:t>
            </a:r>
          </a:p>
        </p:txBody>
      </p:sp>
    </p:spTree>
    <p:extLst>
      <p:ext uri="{BB962C8B-B14F-4D97-AF65-F5344CB8AC3E}">
        <p14:creationId xmlns:p14="http://schemas.microsoft.com/office/powerpoint/2010/main" val="33911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развития УУД… </a:t>
            </a:r>
            <a:br>
              <a:rPr lang="ru-RU" dirty="0" smtClean="0"/>
            </a:br>
            <a:r>
              <a:rPr lang="ru-RU" dirty="0" smtClean="0"/>
              <a:t>реализует требования ФГОС к структуре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739795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2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ЛА, регламентирующие реализацию учебно-исследовательской и проектной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97832"/>
          </a:xfrm>
        </p:spPr>
        <p:txBody>
          <a:bodyPr>
            <a:normAutofit fontScale="85000" lnSpcReduction="10000"/>
          </a:bodyPr>
          <a:lstStyle/>
          <a:p>
            <a:r>
              <a:rPr lang="ru-RU" sz="3100" dirty="0" smtClean="0"/>
              <a:t>«</a:t>
            </a:r>
            <a:r>
              <a:rPr lang="ru-RU" sz="3100" dirty="0"/>
              <a:t>Положение о ВСОКО», </a:t>
            </a:r>
            <a:endParaRPr lang="ru-RU" sz="3100" dirty="0" smtClean="0"/>
          </a:p>
          <a:p>
            <a:r>
              <a:rPr lang="ru-RU" sz="3100" dirty="0" smtClean="0"/>
              <a:t>«</a:t>
            </a:r>
            <a:r>
              <a:rPr lang="ru-RU" sz="3100" dirty="0"/>
              <a:t>Положение об индивидуальном проекте 11 класса</a:t>
            </a:r>
            <a:r>
              <a:rPr lang="ru-RU" sz="3100" dirty="0" smtClean="0"/>
              <a:t>»,</a:t>
            </a:r>
          </a:p>
          <a:p>
            <a:r>
              <a:rPr lang="ru-RU" sz="3100" dirty="0" smtClean="0"/>
              <a:t> </a:t>
            </a:r>
            <a:r>
              <a:rPr lang="ru-RU" sz="3100" dirty="0"/>
              <a:t>«Положение о рабочей программе по ФГОС СОО», </a:t>
            </a:r>
            <a:endParaRPr lang="ru-RU" sz="3100" dirty="0" smtClean="0"/>
          </a:p>
          <a:p>
            <a:r>
              <a:rPr lang="ru-RU" sz="3100" dirty="0" smtClean="0"/>
              <a:t>«</a:t>
            </a:r>
            <a:r>
              <a:rPr lang="ru-RU" sz="3100" dirty="0"/>
              <a:t>Положение о портфолио», </a:t>
            </a:r>
            <a:endParaRPr lang="ru-RU" sz="3100" dirty="0" smtClean="0"/>
          </a:p>
          <a:p>
            <a:r>
              <a:rPr lang="ru-RU" sz="3100" dirty="0" smtClean="0"/>
              <a:t>«</a:t>
            </a:r>
            <a:r>
              <a:rPr lang="ru-RU" sz="3100" dirty="0"/>
              <a:t>Положение о </a:t>
            </a:r>
            <a:r>
              <a:rPr lang="ru-RU" sz="3100" dirty="0" smtClean="0"/>
              <a:t>научно-практической конференции»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2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200" dirty="0"/>
              <a:t>исследовательское</a:t>
            </a:r>
          </a:p>
          <a:p>
            <a:pPr lvl="0" algn="ctr"/>
            <a:r>
              <a:rPr lang="ru-RU" sz="3200" dirty="0"/>
              <a:t>инженерное</a:t>
            </a:r>
          </a:p>
          <a:p>
            <a:pPr lvl="0" algn="ctr"/>
            <a:r>
              <a:rPr lang="ru-RU" sz="3200" dirty="0"/>
              <a:t>прикладное</a:t>
            </a:r>
          </a:p>
          <a:p>
            <a:pPr lvl="0" algn="ctr"/>
            <a:r>
              <a:rPr lang="ru-RU" sz="3200" dirty="0"/>
              <a:t>бизнес-проектирование</a:t>
            </a:r>
          </a:p>
          <a:p>
            <a:pPr lvl="0" algn="ctr"/>
            <a:r>
              <a:rPr lang="ru-RU" sz="3200" dirty="0"/>
              <a:t>информационное</a:t>
            </a:r>
          </a:p>
          <a:p>
            <a:pPr lvl="0" algn="ctr"/>
            <a:r>
              <a:rPr lang="ru-RU" sz="3200" dirty="0"/>
              <a:t>социальное</a:t>
            </a:r>
          </a:p>
          <a:p>
            <a:pPr lvl="0" algn="ctr"/>
            <a:r>
              <a:rPr lang="ru-RU" sz="3200" dirty="0"/>
              <a:t>игровое</a:t>
            </a:r>
          </a:p>
          <a:p>
            <a:pPr lvl="0" algn="ctr"/>
            <a:r>
              <a:rPr lang="ru-RU" sz="3200" dirty="0"/>
              <a:t>творческое</a:t>
            </a:r>
          </a:p>
          <a:p>
            <a:pPr algn="ctr"/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332656"/>
            <a:ext cx="8280920" cy="720080"/>
            <a:chOff x="411215" y="2800856"/>
            <a:chExt cx="7866735" cy="4428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215" y="2800856"/>
              <a:ext cx="7866735" cy="442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32831" y="2822472"/>
              <a:ext cx="7823503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tx1"/>
                  </a:solidFill>
                </a:rPr>
                <a:t>О</a:t>
              </a:r>
              <a:r>
                <a:rPr lang="ru-RU" sz="2400" b="1" kern="1200" dirty="0" smtClean="0">
                  <a:solidFill>
                    <a:schemeClr val="tx1"/>
                  </a:solidFill>
                </a:rPr>
                <a:t>писание</a:t>
              </a:r>
              <a:r>
                <a:rPr lang="ru-RU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400" b="1" kern="1200" dirty="0" smtClean="0">
                  <a:solidFill>
                    <a:schemeClr val="tx1"/>
                  </a:solidFill>
                </a:rPr>
                <a:t>основных направлений учебно-исследовательской и проектной деятельности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8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Изучение дополнительного учебного предмета «Индивидуальный проект» и курсов внеурочной деятельности, а также участие в учебно-исследовательской и проектной деятельности обучающихся обеспечивает:</a:t>
            </a:r>
          </a:p>
          <a:p>
            <a:pPr lvl="0"/>
            <a:r>
              <a:rPr lang="ru-RU" dirty="0"/>
              <a:t>удовлетворение индивидуальных запросов обучающихся;</a:t>
            </a:r>
          </a:p>
          <a:p>
            <a:pPr lvl="0"/>
            <a:r>
              <a:rPr lang="ru-RU" dirty="0"/>
              <a:t>общеобразовательную, общекультурную составляющую при получении среднего общего образования;</a:t>
            </a:r>
          </a:p>
          <a:p>
            <a:pPr lvl="0"/>
            <a:r>
              <a:rPr lang="ru-RU" dirty="0"/>
              <a:t>развитие личности обучающихся, их познавательных интересов, интеллектуальной и ценностно-смысловой сферы;</a:t>
            </a:r>
          </a:p>
          <a:p>
            <a:pPr lvl="0"/>
            <a:r>
              <a:rPr lang="ru-RU" dirty="0"/>
              <a:t>развитие навыков самообразования и </a:t>
            </a:r>
            <a:r>
              <a:rPr lang="ru-RU" dirty="0" err="1"/>
              <a:t>самопроектирования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углубление, расширение и систематизацию знаний в выбранной области научного знания или вида деятельности;</a:t>
            </a:r>
          </a:p>
          <a:p>
            <a:pPr lvl="0"/>
            <a:r>
              <a:rPr lang="ru-RU" dirty="0"/>
              <a:t>совершенствование имеющегося и приобретение нового опыта познавательной деятельности, профессионального самоопределения </a:t>
            </a:r>
            <a:r>
              <a:rPr lang="ru-RU" dirty="0" smtClean="0"/>
              <a:t>обучающихся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888" y="1196752"/>
            <a:ext cx="8424936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Результаты изучения данных дополнительных учебных предметов, курсов по выбору обучающихся отражают:</a:t>
            </a:r>
          </a:p>
          <a:p>
            <a:r>
              <a:rPr lang="ru-RU" dirty="0"/>
              <a:t>1) развитие личности обучающихся средствами предлагаемого для изучения учебного предмета, курса: развитие общей культуры обучающихся, их мировоззрения, ценностно-смысловых установок, развитие познавательных, регулятивных и коммуникативных способностей, готовности и способности к саморазвитию и профессиональному самоопределению;</a:t>
            </a:r>
          </a:p>
          <a:p>
            <a:r>
              <a:rPr lang="ru-RU" dirty="0"/>
              <a:t>2) овладение систематическими знаниями и приобретение опыта осуществления целесообразной и результативной деятельности;</a:t>
            </a:r>
          </a:p>
          <a:p>
            <a:r>
              <a:rPr lang="ru-RU" dirty="0"/>
              <a:t>3) развитие способности к непрерывному самообразованию, овладению ключевыми компетентностями, составляющими основу умения: самостоятельному приобретению и интеграции знаний, коммуникации и сотрудничеству, эффективному решению (разрешению) проблем, осознанному использованию информационных и коммуникационных технологий, самоорганизации и </a:t>
            </a:r>
            <a:r>
              <a:rPr lang="ru-RU" dirty="0" err="1"/>
              <a:t>саморегуляции</a:t>
            </a:r>
            <a:r>
              <a:rPr lang="ru-RU" dirty="0"/>
              <a:t>;</a:t>
            </a:r>
          </a:p>
          <a:p>
            <a:r>
              <a:rPr lang="ru-RU" dirty="0"/>
              <a:t>4) обеспечение академической мобильности и (или) возможности поддерживать избранное направление образования;</a:t>
            </a:r>
          </a:p>
          <a:p>
            <a:r>
              <a:rPr lang="ru-RU" dirty="0"/>
              <a:t>5) обеспечение профессиональной ориентации обучающихся. [1, п.10]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66504" y="188640"/>
            <a:ext cx="8403320" cy="792088"/>
            <a:chOff x="411215" y="3481256"/>
            <a:chExt cx="7866735" cy="4428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1215" y="3481256"/>
              <a:ext cx="7866735" cy="442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32831" y="3502872"/>
              <a:ext cx="7823503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Планируемые результаты учебно-исследовательской и проектной деятельности обучающихся в рамках урочной и внеурочной деятельности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3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Autofit/>
          </a:bodyPr>
          <a:lstStyle/>
          <a:p>
            <a:r>
              <a:rPr lang="ru-RU" sz="2000" b="1" dirty="0"/>
              <a:t>Планируемые результаты учебно-исследовательской и проектной деятельности обучающихся в рамках урочной и внеурочной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0357" y="1196752"/>
            <a:ext cx="8424936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u="sng" dirty="0" smtClean="0"/>
              <a:t>Результаты </a:t>
            </a:r>
            <a:r>
              <a:rPr lang="ru-RU" sz="2400" u="sng" dirty="0"/>
              <a:t>выполнения индивидуального проекта</a:t>
            </a:r>
            <a:r>
              <a:rPr lang="ru-RU" sz="2400" dirty="0"/>
              <a:t> отражают:</a:t>
            </a:r>
          </a:p>
          <a:p>
            <a:pPr lvl="0"/>
            <a:r>
              <a:rPr lang="ru-RU" sz="2400" dirty="0" err="1"/>
              <a:t>сформированность</a:t>
            </a:r>
            <a:r>
              <a:rPr lang="ru-RU" sz="2400" dirty="0"/>
              <a:t> навыков коммуникативной, учебно-исследовательской деятельности, критического мышления;</a:t>
            </a:r>
          </a:p>
          <a:p>
            <a:pPr lvl="0"/>
            <a:r>
              <a:rPr lang="ru-RU" sz="2400" dirty="0"/>
              <a:t>способность к инновационной, аналитической, творческой, интеллектуальной деятельности;</a:t>
            </a:r>
          </a:p>
          <a:p>
            <a:pPr lvl="0"/>
            <a:r>
              <a:rPr lang="ru-RU" sz="2400" dirty="0" err="1"/>
              <a:t>сформированность</a:t>
            </a:r>
            <a:r>
              <a:rPr lang="ru-RU" sz="2400" dirty="0"/>
              <a:t> навыков проектной деятельности, а также самостоятельного применения приобретенных знаний и способов действий при решении различных задач, используя знания одного или нескольких учебных предметов или предметных областей;</a:t>
            </a:r>
          </a:p>
          <a:p>
            <a:pPr lvl="0"/>
            <a:r>
              <a:rPr lang="ru-RU" sz="2400" dirty="0"/>
              <a:t>способность 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результатов исследования на основе собранных данных, презентации результатов</a:t>
            </a:r>
            <a:r>
              <a:rPr lang="ru-RU" sz="2400" dirty="0" smtClean="0"/>
              <a:t>.[</a:t>
            </a:r>
            <a:r>
              <a:rPr lang="ru-RU" sz="2400" dirty="0"/>
              <a:t>1, п.11</a:t>
            </a:r>
            <a:r>
              <a:rPr lang="ru-RU" sz="2400" dirty="0" smtClean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9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Autofit/>
          </a:bodyPr>
          <a:lstStyle/>
          <a:p>
            <a:r>
              <a:rPr lang="ru-RU" sz="2000" b="1" dirty="0"/>
              <a:t>Планируемые результаты учебно-исследовательской и проектной деятельности обучающихся в рамках урочной и внеурочной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602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Изучение дополнительного учебного предмета «Индивидуальный проект» и курсов внеурочной деятельности, а также участие в учебно-исследовательской и проектной деятельности обучающихся обеспечивает:</a:t>
            </a:r>
          </a:p>
          <a:p>
            <a:pPr lvl="0"/>
            <a:r>
              <a:rPr lang="ru-RU" dirty="0"/>
              <a:t>удовлетворение индивидуальных запросов обучающихся;</a:t>
            </a:r>
          </a:p>
          <a:p>
            <a:pPr lvl="0"/>
            <a:r>
              <a:rPr lang="ru-RU" dirty="0"/>
              <a:t>общеобразовательную, общекультурную составляющую при получении среднего общего образования;</a:t>
            </a:r>
          </a:p>
          <a:p>
            <a:pPr lvl="0"/>
            <a:r>
              <a:rPr lang="ru-RU" dirty="0"/>
              <a:t>развитие личности обучающихся, их познавательных интересов, интеллектуальной и ценностно-смысловой сферы;</a:t>
            </a:r>
          </a:p>
          <a:p>
            <a:pPr lvl="0"/>
            <a:r>
              <a:rPr lang="ru-RU" dirty="0"/>
              <a:t>развитие навыков самообразования и </a:t>
            </a:r>
            <a:r>
              <a:rPr lang="ru-RU" dirty="0" err="1"/>
              <a:t>самопроектирования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углубление, расширение и систематизацию знаний в выбранной области научного знания или вида деятельности;</a:t>
            </a:r>
          </a:p>
          <a:p>
            <a:pPr lvl="0"/>
            <a:r>
              <a:rPr lang="ru-RU" dirty="0"/>
              <a:t>совершенствование имеющегося и приобретение нового опыта познавательной деятельности, профессионального самоопределения </a:t>
            </a:r>
            <a:r>
              <a:rPr lang="ru-RU" dirty="0" smtClean="0"/>
              <a:t>обучающихся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7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1383197"/>
              </p:ext>
            </p:extLst>
          </p:nvPr>
        </p:nvGraphicFramePr>
        <p:xfrm>
          <a:off x="395536" y="1287462"/>
          <a:ext cx="8352929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307"/>
                <a:gridCol w="1467065"/>
                <a:gridCol w="1621538"/>
                <a:gridCol w="1480156"/>
                <a:gridCol w="1447863"/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Требование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ФГОС СОО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Показатель (сколько имеется)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Используются для … деятельности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Необходимо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Сроки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210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учебные кабинеты с автоматизированными рабочими местами обучающихся и педагогических работников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Общественно-полезная, Учебно-исследовательская, Проектная, Познавательная, Информационно-познавательная, Социальная, Учебная, Эколого-направленная, Профессиональное самоопределение, Практическая (прикладная), Инновационная, Аналитическая, Интеллектуальная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45986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помещения для занятий учебно-исследовательской и проектной деятельностью, моделированием и техническим творчеством (лаборатории и мастерские), музыкой и изобразительным искусством, а также другими учебными курсами и курсами внеурочной деятельности по выбору обучающихся;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мастерские: слесарная - 1, столярная - 1, лаборатории:  биология -1, физики-2, химии-1,  музыка-1,ИЗО-1, курсы внеурочной деятельности:  актовый зал-1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Лабораторное оборудование, реактивы…, расходные материалы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 мере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фининсирования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Описание условий, обеспечивающих развитие универсальных учебных действий у обучающихся, в том числе системы организационно-методического и ресурсного обеспечения учебно-исследовательской и проектной деятельности </a:t>
            </a:r>
            <a:r>
              <a:rPr lang="ru-RU" sz="1600" b="1" dirty="0" smtClean="0"/>
              <a:t>обучающихся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94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Материально-техническое , кадровое и информационно-методическое оснащение образовательной деятельности </a:t>
            </a:r>
            <a:r>
              <a:rPr lang="ru-RU" sz="2000" dirty="0" smtClean="0"/>
              <a:t>обеспечивает </a:t>
            </a:r>
            <a:r>
              <a:rPr lang="ru-RU" sz="2000" dirty="0"/>
              <a:t>возможность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реализации </a:t>
            </a:r>
            <a:r>
              <a:rPr lang="ru-RU" dirty="0"/>
              <a:t>индивидуальных учебных планов обучающихся, осуществления </a:t>
            </a:r>
            <a:r>
              <a:rPr lang="ru-RU" u="sng" dirty="0"/>
              <a:t>самостоятельной познавательной</a:t>
            </a:r>
            <a:r>
              <a:rPr lang="ru-RU" dirty="0"/>
              <a:t> деятельности обучающихся;</a:t>
            </a:r>
          </a:p>
          <a:p>
            <a:r>
              <a:rPr lang="ru-RU" dirty="0"/>
              <a:t>включения </a:t>
            </a:r>
            <a:r>
              <a:rPr lang="ru-RU" u="sng" dirty="0"/>
              <a:t>обучающихся в проектную и учебно-исследовательскую деятельность</a:t>
            </a:r>
            <a:r>
              <a:rPr lang="ru-RU" dirty="0"/>
              <a:t>, проведения наблюдений и экспериментов, в том числе с использованием учебного лабораторного оборудования цифрового (электронного) и традиционного измерения, виртуальных лабораторий, вещественных и виртуально-наглядных моделей и коллекций основных математических и естественно-научных объектов и явлений;</a:t>
            </a:r>
          </a:p>
          <a:p>
            <a:r>
              <a:rPr lang="ru-RU" dirty="0"/>
              <a:t>художественного </a:t>
            </a:r>
            <a:r>
              <a:rPr lang="ru-RU" u="sng" dirty="0"/>
              <a:t>творчества</a:t>
            </a:r>
            <a:r>
              <a:rPr lang="ru-RU" dirty="0"/>
              <a:t> с использованием современных инструментов и технологий, реализации художественно-оформительских и издательских проектов;</a:t>
            </a:r>
          </a:p>
          <a:p>
            <a:r>
              <a:rPr lang="ru-RU" u="sng" dirty="0"/>
              <a:t>создания материальных и информационных объектов</a:t>
            </a:r>
            <a:r>
              <a:rPr lang="ru-RU" dirty="0"/>
              <a:t> с использованием ручных инструментов и электроинструментов, применяемых в избранных для изучения распространенных технологиях (индустриальных, сельскохозяйственных, технологий ведения дома, информационных и коммуникационных технологиях);</a:t>
            </a:r>
          </a:p>
          <a:p>
            <a:r>
              <a:rPr lang="ru-RU" u="sng" dirty="0"/>
              <a:t>развития личного опыта применения универсальных учебных действий</a:t>
            </a:r>
            <a:r>
              <a:rPr lang="ru-RU" dirty="0"/>
              <a:t> в экологически ориентированной социальной деятельности, экологического мышления и экологической культуры;</a:t>
            </a:r>
          </a:p>
          <a:p>
            <a:r>
              <a:rPr lang="ru-RU" u="sng" dirty="0"/>
              <a:t>проектирования и конструирования</a:t>
            </a:r>
            <a:r>
              <a:rPr lang="ru-RU" dirty="0"/>
              <a:t>, в том числе моделей с цифровым управлением и обратной связью, с использованием конструкторов, управления объектами; программирования;</a:t>
            </a:r>
          </a:p>
          <a:p>
            <a:r>
              <a:rPr lang="ru-RU" u="sng" dirty="0"/>
              <a:t>наблюдения, наглядного представления и анализа данных; использования цифровых планов и карт, спутниковых изображений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8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Материально-техническое , кадровое и информационно-методическое оснащение образовательной деятельности </a:t>
            </a:r>
            <a:r>
              <a:rPr lang="ru-RU" sz="2000" dirty="0" smtClean="0"/>
              <a:t>обеспечивает </a:t>
            </a:r>
            <a:r>
              <a:rPr lang="ru-RU" sz="2000" dirty="0"/>
              <a:t>возможность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174" y="1196752"/>
            <a:ext cx="8640960" cy="53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u="sng" dirty="0"/>
              <a:t>размещения продуктов познавательной, учебно-исследовательской и проектной деятельности</a:t>
            </a:r>
            <a:r>
              <a:rPr lang="ru-RU" dirty="0"/>
              <a:t> обучающихся в информационно-образовательной среде организации, осуществляющей образовательную деятельность;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u="sng" dirty="0"/>
              <a:t>проектирования и организации индивидуальной и групповой деятельности</a:t>
            </a:r>
            <a:r>
              <a:rPr lang="ru-RU" dirty="0"/>
              <a:t>, организации своего времени с использованием ИКТ; планирование образовательной деятельности, фиксирования её реализации в целом и на отдельных этапах; выявления и фиксирования динамики промежуточных и итоговых результатов;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обеспечения </a:t>
            </a:r>
            <a:r>
              <a:rPr lang="ru-RU" u="sng" dirty="0"/>
              <a:t>доступа в школьной библиотеке к информационным ресурсам Интернета</a:t>
            </a:r>
            <a:r>
              <a:rPr lang="ru-RU" dirty="0"/>
              <a:t>, учебной и художественной литературе, коллекциям </a:t>
            </a:r>
            <a:r>
              <a:rPr lang="ru-RU" dirty="0" err="1"/>
              <a:t>медиаресурсов</a:t>
            </a:r>
            <a:r>
              <a:rPr lang="ru-RU" dirty="0"/>
              <a:t> на электронных носителях, к множительной технике для тиражирования учебных и методических </a:t>
            </a:r>
            <a:r>
              <a:rPr lang="ru-RU" dirty="0" err="1"/>
              <a:t>тексто</a:t>
            </a:r>
            <a:r>
              <a:rPr lang="ru-RU" dirty="0"/>
              <a:t>-графических и </a:t>
            </a:r>
            <a:r>
              <a:rPr lang="ru-RU" dirty="0" err="1"/>
              <a:t>аудиовидеоматериалов</a:t>
            </a:r>
            <a:r>
              <a:rPr lang="ru-RU" dirty="0"/>
              <a:t>, результатов творческой, научно-исследовательской и проектной деятельности обучающихся;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u="sng" dirty="0"/>
              <a:t>проведения массовых мероприятий</a:t>
            </a:r>
            <a:r>
              <a:rPr lang="ru-RU" dirty="0"/>
              <a:t>, собраний, представлений; досуга и общения обучающихся, группового просмотра кино- и видеоматериалов, организации сценической работы, театрализованных представлений, обеспеченных озвучиванием, освещением и мультимедийным сопровождением;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выпуска школьных печатных изданий, работы школьного </a:t>
            </a:r>
            <a:r>
              <a:rPr lang="ru-RU" dirty="0" smtClean="0"/>
              <a:t>сайта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50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u="sng" dirty="0"/>
              <a:t>Текущая оценка</a:t>
            </a:r>
            <a:r>
              <a:rPr lang="ru-RU" dirty="0"/>
              <a:t> достижения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осуществляется в ходе оценочных процедур, которые включают </a:t>
            </a:r>
          </a:p>
          <a:p>
            <a:pPr lvl="0"/>
            <a:r>
              <a:rPr lang="ru-RU" dirty="0"/>
              <a:t>проведение стартовой и промежуточной диагностики, </a:t>
            </a:r>
          </a:p>
          <a:p>
            <a:pPr lvl="0"/>
            <a:r>
              <a:rPr lang="ru-RU" dirty="0" err="1"/>
              <a:t>внутришкольного</a:t>
            </a:r>
            <a:r>
              <a:rPr lang="ru-RU" dirty="0"/>
              <a:t> мониторинга, </a:t>
            </a:r>
          </a:p>
          <a:p>
            <a:pPr lvl="0"/>
            <a:r>
              <a:rPr lang="ru-RU" dirty="0"/>
              <a:t>осуществление комплексной оценки способности обучающихся решать учебно-практические и учебно-познавательные задачи; </a:t>
            </a:r>
          </a:p>
          <a:p>
            <a:pPr lvl="0"/>
            <a:r>
              <a:rPr lang="ru-RU" dirty="0"/>
              <a:t>использование стандартизированных и </a:t>
            </a:r>
            <a:r>
              <a:rPr lang="ru-RU" dirty="0" err="1"/>
              <a:t>нестандартизированных</a:t>
            </a:r>
            <a:r>
              <a:rPr lang="ru-RU" dirty="0"/>
              <a:t> работ; </a:t>
            </a:r>
          </a:p>
          <a:p>
            <a:pPr lvl="0"/>
            <a:r>
              <a:rPr lang="ru-RU" dirty="0"/>
              <a:t>проведение интерпретации результатов достижений обучающихся. [1, п.22]</a:t>
            </a:r>
          </a:p>
          <a:p>
            <a:pPr marL="0" indent="0">
              <a:buNone/>
            </a:pPr>
            <a:r>
              <a:rPr lang="ru-RU" dirty="0" smtClean="0"/>
              <a:t>Процедурой </a:t>
            </a:r>
            <a:r>
              <a:rPr lang="ru-RU" u="sng" dirty="0"/>
              <a:t>итоговой оценки</a:t>
            </a:r>
            <a:r>
              <a:rPr lang="ru-RU" dirty="0"/>
              <a:t> достижения </a:t>
            </a:r>
            <a:r>
              <a:rPr lang="ru-RU" dirty="0" err="1"/>
              <a:t>метапредметных</a:t>
            </a:r>
            <a:r>
              <a:rPr lang="ru-RU" dirty="0"/>
              <a:t> результатов является защита индивидуального итогового проекта. [1, п.11] Примеры экспертных листов и критериев оценки проекта приведены в «Положении об индивидуальном проекте 11х </a:t>
            </a:r>
            <a:r>
              <a:rPr lang="ru-RU" dirty="0" err="1"/>
              <a:t>кл</a:t>
            </a:r>
            <a:r>
              <a:rPr lang="ru-RU" dirty="0"/>
              <a:t>.»</a:t>
            </a: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404664"/>
            <a:ext cx="8352928" cy="720080"/>
            <a:chOff x="411215" y="4161656"/>
            <a:chExt cx="7866735" cy="4428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215" y="4161656"/>
              <a:ext cx="7866735" cy="442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32831" y="4183272"/>
              <a:ext cx="7823503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chemeClr val="tx1"/>
                  </a:solidFill>
                </a:rPr>
                <a:t>М</a:t>
              </a:r>
              <a:r>
                <a:rPr lang="ru-RU" sz="2400" kern="1200" dirty="0" smtClean="0">
                  <a:solidFill>
                    <a:schemeClr val="tx1"/>
                  </a:solidFill>
                </a:rPr>
                <a:t>етодика и инструментарий оценки успешности освоения и применения обучающимися УУД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4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20495" r="8000" b="7964"/>
          <a:stretch/>
        </p:blipFill>
        <p:spPr bwMode="auto">
          <a:xfrm>
            <a:off x="251520" y="188640"/>
            <a:ext cx="8424936" cy="616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6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18836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Программа развития </a:t>
            </a:r>
            <a:r>
              <a:rPr lang="ru-RU" sz="2800" dirty="0" smtClean="0"/>
              <a:t>УУД… </a:t>
            </a:r>
            <a:br>
              <a:rPr lang="ru-RU" sz="2800" dirty="0" smtClean="0"/>
            </a:br>
            <a:r>
              <a:rPr lang="ru-RU" sz="2800" dirty="0" smtClean="0"/>
              <a:t>реализует </a:t>
            </a:r>
            <a:r>
              <a:rPr lang="ru-RU" sz="2800" dirty="0"/>
              <a:t>требования ФГОС СОО </a:t>
            </a:r>
            <a:r>
              <a:rPr lang="ru-RU" sz="2800" dirty="0" smtClean="0"/>
              <a:t>к </a:t>
            </a:r>
            <a:r>
              <a:rPr lang="ru-RU" sz="2800" dirty="0"/>
              <a:t>личностным и </a:t>
            </a:r>
            <a:r>
              <a:rPr lang="ru-RU" sz="2800" dirty="0" err="1"/>
              <a:t>метапредметным</a:t>
            </a:r>
            <a:r>
              <a:rPr lang="ru-RU" sz="2800" dirty="0"/>
              <a:t> результатам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  <a:p>
            <a:pPr marL="0" indent="0">
              <a:buNone/>
            </a:pPr>
            <a:r>
              <a:rPr lang="ru-RU" u="sng" dirty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4677389"/>
              </p:ext>
            </p:extLst>
          </p:nvPr>
        </p:nvGraphicFramePr>
        <p:xfrm>
          <a:off x="467544" y="1397000"/>
          <a:ext cx="828092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0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712968" cy="597666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ФГОС СОО. Утв. приказом Министерства образования и науки РФ от 17 мая 2012 г. N 413 "Об утверждении федерального государственного образовательного стандарта среднего общего образования" (с </a:t>
            </a:r>
            <a:r>
              <a:rPr lang="ru-RU" sz="1600" dirty="0" err="1"/>
              <a:t>изм.и</a:t>
            </a:r>
            <a:r>
              <a:rPr lang="ru-RU" sz="1600" dirty="0"/>
              <a:t> доп. от: 29 декабря 2014 г., 31 декабря 2015 г., 29 июня 2017 г.)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ПООП//государственная информационная система, адрес доступа – </a:t>
            </a:r>
            <a:r>
              <a:rPr lang="en-US" sz="1600" u="sng" dirty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</a:t>
            </a:r>
            <a:r>
              <a:rPr lang="en-US" sz="1600" u="sng" dirty="0" err="1">
                <a:hlinkClick r:id="rId2"/>
              </a:rPr>
              <a:t>fgosreestr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ru</a:t>
            </a:r>
            <a:r>
              <a:rPr lang="ru-RU" sz="1600" u="sng" dirty="0">
                <a:hlinkClick r:id="rId2"/>
              </a:rPr>
              <a:t>/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/>
              <a:t>Воровщиков</a:t>
            </a:r>
            <a:r>
              <a:rPr lang="ru-RU" sz="1600" dirty="0"/>
              <a:t> С.Г., Новожилова М.М., Школа должна  учить  мыслить, проектировать, исследовать: Управленческий аспект. ЗНАНИЯ, 2007 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/>
              <a:t>Асмолов</a:t>
            </a:r>
            <a:r>
              <a:rPr lang="ru-RU" sz="1600" dirty="0"/>
              <a:t> Александр Григорьевич, </a:t>
            </a:r>
            <a:r>
              <a:rPr lang="ru-RU" sz="1600" dirty="0" err="1"/>
              <a:t>Бурменская</a:t>
            </a:r>
            <a:r>
              <a:rPr lang="ru-RU" sz="1600" dirty="0"/>
              <a:t> Галина Васильевна, Володарская Инна Андреевна, Карабанова Ольга Александровна, Молчанов Сергей Владимирович, </a:t>
            </a:r>
            <a:r>
              <a:rPr lang="ru-RU" sz="1600" dirty="0" err="1"/>
              <a:t>Салмина</a:t>
            </a:r>
            <a:r>
              <a:rPr lang="ru-RU" sz="1600" dirty="0"/>
              <a:t> Нина Гавриловна Проектирование универсальных учебных действий в старшей школе // Национальный психологический журнал. </a:t>
            </a:r>
            <a:r>
              <a:rPr lang="en-US" sz="1600" dirty="0"/>
              <a:t>2011. №1. URL: https://cyberleninka.ru/article/n/proektirovanie-universalnyh-uchebnyh-deystviy-v-starshey-shkole 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/>
              <a:t>Муштавинская</a:t>
            </a:r>
            <a:r>
              <a:rPr lang="ru-RU" sz="1600" dirty="0"/>
              <a:t> И.В., Путеводитель по ФГОС основного и среднего общего образования: Методическое пособие- Санкт Петербург: КАРО, 2018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Демина Э.М. Разработка и реализация программы формирования универсальных учебных действий в условиях введения федерального государственного образовательного стандарта основного общего образования:   Методические   рекомендации    /    Мин-во   образования и молодежной политики </a:t>
            </a:r>
            <a:r>
              <a:rPr lang="ru-RU" sz="1600" dirty="0" err="1"/>
              <a:t>Респ</a:t>
            </a:r>
            <a:r>
              <a:rPr lang="ru-RU" sz="1600" dirty="0"/>
              <a:t>. Коми, Коми </a:t>
            </a:r>
            <a:r>
              <a:rPr lang="ru-RU" sz="1600" dirty="0" err="1"/>
              <a:t>респ</a:t>
            </a:r>
            <a:r>
              <a:rPr lang="ru-RU" sz="1600" dirty="0"/>
              <a:t>. ин-т развития образования. </a:t>
            </a:r>
            <a:r>
              <a:rPr lang="ru-RU" sz="1600" dirty="0" smtClean="0"/>
              <a:t> </a:t>
            </a:r>
            <a:r>
              <a:rPr lang="ru-RU" sz="1600" dirty="0"/>
              <a:t>Сыктывкар, КРИРО, 2016.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Леонтович А.В., </a:t>
            </a:r>
            <a:r>
              <a:rPr lang="ru-RU" sz="1600" dirty="0" err="1"/>
              <a:t>Саввичев</a:t>
            </a:r>
            <a:r>
              <a:rPr lang="ru-RU" sz="1600" dirty="0"/>
              <a:t> А.С. Л47 Исследовательская и проектная работа школьников. 5–11 классы / Под ред. А.В. Леонтовича. – м.: </a:t>
            </a:r>
            <a:r>
              <a:rPr lang="ru-RU" sz="1600" dirty="0" err="1"/>
              <a:t>В</a:t>
            </a:r>
            <a:r>
              <a:rPr lang="ru-RU" sz="1600" dirty="0" err="1" smtClean="0"/>
              <a:t>ако</a:t>
            </a:r>
            <a:r>
              <a:rPr lang="ru-RU" sz="1600" dirty="0"/>
              <a:t>, 2014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Поливанова К.Н. Проектная деятельность школьников: пособие для учителя / К.Н. Поливанова. – М.: Просвещение, 2008. – 192 </a:t>
            </a:r>
            <a:r>
              <a:rPr lang="ru-RU" sz="1600" dirty="0" smtClean="0"/>
              <a:t>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91697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t" anchorCtr="0">
            <a:normAutofit fontScale="9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ГАУ ДПО ЯО «Институт развития образования»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340767"/>
            <a:ext cx="5481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Центр образовательного менеджмента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276872"/>
            <a:ext cx="5454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Адрес: 150014, </a:t>
            </a:r>
            <a:br>
              <a:rPr lang="ru-RU" dirty="0"/>
            </a:br>
            <a:r>
              <a:rPr lang="ru-RU" dirty="0"/>
              <a:t>г. Ярославль, </a:t>
            </a:r>
            <a:br>
              <a:rPr lang="ru-RU" dirty="0"/>
            </a:br>
            <a:r>
              <a:rPr lang="ru-RU" dirty="0"/>
              <a:t>ул. Богдановича, 16</a:t>
            </a:r>
            <a:br>
              <a:rPr lang="ru-RU" dirty="0"/>
            </a:br>
            <a:r>
              <a:rPr lang="ru-RU" dirty="0" err="1"/>
              <a:t>каб</a:t>
            </a:r>
            <a:r>
              <a:rPr lang="ru-RU" dirty="0"/>
              <a:t>. 208</a:t>
            </a:r>
            <a:br>
              <a:rPr lang="ru-RU" dirty="0"/>
            </a:br>
            <a:r>
              <a:rPr lang="ru-RU" dirty="0"/>
              <a:t>Тел.: (8-4852) 23-05-79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 smtClean="0"/>
              <a:t>:  </a:t>
            </a:r>
            <a:r>
              <a:rPr lang="ru-RU" dirty="0" smtClean="0">
                <a:hlinkClick r:id="rId2"/>
              </a:rPr>
              <a:t>mng@iro.yar.ru</a:t>
            </a:r>
            <a:endParaRPr lang="ru-RU" dirty="0"/>
          </a:p>
          <a:p>
            <a:pPr algn="ctr"/>
            <a:r>
              <a:rPr lang="ru-RU" b="1" dirty="0"/>
              <a:t>Руководитель центра:</a:t>
            </a:r>
            <a:br>
              <a:rPr lang="ru-RU" b="1" dirty="0"/>
            </a:br>
            <a:r>
              <a:rPr lang="ru-RU" dirty="0" err="1"/>
              <a:t>Шляхтина</a:t>
            </a:r>
            <a:r>
              <a:rPr lang="ru-RU" dirty="0"/>
              <a:t> </a:t>
            </a:r>
            <a:r>
              <a:rPr lang="ru-RU" dirty="0" smtClean="0"/>
              <a:t> Наталья  Владимировна</a:t>
            </a:r>
          </a:p>
          <a:p>
            <a:pPr algn="ctr"/>
            <a:r>
              <a:rPr lang="en-US" dirty="0"/>
              <a:t> </a:t>
            </a:r>
            <a:r>
              <a:rPr lang="en-US" dirty="0">
                <a:hlinkClick r:id="rId3"/>
              </a:rPr>
              <a:t>shlyahtina@iro.yar.ru</a:t>
            </a:r>
            <a:r>
              <a:rPr lang="en-US" dirty="0"/>
              <a:t> 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5522" y="529590"/>
            <a:ext cx="8280920" cy="37800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6192688" cy="3859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</a:t>
            </a:r>
            <a:r>
              <a:rPr lang="ru-RU" dirty="0"/>
              <a:t>направлена 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реализацию </a:t>
            </a:r>
            <a:r>
              <a:rPr lang="ru-RU" dirty="0"/>
              <a:t>требований Стандарта к личностным и </a:t>
            </a:r>
            <a:r>
              <a:rPr lang="ru-RU" dirty="0" err="1"/>
              <a:t>метапредметным</a:t>
            </a:r>
            <a:r>
              <a:rPr lang="ru-RU" dirty="0"/>
              <a:t> результатам освоения ООП СОО,</a:t>
            </a:r>
          </a:p>
          <a:p>
            <a:pPr lvl="0"/>
            <a:r>
              <a:rPr lang="ru-RU" dirty="0"/>
              <a:t>повышение эффективности освоения обучающимися основной образовательной программы, а также усвоение знаний и учебных действий;</a:t>
            </a:r>
          </a:p>
          <a:p>
            <a:pPr lvl="0"/>
            <a:r>
              <a:rPr lang="ru-RU" dirty="0"/>
              <a:t>формирование у обучающихся системных представлений и опыта применения методов, технологий и форм организации проектной и учебно-исследовательской деятельности для достижения практико-ориентированных результатов образования;</a:t>
            </a:r>
          </a:p>
          <a:p>
            <a:pPr lvl="0"/>
            <a:r>
              <a:rPr lang="ru-RU" dirty="0"/>
              <a:t>формирование навыков разработки, реализации и общественной презентации обучающимися результатов исследования, индивидуального проекта, направленного на решение научной, личностно и (или) социально значимой проблемы. [1, п.18.2.1]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60248" y="135926"/>
            <a:ext cx="7879102" cy="720080"/>
            <a:chOff x="432831" y="-3011713"/>
            <a:chExt cx="7879102" cy="7200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45198" y="-3011713"/>
              <a:ext cx="7866735" cy="720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32831" y="-3011713"/>
              <a:ext cx="7823503" cy="720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9" tIns="0" rIns="219099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</a:rPr>
                <a:t>2.1.1 Цели и задачи, включающие учебно-исследовательскую и проектную деятельность обучающихся; </a:t>
              </a:r>
              <a:r>
                <a:rPr lang="ru-RU" b="1" dirty="0" smtClean="0">
                  <a:solidFill>
                    <a:schemeClr val="tx1"/>
                  </a:solidFill>
                </a:rPr>
                <a:t>описание места Программы и ее роли в реализации требований ФГОС СОО</a:t>
              </a:r>
              <a:endParaRPr lang="ru-RU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94320"/>
          </a:xfrm>
        </p:spPr>
        <p:txBody>
          <a:bodyPr>
            <a:normAutofit/>
          </a:bodyPr>
          <a:lstStyle/>
          <a:p>
            <a:r>
              <a:rPr lang="ru-RU" dirty="0"/>
              <a:t>Программа обеспечивает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развитие </a:t>
            </a:r>
            <a:r>
              <a:rPr lang="ru-RU" dirty="0"/>
              <a:t>у обучающихся способности к самопознанию, саморазвитию и самоопределению; формирование личностных ценностно-смысловых ориентиров и установок, системы значимых социальных и межличностных отношений; личностных, регулятивных, познавательных, коммуникативных универсальных учебных действий, способности их использования в учебной, познавательной и социальной практике;</a:t>
            </a:r>
          </a:p>
          <a:p>
            <a:pPr lvl="0"/>
            <a:r>
              <a:rPr lang="ru-RU" dirty="0"/>
              <a:t>формирование умений самостоятельного планирования и осуществления учебной деятельности и организации учебного сотрудничества с педагогами и сверстниками, построения индивидуального образовательного маршрута;</a:t>
            </a:r>
          </a:p>
          <a:p>
            <a:pPr lvl="0"/>
            <a:r>
              <a:rPr lang="ru-RU" dirty="0"/>
              <a:t>решение задач общекультурного, личностного и познавательного развития обучающихся;</a:t>
            </a:r>
          </a:p>
          <a:p>
            <a:pPr lvl="0"/>
            <a:r>
              <a:rPr lang="ru-RU" dirty="0"/>
              <a:t>повышение эффективности усвоения обучающимися знаний и учебных действий, формирование научного типа мышления, компетентностей в предметных областях, учебно-исследовательской, проектной, социальной деятельности;</a:t>
            </a:r>
          </a:p>
          <a:p>
            <a:pPr lvl="0"/>
            <a:r>
              <a:rPr lang="ru-RU" dirty="0"/>
              <a:t>создание условий для интеграции урочных и внеурочных форм учебно-исследовательской и проектной деятельности обучающихся, а также их самостоятельной работы по подготовке и защите индивидуальных проектов;</a:t>
            </a:r>
          </a:p>
          <a:p>
            <a:pPr lvl="0"/>
            <a:r>
              <a:rPr lang="ru-RU" dirty="0"/>
              <a:t>формирование навыков участия в различных формах организации учебно-исследовательской и проектной деятельности (творческих конкурсах, научных обществах, научно-практических конференциях, олимпиадах, национальных образовательных программах и др.), возможность получения практико-ориентированного результата;</a:t>
            </a:r>
          </a:p>
          <a:p>
            <a:pPr lvl="0"/>
            <a:r>
              <a:rPr lang="ru-RU" dirty="0"/>
              <a:t>практическую направленность проводимых исследований и индивидуальных проектов;</a:t>
            </a:r>
          </a:p>
          <a:p>
            <a:pPr lvl="0"/>
            <a:r>
              <a:rPr lang="ru-RU" dirty="0"/>
              <a:t>возможность практического использования приобретенных обучающимися коммуникативных навыков, навыков целеполагания, планирования и самоконтроля;</a:t>
            </a:r>
          </a:p>
          <a:p>
            <a:pPr lvl="0"/>
            <a:r>
              <a:rPr lang="ru-RU" dirty="0"/>
              <a:t>подготовку к осознанному выбору дальнейшего образования и профессиональной деятельности. [1, п.18.2.1]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9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Программа развития УУД… </a:t>
            </a:r>
            <a:br>
              <a:rPr lang="ru-RU" dirty="0"/>
            </a:br>
            <a:r>
              <a:rPr lang="ru-RU" dirty="0"/>
              <a:t>реализует требования ФГОС </a:t>
            </a:r>
            <a:r>
              <a:rPr lang="ru-RU" dirty="0" smtClean="0"/>
              <a:t>СОО </a:t>
            </a:r>
            <a:r>
              <a:rPr lang="ru-RU" dirty="0"/>
              <a:t>к условиям реализации </a:t>
            </a:r>
            <a:r>
              <a:rPr lang="ru-RU" dirty="0" smtClean="0"/>
              <a:t>ООП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661248"/>
            <a:ext cx="57423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место и роль Программы в реализации требований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5743162"/>
              </p:ext>
            </p:extLst>
          </p:nvPr>
        </p:nvGraphicFramePr>
        <p:xfrm>
          <a:off x="1424817" y="1628800"/>
          <a:ext cx="6096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7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Цель программы развития УУД</a:t>
            </a:r>
            <a:r>
              <a:rPr lang="ru-RU" dirty="0"/>
              <a:t> —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создание организационно-методических условий для развития («</a:t>
            </a:r>
            <a:r>
              <a:rPr lang="ru-RU" dirty="0" err="1"/>
              <a:t>доращивания</a:t>
            </a:r>
            <a:r>
              <a:rPr lang="ru-RU" dirty="0"/>
              <a:t>»[2]) сформированных на уровне основного общего образования УУД в  реализации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 и становлении личностных характеристик выпускника.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48436131"/>
              </p:ext>
            </p:extLst>
          </p:nvPr>
        </p:nvGraphicFramePr>
        <p:xfrm>
          <a:off x="1115616" y="3429000"/>
          <a:ext cx="669674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2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 fontScale="90000"/>
          </a:bodyPr>
          <a:lstStyle/>
          <a:p>
            <a:r>
              <a:rPr lang="ru-RU" dirty="0"/>
              <a:t>В соответствии с указанной целью программа развития УУД среднего общего образования определяет следующие </a:t>
            </a:r>
            <a:r>
              <a:rPr lang="ru-RU" u="sng" dirty="0"/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46580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разгруппировать </a:t>
            </a:r>
            <a:r>
              <a:rPr lang="ru-RU" dirty="0"/>
              <a:t>(разложить) </a:t>
            </a:r>
            <a:r>
              <a:rPr lang="ru-RU" dirty="0" err="1"/>
              <a:t>метапредметные</a:t>
            </a:r>
            <a:r>
              <a:rPr lang="ru-RU" dirty="0"/>
              <a:t> результаты согласно их понятиям, функциям, составу и характеристикам,</a:t>
            </a:r>
          </a:p>
          <a:p>
            <a:r>
              <a:rPr lang="ru-RU" dirty="0" smtClean="0"/>
              <a:t>определить </a:t>
            </a:r>
            <a:r>
              <a:rPr lang="ru-RU" dirty="0"/>
              <a:t>связи УУД с содержанием предметов учебного плана, направлениями и формами внеурочной деятельности,</a:t>
            </a:r>
          </a:p>
          <a:p>
            <a:r>
              <a:rPr lang="ru-RU" dirty="0" smtClean="0"/>
              <a:t>спроектировать </a:t>
            </a:r>
            <a:r>
              <a:rPr lang="ru-RU" dirty="0"/>
              <a:t>систему типовых задач по развитию регулятивных, коммуникативных и познавательных УУД,</a:t>
            </a:r>
          </a:p>
          <a:p>
            <a:r>
              <a:rPr lang="ru-RU" dirty="0" smtClean="0"/>
              <a:t>описать </a:t>
            </a:r>
            <a:r>
              <a:rPr lang="ru-RU" dirty="0"/>
              <a:t>особенности использования учебно-исследовательской и проектной деятельности как средства совершенствования УУД; </a:t>
            </a:r>
          </a:p>
          <a:p>
            <a:r>
              <a:rPr lang="ru-RU" dirty="0" smtClean="0"/>
              <a:t>выявить </a:t>
            </a:r>
            <a:r>
              <a:rPr lang="ru-RU" dirty="0"/>
              <a:t>дефициты организационно-методического и ресурсного обеспечения образовательной организации для развития УУД,</a:t>
            </a:r>
          </a:p>
          <a:p>
            <a:r>
              <a:rPr lang="ru-RU" dirty="0" smtClean="0"/>
              <a:t>отобрать </a:t>
            </a:r>
            <a:r>
              <a:rPr lang="ru-RU" dirty="0"/>
              <a:t>методики, разработать инструментарий оценки успешности освоения и применения УУД в учебной, познавательной и социальной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41323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560</TotalTime>
  <Words>4183</Words>
  <Application>Microsoft Office PowerPoint</Application>
  <PresentationFormat>Экран (4:3)</PresentationFormat>
  <Paragraphs>541</Paragraphs>
  <Slides>41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Начальная</vt:lpstr>
      <vt:lpstr>Проектирование программы развития универсальных учебных действий при получении среднего общего образования, включающая формирование компетенций обучающихся в области учебно-исследовательской и проектной деятельности </vt:lpstr>
      <vt:lpstr>Нормативно-правовая основа </vt:lpstr>
      <vt:lpstr>Программа развития УУД…  реализует требования ФГОС к структуре</vt:lpstr>
      <vt:lpstr>Программа развития УУД…  реализует требования ФГОС СОО к личностным и метапредметным результатам </vt:lpstr>
      <vt:lpstr>Программа направлена на:</vt:lpstr>
      <vt:lpstr>Программа обеспечивает:</vt:lpstr>
      <vt:lpstr>Программа развития УУД…  реализует требования ФГОС СОО к условиям реализации ООП </vt:lpstr>
      <vt:lpstr>Цель программы развития УУД —</vt:lpstr>
      <vt:lpstr>В соответствии с указанной целью программа развития УУД среднего общего образования определяет следующие задачи:</vt:lpstr>
      <vt:lpstr>УУД –</vt:lpstr>
      <vt:lpstr>Требования к метапредметным результатам освоения включают:                                     [1, п.6]</vt:lpstr>
      <vt:lpstr>Функции, состав и характеристики УУД представлены в таблице</vt:lpstr>
      <vt:lpstr>УУД [1, п.8]</vt:lpstr>
      <vt:lpstr>УУД [1, п.8]</vt:lpstr>
      <vt:lpstr>Характеристика (номенклатура) УУД</vt:lpstr>
      <vt:lpstr>Связи с содержанием отдельных учебных предметов</vt:lpstr>
      <vt:lpstr>Связи с содержанием отдельных учебных предметов</vt:lpstr>
      <vt:lpstr>Приложение.</vt:lpstr>
      <vt:lpstr>Место универсальных учебных действий в структуре образовательной деятельности</vt:lpstr>
      <vt:lpstr>Типовая задача –</vt:lpstr>
      <vt:lpstr>Презентация PowerPoint</vt:lpstr>
      <vt:lpstr>Учебно-исследовательская деятельность –</vt:lpstr>
      <vt:lpstr>Проектная деятельность учащихся –</vt:lpstr>
      <vt:lpstr>Признаки проектной деятельности:</vt:lpstr>
      <vt:lpstr>Проектная и учебно-исследовательская деятельность</vt:lpstr>
      <vt:lpstr>Презентация PowerPoint</vt:lpstr>
      <vt:lpstr>Темы учебного исследования и учебного проекта</vt:lpstr>
      <vt:lpstr>УУД, развиваемые в  проектной деятельности</vt:lpstr>
      <vt:lpstr>Индивидуальный проект (учебное исследование или учебный проект)</vt:lpstr>
      <vt:lpstr>ЛА, регламентирующие реализацию учебно-исследовательской и проектной деятельности</vt:lpstr>
      <vt:lpstr>Презентация PowerPoint</vt:lpstr>
      <vt:lpstr>Презентация PowerPoint</vt:lpstr>
      <vt:lpstr>Планируемые результаты учебно-исследовательской и проектной деятельности обучающихся в рамках урочной и внеурочной деятельности</vt:lpstr>
      <vt:lpstr>Планируемые результаты учебно-исследовательской и проектной деятельности обучающихся в рамках урочной и внеурочной деятельности</vt:lpstr>
      <vt:lpstr>Презентация PowerPoint</vt:lpstr>
      <vt:lpstr>Материально-техническое , кадровое и информационно-методическое оснащение образовательной деятельности обеспечивает возможность:</vt:lpstr>
      <vt:lpstr>Материально-техническое , кадровое и информационно-методическое оснащение образовательной деятельности обеспечивает возможность:</vt:lpstr>
      <vt:lpstr>Презентация PowerPoint</vt:lpstr>
      <vt:lpstr>Презентация PowerPoint</vt:lpstr>
      <vt:lpstr>Использованная литература</vt:lpstr>
      <vt:lpstr>ГАУ ДПО ЯО «Институт развития образования»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универсальных учебных действий при получении среднего общего образования, включающая формирование компетенций обучающихся в области учебно-исследовательской и проектной деятельности</dc:title>
  <dc:creator>Пользователь</dc:creator>
  <cp:lastModifiedBy>Наталия Владимировна Зайцева</cp:lastModifiedBy>
  <cp:revision>44</cp:revision>
  <dcterms:created xsi:type="dcterms:W3CDTF">2018-11-25T14:06:22Z</dcterms:created>
  <dcterms:modified xsi:type="dcterms:W3CDTF">2019-04-24T06:49:52Z</dcterms:modified>
</cp:coreProperties>
</file>