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82" r:id="rId5"/>
    <p:sldId id="283" r:id="rId6"/>
    <p:sldId id="276" r:id="rId7"/>
    <p:sldId id="275" r:id="rId8"/>
    <p:sldId id="265" r:id="rId9"/>
    <p:sldId id="270" r:id="rId10"/>
    <p:sldId id="278" r:id="rId11"/>
    <p:sldId id="281" r:id="rId12"/>
    <p:sldId id="279" r:id="rId13"/>
    <p:sldId id="280" r:id="rId14"/>
    <p:sldId id="257" r:id="rId15"/>
    <p:sldId id="258" r:id="rId16"/>
    <p:sldId id="259" r:id="rId17"/>
    <p:sldId id="260" r:id="rId18"/>
    <p:sldId id="261" r:id="rId19"/>
    <p:sldId id="263" r:id="rId20"/>
    <p:sldId id="262" r:id="rId21"/>
    <p:sldId id="264" r:id="rId22"/>
    <p:sldId id="284" r:id="rId23"/>
    <p:sldId id="26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3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EDDA-51E3-42CF-96C9-AB6C8FA83CAF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874A-10F8-4239-8CF7-DE0961DA7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1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9ADA-1250-4BB5-A99D-32AC84615027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03CF5-CFEE-49DD-8845-25C1E2086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C9C3-B898-4626-92FC-43AD971E85F1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B401-A5AF-4961-87FD-1146F9560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2A42-5F39-422D-9054-A63A38BFC414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AE35-9B8B-47EA-A170-4DBE82A9D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6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69FA-8C23-48C0-88FD-70D1F4BD385B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E3ED-5BDC-4F10-8772-3A439F898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3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81AB-B492-46E4-8B55-07E188790D05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5221-9327-4925-A82E-99D37DD8F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5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6D21-5EDE-4D2A-8ABC-884AE8A8BFA8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EB8E-5008-499A-9A46-209F351E6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1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64DB-83AF-4069-A54D-F162BCAB529F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4443-BB65-4842-9CEF-0F00DFE91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C465-5FFC-4200-98C9-EC7E41137F35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FC52-6432-42C4-8FD6-C4BF71AE7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2904-EA42-48B5-B03D-B27096B1929D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D583B-0B53-4B40-90E3-F91801960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8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DBD8A-61F2-4F7B-9ACB-BD5F4D91E98B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8E84-9092-44E1-A637-41A4B4D32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7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5D3297-09A9-45B2-AAF2-D02F6662D8CB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9D6023-2BF6-4C92-9140-2983DC0B7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55;&#1054;&#1051;&#1054;&#1046;&#1045;&#1053;&#1048;&#1045;.do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1268413"/>
            <a:ext cx="7772400" cy="1655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ФГОС </a:t>
            </a:r>
            <a:r>
              <a:rPr lang="ru-RU" b="1" dirty="0">
                <a:solidFill>
                  <a:srgbClr val="0070C0"/>
                </a:solidFill>
              </a:rPr>
              <a:t>СОО: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индивидуализация </a:t>
            </a:r>
            <a:r>
              <a:rPr lang="ru-RU" b="1" dirty="0">
                <a:solidFill>
                  <a:srgbClr val="0070C0"/>
                </a:solidFill>
              </a:rPr>
              <a:t>образовательной деятельности </a:t>
            </a:r>
            <a:r>
              <a:rPr lang="ru-RU" b="1" dirty="0" smtClean="0">
                <a:solidFill>
                  <a:srgbClr val="0070C0"/>
                </a:solidFill>
              </a:rPr>
              <a:t>школьников</a:t>
            </a:r>
            <a:endParaRPr lang="ru-RU" sz="1600" dirty="0" smtClean="0">
              <a:solidFill>
                <a:srgbClr val="0070C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313" y="4941888"/>
            <a:ext cx="6400800" cy="1668462"/>
          </a:xfrm>
        </p:spPr>
        <p:txBody>
          <a:bodyPr/>
          <a:lstStyle/>
          <a:p>
            <a:pPr algn="r" eaLnBrk="1" hangingPunct="1"/>
            <a:r>
              <a:rPr lang="ru-RU" altLang="ru-RU" sz="18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Виноградова Мария Юрьевна, </a:t>
            </a:r>
            <a:r>
              <a:rPr lang="ru-RU" alt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воспитательной работе </a:t>
            </a:r>
            <a:r>
              <a:rPr lang="ru-RU" alt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общеобразовательного учреждения</a:t>
            </a:r>
            <a:r>
              <a:rPr lang="ru-RU" alt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средней школы №28 имени А.А. Суркова г. Рыбинска</a:t>
            </a:r>
            <a:endParaRPr lang="ru-RU" altLang="ru-RU" sz="1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002060"/>
                </a:solidFill>
              </a:rPr>
              <a:t>Из опыта проектирования образовательной деятельности учащихся педагогической группы 10-11 класса </a:t>
            </a: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400" smtClean="0"/>
              <a:t/>
            </a:r>
            <a:br>
              <a:rPr lang="ru-RU" altLang="ru-RU" sz="1400" smtClean="0"/>
            </a:br>
            <a:endParaRPr lang="ru-RU" altLang="ru-RU" sz="1400" smtClean="0"/>
          </a:p>
        </p:txBody>
      </p:sp>
      <p:pic>
        <p:nvPicPr>
          <p:cNvPr id="11267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3998" r="11613" b="7349"/>
          <a:stretch>
            <a:fillRect/>
          </a:stretch>
        </p:blipFill>
        <p:spPr>
          <a:xfrm>
            <a:off x="250825" y="1268413"/>
            <a:ext cx="8715375" cy="5214937"/>
          </a:xfrm>
        </p:spPr>
      </p:pic>
      <p:sp>
        <p:nvSpPr>
          <p:cNvPr id="2" name="Прямоугольник 1"/>
          <p:cNvSpPr/>
          <p:nvPr/>
        </p:nvSpPr>
        <p:spPr>
          <a:xfrm>
            <a:off x="2987675" y="1989138"/>
            <a:ext cx="1152525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002060"/>
                </a:solidFill>
              </a:rPr>
              <a:t>Из опыта проектирования образовательной деятельности учащихся педагогической группы 10-11 класса </a:t>
            </a: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400" smtClean="0"/>
              <a:t/>
            </a:r>
            <a:br>
              <a:rPr lang="ru-RU" altLang="ru-RU" sz="1400" smtClean="0"/>
            </a:br>
            <a:endParaRPr lang="ru-RU" altLang="ru-RU" sz="1400" smtClean="0"/>
          </a:p>
        </p:txBody>
      </p:sp>
      <p:pic>
        <p:nvPicPr>
          <p:cNvPr id="12291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13647" r="11810" b="19247"/>
          <a:stretch>
            <a:fillRect/>
          </a:stretch>
        </p:blipFill>
        <p:spPr>
          <a:xfrm>
            <a:off x="214313" y="1357313"/>
            <a:ext cx="8715375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002060"/>
                </a:solidFill>
              </a:rPr>
              <a:t>Из опыта проектирования образовательной деятельности учащихся педагогической группы 10-11 класса </a:t>
            </a: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400" smtClean="0"/>
              <a:t/>
            </a:r>
            <a:br>
              <a:rPr lang="ru-RU" altLang="ru-RU" sz="1400" smtClean="0"/>
            </a:br>
            <a:endParaRPr lang="ru-RU" altLang="ru-RU" sz="1400" smtClean="0"/>
          </a:p>
        </p:txBody>
      </p:sp>
      <p:pic>
        <p:nvPicPr>
          <p:cNvPr id="13315" name="Содержимое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t="16447" r="11417" b="9448"/>
          <a:stretch>
            <a:fillRect/>
          </a:stretch>
        </p:blipFill>
        <p:spPr>
          <a:xfrm>
            <a:off x="428625" y="1357313"/>
            <a:ext cx="8286750" cy="50720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002060"/>
                </a:solidFill>
              </a:rPr>
              <a:t>Из опыта проектирования образовательной деятельности учащихся педагогической группы 10-11 класса </a:t>
            </a: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400" smtClean="0"/>
              <a:t/>
            </a:r>
            <a:br>
              <a:rPr lang="ru-RU" altLang="ru-RU" sz="1400" smtClean="0"/>
            </a:br>
            <a:endParaRPr lang="ru-RU" altLang="ru-RU" sz="1400" smtClean="0"/>
          </a:p>
        </p:txBody>
      </p:sp>
      <p:pic>
        <p:nvPicPr>
          <p:cNvPr id="14339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16798" r="11613" b="8749"/>
          <a:stretch>
            <a:fillRect/>
          </a:stretch>
        </p:blipFill>
        <p:spPr>
          <a:xfrm>
            <a:off x="285750" y="1428750"/>
            <a:ext cx="8572500" cy="51435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</a:rPr>
              <a:t>Проектирование ИОД учащихся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педагогических групп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9563"/>
        </p:xfrm>
        <a:graphic>
          <a:graphicData uri="http://schemas.openxmlformats.org/drawingml/2006/table">
            <a:tbl>
              <a:tblPr/>
              <a:tblGrid>
                <a:gridCol w="1828800"/>
                <a:gridCol w="3071813"/>
                <a:gridCol w="3328987"/>
              </a:tblGrid>
              <a:tr h="7361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проектирования ИОД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школьников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83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этап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Подготовительная работа педагогического коллектива к проектированию индивидуальной образовательной деятельности учащихся в педагогическом классе и педагогической группе, к обучению по индивидуальным образовательным программам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Знакомство с современными концепциями допрофессиональной подготовки школьников, моделями индивидуально-ориентированного воспитания и образования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</a:rPr>
              <a:t>Проектирование ИОД учащихся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педагогических групп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95650"/>
        </p:xfrm>
        <a:graphic>
          <a:graphicData uri="http://schemas.openxmlformats.org/drawingml/2006/table">
            <a:tbl>
              <a:tblPr/>
              <a:tblGrid>
                <a:gridCol w="1828800"/>
                <a:gridCol w="3071813"/>
                <a:gridCol w="3328987"/>
              </a:tblGrid>
              <a:tr h="7359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проектирования ИОД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школьников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59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этап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Определение ресурсных возможностей образовательной организации, мониторинг востребованности педагогических профессий на рынке труда города Рыбинска и Ярославского региона. 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Представление школьникам на общем собрании особенностей деятельности учителей, востребованности профессий психолого – педагогической направленности на рынке труда города Рыбинска и Ярославского региона.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</a:rPr>
              <a:t>Проектирование ИОД учащихся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педагогических групп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40325"/>
        </p:xfrm>
        <a:graphic>
          <a:graphicData uri="http://schemas.openxmlformats.org/drawingml/2006/table">
            <a:tbl>
              <a:tblPr/>
              <a:tblGrid>
                <a:gridCol w="1828800"/>
                <a:gridCol w="3071813"/>
                <a:gridCol w="3328987"/>
              </a:tblGrid>
              <a:tr h="73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проектирования ИОД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школьников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0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этап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Диагностика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Определение профильных интересов и запросов учащихся (методика Голомштока, модифицированная Г.Резапкиной)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Диагностика профессионального типа личности (методика Дж. Голланда)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Анализ удовлетворенности организацией учебного процесса (Анкета «Мое отношение к школе» под редакцией М.Битяновой)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Диагностика личностной и ситуативной тревожности (методика Спилбергера-Ханина)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Диагностика формирования педагогически значимых качеств (активизирующая профориентационная методика Н. Пряжникова)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Диагностика по методике личностного роста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Учащимися проведен самоанализ результатов диагностики,  соотношение  результатов диагностики с профессиограммой педагога и требованиями, предъявляемыми к педагогическому труду.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</a:rPr>
              <a:t>Проектирование ИОД учащихся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педагогических групп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924050"/>
        </p:xfrm>
        <a:graphic>
          <a:graphicData uri="http://schemas.openxmlformats.org/drawingml/2006/table">
            <a:tbl>
              <a:tblPr/>
              <a:tblGrid>
                <a:gridCol w="1828800"/>
                <a:gridCol w="3071813"/>
                <a:gridCol w="3328987"/>
              </a:tblGrid>
              <a:tr h="7358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проектирования ИОД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школьников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8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IV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этап</a:t>
                      </a:r>
                    </a:p>
                  </a:txBody>
                  <a:tcPr marT="45638" marB="45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Анализ материалов диагностики </a:t>
                      </a:r>
                    </a:p>
                  </a:txBody>
                  <a:tcPr marT="45638" marB="45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Определение динамики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профессиональных качеств, мотивов, предпочтений, возможностей</a:t>
                      </a:r>
                    </a:p>
                  </a:txBody>
                  <a:tcPr marT="45638" marB="45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</a:rPr>
              <a:t>Проектирование ИОД учащихся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педагогического класса и педагогических групп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98688"/>
        </p:xfrm>
        <a:graphic>
          <a:graphicData uri="http://schemas.openxmlformats.org/drawingml/2006/table">
            <a:tbl>
              <a:tblPr/>
              <a:tblGrid>
                <a:gridCol w="1828800"/>
                <a:gridCol w="3071813"/>
                <a:gridCol w="3328987"/>
              </a:tblGrid>
              <a:tr h="735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проектирования ИОД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школьников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этап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Программа психолого-педагогического сопровождения ИОД 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Работа по составлению проекта индивидуальной образовательной программы  учащегося с участием его родителей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</a:rPr>
              <a:t>Проектирование ИОД учащихся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педагогических групп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98688"/>
        </p:xfrm>
        <a:graphic>
          <a:graphicData uri="http://schemas.openxmlformats.org/drawingml/2006/table">
            <a:tbl>
              <a:tblPr/>
              <a:tblGrid>
                <a:gridCol w="1828800"/>
                <a:gridCol w="3071813"/>
                <a:gridCol w="3328987"/>
              </a:tblGrid>
              <a:tr h="735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проектирования ИОД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школьников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этап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Организация работы педагогов по выполнению индивидуальной программы и индивидуальных планов ребенка. 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Анализ результатов выполнения индивидуальных образовательных программ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ПРИНЦИПИАЛЬНЫЕ УСТАНОВКИ НА ПОСТРОЕНИЕ НОВОЙ СТАРШЕЙ ШКОЛЫ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713788" cy="4968875"/>
          </a:xfrm>
        </p:spPr>
        <p:txBody>
          <a:bodyPr/>
          <a:lstStyle/>
          <a:p>
            <a:pPr marL="266700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000" smtClean="0"/>
              <a:t>Старшая школа – не окончание общего, а старт другого, нешкольного типа образования (И.И. Калина);</a:t>
            </a: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endParaRPr lang="ru-RU" altLang="ru-RU" sz="2000" smtClean="0"/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2. Смена базовой институциональной формы в сфере образования: от «школы» к «индивидуальной образовательной программе» (П.Г. Щедровицкий);</a:t>
            </a: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endParaRPr lang="ru-RU" altLang="ru-RU" sz="2000" smtClean="0"/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3. Новый тип учреждения - интегрированное социальное учреждение, оказывающее многопрофильные услуги в сфере образования, культуры, спорта, социального обеспечения и здравоохранения (Стратегия 2020, экспертная группа № 8);</a:t>
            </a: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 </a:t>
            </a:r>
          </a:p>
          <a:p>
            <a:pPr marL="266700" indent="-266700"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4. Ведущий процесс в юношеском образовании – образовательная рефлексия (= тьютор – ведущая педагогическая позиция в образовательном пространстве старшеклассника).</a:t>
            </a:r>
          </a:p>
          <a:p>
            <a:pPr marL="266700" indent="-266700" algn="r" eaLnBrk="1" hangingPunct="1">
              <a:lnSpc>
                <a:spcPct val="90000"/>
              </a:lnSpc>
              <a:buFontTx/>
              <a:buNone/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</a:rPr>
              <a:t>Проектирование ИОД учащихся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педагогического класса и педагогических групп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98688"/>
        </p:xfrm>
        <a:graphic>
          <a:graphicData uri="http://schemas.openxmlformats.org/drawingml/2006/table">
            <a:tbl>
              <a:tblPr/>
              <a:tblGrid>
                <a:gridCol w="1828800"/>
                <a:gridCol w="3071813"/>
                <a:gridCol w="3328987"/>
              </a:tblGrid>
              <a:tr h="735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проектирования ИОД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школьников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6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этап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Корректировка первоначального проекта программы психолого-педагогического сопровождения  ИОД 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Корректировка индивидуальной образовательной программы с учетом индивидуального образовательного плана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</a:rPr>
              <a:t>Проектирование ИОД учащихся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педагогического класса и педагогических групп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22600"/>
        </p:xfrm>
        <a:graphic>
          <a:graphicData uri="http://schemas.openxmlformats.org/drawingml/2006/table">
            <a:tbl>
              <a:tblPr/>
              <a:tblGrid>
                <a:gridCol w="1828800"/>
                <a:gridCol w="3071813"/>
                <a:gridCol w="3328987"/>
              </a:tblGrid>
              <a:tr h="7362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проектирования ИОД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школьников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86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этап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Подведение итогов и анализ выполнения индивидуальной образовательной программы школьников, включающие: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повторную  диагностику профессиональных планов и анализ изменений с участием ребенка, родителей, педагогов;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индивидуальное собеседование педагога с ребенком и его родителями о достижениях, проблемах, перспективных планах;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-презентацию индивидуальных проектов учащихся.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3556" name="Picture 2" descr="http://balakovolicei1.ucoz.ru/avatar/68/f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50"/>
            <a:ext cx="9753600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79" name="Содержимое 5" descr="231782519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7286625" y="6215063"/>
            <a:ext cx="18573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2060"/>
                </a:solidFill>
              </a:rPr>
              <a:t>Нормативные документы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1800" smtClean="0"/>
              <a:t>П. 23 ст. 2 Федерального закона «Об образовании в Российской Федерации» индивидуальный учебный план – это учебный план, обеспечивающий освоение образовательной программы на основе индивидуализации её содержания с учётом особенностей и образовательных потребностей конкретного обучающегося.</a:t>
            </a:r>
          </a:p>
          <a:p>
            <a:pPr algn="just"/>
            <a:r>
              <a:rPr lang="ru-RU" altLang="ru-RU" sz="1800" smtClean="0"/>
              <a:t>П. 3 ч. 1 ст. 34 ФЗ-273  «обучающимся предоставляются академические права на обучение по индивидуальному учебному плану, в том числе ускоренное обучение, в пределах осваиваемой образовательной программы в порядке, установленном локальными нормативными актами».</a:t>
            </a:r>
          </a:p>
          <a:p>
            <a:pPr algn="just"/>
            <a:r>
              <a:rPr lang="ru-RU" altLang="ru-RU" sz="1800" smtClean="0"/>
              <a:t>П. 1 ч. 1 ст. 43 Федерального закона «Об образовании в Российской Федерации»  «обучающиеся обязаны добросовестно осваивать образовательную программу, выполнять индивидуальный учебный план, в том числе посещать предусмотренные учебным планом или индивидуальным учебным планом учебные занятия, осуществлять самостоятельную подготовку к занятиям, выполнять задания, данные педагогическими работниками в рамках образовательной программы».</a:t>
            </a:r>
          </a:p>
          <a:p>
            <a:endParaRPr lang="ru-RU" altLang="ru-RU" sz="1800" smtClean="0"/>
          </a:p>
        </p:txBody>
      </p:sp>
      <p:sp>
        <p:nvSpPr>
          <p:cNvPr id="4" name="Прямоугольник 3">
            <a:hlinkClick r:id="rId2" action="ppaction://hlinkfile"/>
          </p:cNvPr>
          <p:cNvSpPr/>
          <p:nvPr/>
        </p:nvSpPr>
        <p:spPr>
          <a:xfrm>
            <a:off x="8429625" y="6357938"/>
            <a:ext cx="357188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4" name="Picture 2" descr="http://900igr.net/up/datas/131106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17323" r="2362"/>
          <a:stretch>
            <a:fillRect/>
          </a:stretch>
        </p:blipFill>
        <p:spPr bwMode="auto">
          <a:xfrm>
            <a:off x="142875" y="214313"/>
            <a:ext cx="8858250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altLang="ru-RU" sz="2800" smtClean="0">
                <a:solidFill>
                  <a:srgbClr val="002060"/>
                </a:solidFill>
              </a:rPr>
              <a:t>Организация обучения на основе индивидуализации образовательного процесса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8" name="Picture 2" descr="http://900igr.net/up/datas/136591/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19423" r="3543" b="7874"/>
          <a:stretch>
            <a:fillRect/>
          </a:stretch>
        </p:blipFill>
        <p:spPr bwMode="auto">
          <a:xfrm>
            <a:off x="395288" y="1189038"/>
            <a:ext cx="8320087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ТРЕБОВАНИЯ К СТРУКТУРЕ ИОП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altLang="ru-RU" sz="2400" smtClean="0"/>
              <a:t>Общая схема построения образовательной области:</a:t>
            </a:r>
          </a:p>
        </p:txBody>
      </p: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285750" y="2071688"/>
            <a:ext cx="8572500" cy="4525962"/>
            <a:chOff x="1134" y="7098"/>
            <a:chExt cx="9656" cy="5104"/>
          </a:xfrm>
        </p:grpSpPr>
        <p:grpSp>
          <p:nvGrpSpPr>
            <p:cNvPr id="7173" name="Group 3"/>
            <p:cNvGrpSpPr>
              <a:grpSpLocks/>
            </p:cNvGrpSpPr>
            <p:nvPr/>
          </p:nvGrpSpPr>
          <p:grpSpPr bwMode="auto">
            <a:xfrm>
              <a:off x="1134" y="7098"/>
              <a:ext cx="9656" cy="5104"/>
              <a:chOff x="1134" y="1141"/>
              <a:chExt cx="9656" cy="5104"/>
            </a:xfrm>
          </p:grpSpPr>
          <p:sp>
            <p:nvSpPr>
              <p:cNvPr id="7176" name="Text Box 4"/>
              <p:cNvSpPr txBox="1">
                <a:spLocks noChangeArrowheads="1"/>
              </p:cNvSpPr>
              <p:nvPr/>
            </p:nvSpPr>
            <p:spPr bwMode="auto">
              <a:xfrm>
                <a:off x="3686" y="1141"/>
                <a:ext cx="4535" cy="5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altLang="ru-RU" sz="2000" b="1">
                    <a:latin typeface="Calibri" pitchFamily="34" charset="0"/>
                    <a:cs typeface="Arial" charset="0"/>
                  </a:rPr>
                  <a:t>Образовательная область</a:t>
                </a:r>
                <a:endParaRPr lang="ru-RU" altLang="ru-RU" sz="2000" b="1">
                  <a:cs typeface="Arial" charset="0"/>
                </a:endParaRPr>
              </a:p>
            </p:txBody>
          </p:sp>
          <p:sp>
            <p:nvSpPr>
              <p:cNvPr id="7177" name="Text Box 5"/>
              <p:cNvSpPr txBox="1">
                <a:spLocks noChangeArrowheads="1"/>
              </p:cNvSpPr>
              <p:nvPr/>
            </p:nvSpPr>
            <p:spPr bwMode="auto">
              <a:xfrm>
                <a:off x="2551" y="1986"/>
                <a:ext cx="6803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altLang="ru-RU" sz="2000" b="1">
                    <a:latin typeface="Calibri" pitchFamily="34" charset="0"/>
                    <a:cs typeface="Arial" charset="0"/>
                  </a:rPr>
                  <a:t>Базовые компоненты</a:t>
                </a:r>
                <a:endParaRPr lang="ru-RU" altLang="ru-RU" sz="2000" b="1">
                  <a:cs typeface="Arial" charset="0"/>
                </a:endParaRPr>
              </a:p>
            </p:txBody>
          </p:sp>
          <p:sp>
            <p:nvSpPr>
              <p:cNvPr id="7178" name="Text Box 6"/>
              <p:cNvSpPr txBox="1">
                <a:spLocks noChangeArrowheads="1"/>
              </p:cNvSpPr>
              <p:nvPr/>
            </p:nvSpPr>
            <p:spPr bwMode="auto">
              <a:xfrm>
                <a:off x="1134" y="2838"/>
                <a:ext cx="2840" cy="8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b="1">
                    <a:latin typeface="Calibri" pitchFamily="34" charset="0"/>
                    <a:cs typeface="Arial" charset="0"/>
                  </a:rPr>
                  <a:t>Теоретический</a:t>
                </a:r>
              </a:p>
              <a:p>
                <a:pPr algn="ctr" eaLnBrk="1" hangingPunct="1"/>
                <a:r>
                  <a:rPr lang="ru-RU" altLang="ru-RU" b="1">
                    <a:latin typeface="Calibri" pitchFamily="34" charset="0"/>
                    <a:cs typeface="Arial" charset="0"/>
                  </a:rPr>
                  <a:t>материал</a:t>
                </a:r>
                <a:endParaRPr lang="ru-RU" altLang="ru-RU" b="1">
                  <a:cs typeface="Arial" charset="0"/>
                </a:endParaRPr>
              </a:p>
            </p:txBody>
          </p:sp>
          <p:sp>
            <p:nvSpPr>
              <p:cNvPr id="7179" name="Text Box 7"/>
              <p:cNvSpPr txBox="1">
                <a:spLocks noChangeArrowheads="1"/>
              </p:cNvSpPr>
              <p:nvPr/>
            </p:nvSpPr>
            <p:spPr bwMode="auto">
              <a:xfrm>
                <a:off x="4542" y="2838"/>
                <a:ext cx="2840" cy="8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altLang="ru-RU" b="1">
                    <a:latin typeface="Calibri" pitchFamily="34" charset="0"/>
                    <a:cs typeface="Arial" charset="0"/>
                  </a:rPr>
                  <a:t>Практические пробы</a:t>
                </a:r>
                <a:endParaRPr lang="ru-RU" altLang="ru-RU" b="1">
                  <a:cs typeface="Arial" charset="0"/>
                </a:endParaRPr>
              </a:p>
            </p:txBody>
          </p:sp>
          <p:sp>
            <p:nvSpPr>
              <p:cNvPr id="7180" name="Text Box 8"/>
              <p:cNvSpPr txBox="1">
                <a:spLocks noChangeArrowheads="1"/>
              </p:cNvSpPr>
              <p:nvPr/>
            </p:nvSpPr>
            <p:spPr bwMode="auto">
              <a:xfrm>
                <a:off x="7950" y="2838"/>
                <a:ext cx="2840" cy="8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altLang="ru-RU" b="1">
                    <a:latin typeface="Calibri" pitchFamily="34" charset="0"/>
                    <a:cs typeface="Arial" charset="0"/>
                  </a:rPr>
                  <a:t>Рефлексивно-аналитическая работа</a:t>
                </a:r>
                <a:endParaRPr lang="ru-RU" altLang="ru-RU" b="1">
                  <a:cs typeface="Arial" charset="0"/>
                </a:endParaRPr>
              </a:p>
            </p:txBody>
          </p:sp>
          <p:sp>
            <p:nvSpPr>
              <p:cNvPr id="7181" name="Text Box 9"/>
              <p:cNvSpPr txBox="1">
                <a:spLocks noChangeArrowheads="1"/>
              </p:cNvSpPr>
              <p:nvPr/>
            </p:nvSpPr>
            <p:spPr bwMode="auto">
              <a:xfrm>
                <a:off x="1134" y="3974"/>
                <a:ext cx="1136" cy="1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4000" tIns="36000" rIns="54000" bIns="36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altLang="ru-RU" sz="1300" b="1">
                    <a:latin typeface="Calibri" pitchFamily="34" charset="0"/>
                    <a:cs typeface="Arial" charset="0"/>
                  </a:rPr>
                  <a:t>Лекции, семинары, тренинги</a:t>
                </a:r>
                <a:endParaRPr lang="ru-RU" altLang="ru-RU" sz="1300" b="1">
                  <a:cs typeface="Arial" charset="0"/>
                </a:endParaRPr>
              </a:p>
            </p:txBody>
          </p:sp>
          <p:cxnSp>
            <p:nvCxnSpPr>
              <p:cNvPr id="7182" name="AutoShape 10"/>
              <p:cNvCxnSpPr>
                <a:cxnSpLocks noChangeShapeType="1"/>
              </p:cNvCxnSpPr>
              <p:nvPr/>
            </p:nvCxnSpPr>
            <p:spPr bwMode="auto">
              <a:xfrm>
                <a:off x="5962" y="1711"/>
                <a:ext cx="0" cy="2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3" name="AutoShape 11"/>
              <p:cNvCxnSpPr>
                <a:cxnSpLocks noChangeShapeType="1"/>
              </p:cNvCxnSpPr>
              <p:nvPr/>
            </p:nvCxnSpPr>
            <p:spPr bwMode="auto">
              <a:xfrm>
                <a:off x="5962" y="2553"/>
                <a:ext cx="0" cy="2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4" name="AutoShape 12"/>
              <p:cNvCxnSpPr>
                <a:cxnSpLocks noChangeShapeType="1"/>
              </p:cNvCxnSpPr>
              <p:nvPr/>
            </p:nvCxnSpPr>
            <p:spPr bwMode="auto">
              <a:xfrm>
                <a:off x="3122" y="2553"/>
                <a:ext cx="0" cy="2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5" name="AutoShape 13"/>
              <p:cNvCxnSpPr>
                <a:cxnSpLocks noChangeShapeType="1"/>
              </p:cNvCxnSpPr>
              <p:nvPr/>
            </p:nvCxnSpPr>
            <p:spPr bwMode="auto">
              <a:xfrm>
                <a:off x="8802" y="2553"/>
                <a:ext cx="0" cy="2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86" name="Text Box 14"/>
              <p:cNvSpPr txBox="1">
                <a:spLocks noChangeArrowheads="1"/>
              </p:cNvSpPr>
              <p:nvPr/>
            </p:nvSpPr>
            <p:spPr bwMode="auto">
              <a:xfrm>
                <a:off x="2838" y="3974"/>
                <a:ext cx="1136" cy="1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4000" tIns="36000" rIns="54000" bIns="36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altLang="ru-RU" sz="1300" b="1">
                    <a:latin typeface="Calibri" pitchFamily="34" charset="0"/>
                    <a:cs typeface="Arial" charset="0"/>
                  </a:rPr>
                  <a:t>Индиви-дуальная учебная деятель-ность</a:t>
                </a:r>
                <a:endParaRPr lang="ru-RU" altLang="ru-RU" sz="1300" b="1">
                  <a:cs typeface="Arial" charset="0"/>
                </a:endParaRPr>
              </a:p>
            </p:txBody>
          </p:sp>
          <p:sp>
            <p:nvSpPr>
              <p:cNvPr id="7187" name="Text Box 15"/>
              <p:cNvSpPr txBox="1">
                <a:spLocks noChangeArrowheads="1"/>
              </p:cNvSpPr>
              <p:nvPr/>
            </p:nvSpPr>
            <p:spPr bwMode="auto">
              <a:xfrm>
                <a:off x="4542" y="3974"/>
                <a:ext cx="1136" cy="1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4000" tIns="36000" rIns="54000" bIns="36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altLang="ru-RU" sz="1300" b="1">
                    <a:latin typeface="Calibri" pitchFamily="34" charset="0"/>
                    <a:cs typeface="Arial" charset="0"/>
                  </a:rPr>
                  <a:t>Стажер</a:t>
                </a:r>
                <a:r>
                  <a:rPr lang="ru-RU" altLang="ru-RU" sz="1300" b="1">
                    <a:cs typeface="Arial" charset="0"/>
                  </a:rPr>
                  <a:t>-</a:t>
                </a:r>
                <a:r>
                  <a:rPr lang="ru-RU" altLang="ru-RU" sz="1300" b="1">
                    <a:latin typeface="Calibri" pitchFamily="34" charset="0"/>
                    <a:cs typeface="Arial" charset="0"/>
                  </a:rPr>
                  <a:t>ские (полевые) практики</a:t>
                </a:r>
                <a:endParaRPr lang="ru-RU" altLang="ru-RU" sz="1300" b="1">
                  <a:cs typeface="Arial" charset="0"/>
                </a:endParaRPr>
              </a:p>
            </p:txBody>
          </p:sp>
          <p:sp>
            <p:nvSpPr>
              <p:cNvPr id="7188" name="Text Box 16"/>
              <p:cNvSpPr txBox="1">
                <a:spLocks noChangeArrowheads="1"/>
              </p:cNvSpPr>
              <p:nvPr/>
            </p:nvSpPr>
            <p:spPr bwMode="auto">
              <a:xfrm>
                <a:off x="6246" y="3974"/>
                <a:ext cx="1136" cy="1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4000" tIns="36000" rIns="54000" bIns="36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altLang="ru-RU" sz="1300" b="1">
                    <a:latin typeface="Calibri" pitchFamily="34" charset="0"/>
                    <a:cs typeface="Arial" charset="0"/>
                  </a:rPr>
                  <a:t>Социаль</a:t>
                </a:r>
                <a:r>
                  <a:rPr lang="ru-RU" altLang="ru-RU" sz="1300" b="1">
                    <a:cs typeface="Arial" charset="0"/>
                  </a:rPr>
                  <a:t>-</a:t>
                </a:r>
                <a:r>
                  <a:rPr lang="ru-RU" altLang="ru-RU" sz="1300" b="1">
                    <a:latin typeface="Calibri" pitchFamily="34" charset="0"/>
                    <a:cs typeface="Arial" charset="0"/>
                  </a:rPr>
                  <a:t>но-культур</a:t>
                </a:r>
                <a:r>
                  <a:rPr lang="ru-RU" altLang="ru-RU" sz="1300" b="1">
                    <a:cs typeface="Arial" charset="0"/>
                  </a:rPr>
                  <a:t>-</a:t>
                </a:r>
                <a:r>
                  <a:rPr lang="ru-RU" altLang="ru-RU" sz="1300" b="1">
                    <a:latin typeface="Calibri" pitchFamily="34" charset="0"/>
                    <a:cs typeface="Arial" charset="0"/>
                  </a:rPr>
                  <a:t>ные проекты</a:t>
                </a:r>
                <a:endParaRPr lang="ru-RU" altLang="ru-RU" sz="1300" b="1">
                  <a:cs typeface="Arial" charset="0"/>
                </a:endParaRPr>
              </a:p>
            </p:txBody>
          </p:sp>
          <p:sp>
            <p:nvSpPr>
              <p:cNvPr id="7189" name="Text Box 17"/>
              <p:cNvSpPr txBox="1">
                <a:spLocks noChangeArrowheads="1"/>
              </p:cNvSpPr>
              <p:nvPr/>
            </p:nvSpPr>
            <p:spPr bwMode="auto">
              <a:xfrm>
                <a:off x="7950" y="3974"/>
                <a:ext cx="1136" cy="1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4000" tIns="36000" rIns="54000" bIns="36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altLang="ru-RU" sz="1300" b="1">
                    <a:latin typeface="Calibri" pitchFamily="34" charset="0"/>
                    <a:cs typeface="Arial" charset="0"/>
                  </a:rPr>
                  <a:t>Рефлек-сивные сессии</a:t>
                </a:r>
                <a:endParaRPr lang="ru-RU" altLang="ru-RU" sz="1300" b="1">
                  <a:cs typeface="Arial" charset="0"/>
                </a:endParaRPr>
              </a:p>
            </p:txBody>
          </p:sp>
          <p:sp>
            <p:nvSpPr>
              <p:cNvPr id="7190" name="Text Box 18"/>
              <p:cNvSpPr txBox="1">
                <a:spLocks noChangeArrowheads="1"/>
              </p:cNvSpPr>
              <p:nvPr/>
            </p:nvSpPr>
            <p:spPr bwMode="auto">
              <a:xfrm>
                <a:off x="9654" y="3974"/>
                <a:ext cx="1136" cy="14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4000" tIns="36000" rIns="54000" bIns="36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altLang="ru-RU" sz="1300" b="1">
                    <a:latin typeface="Calibri" pitchFamily="34" charset="0"/>
                    <a:cs typeface="Arial" charset="0"/>
                  </a:rPr>
                  <a:t>Тьютор</a:t>
                </a:r>
                <a:r>
                  <a:rPr lang="ru-RU" altLang="ru-RU" sz="1300" b="1">
                    <a:cs typeface="Arial" charset="0"/>
                  </a:rPr>
                  <a:t>-</a:t>
                </a:r>
                <a:r>
                  <a:rPr lang="ru-RU" altLang="ru-RU" sz="1300" b="1">
                    <a:latin typeface="Calibri" pitchFamily="34" charset="0"/>
                    <a:cs typeface="Arial" charset="0"/>
                  </a:rPr>
                  <a:t>ские консуль-тации</a:t>
                </a:r>
                <a:endParaRPr lang="ru-RU" altLang="ru-RU" sz="1300" b="1">
                  <a:cs typeface="Arial" charset="0"/>
                </a:endParaRPr>
              </a:p>
            </p:txBody>
          </p:sp>
          <p:cxnSp>
            <p:nvCxnSpPr>
              <p:cNvPr id="7191" name="AutoShape 19"/>
              <p:cNvCxnSpPr>
                <a:cxnSpLocks noChangeShapeType="1"/>
              </p:cNvCxnSpPr>
              <p:nvPr/>
            </p:nvCxnSpPr>
            <p:spPr bwMode="auto">
              <a:xfrm>
                <a:off x="1702" y="3690"/>
                <a:ext cx="0" cy="2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2" name="AutoShape 20"/>
              <p:cNvCxnSpPr>
                <a:cxnSpLocks noChangeShapeType="1"/>
              </p:cNvCxnSpPr>
              <p:nvPr/>
            </p:nvCxnSpPr>
            <p:spPr bwMode="auto">
              <a:xfrm>
                <a:off x="3406" y="3690"/>
                <a:ext cx="0" cy="2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3" name="AutoShape 21"/>
              <p:cNvCxnSpPr>
                <a:cxnSpLocks noChangeShapeType="1"/>
              </p:cNvCxnSpPr>
              <p:nvPr/>
            </p:nvCxnSpPr>
            <p:spPr bwMode="auto">
              <a:xfrm>
                <a:off x="5110" y="3690"/>
                <a:ext cx="0" cy="2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4" name="AutoShape 22"/>
              <p:cNvCxnSpPr>
                <a:cxnSpLocks noChangeShapeType="1"/>
              </p:cNvCxnSpPr>
              <p:nvPr/>
            </p:nvCxnSpPr>
            <p:spPr bwMode="auto">
              <a:xfrm>
                <a:off x="6814" y="3690"/>
                <a:ext cx="0" cy="2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5" name="AutoShape 23"/>
              <p:cNvCxnSpPr>
                <a:cxnSpLocks noChangeShapeType="1"/>
              </p:cNvCxnSpPr>
              <p:nvPr/>
            </p:nvCxnSpPr>
            <p:spPr bwMode="auto">
              <a:xfrm>
                <a:off x="8518" y="3690"/>
                <a:ext cx="0" cy="2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6" name="AutoShape 24"/>
              <p:cNvCxnSpPr>
                <a:cxnSpLocks noChangeShapeType="1"/>
              </p:cNvCxnSpPr>
              <p:nvPr/>
            </p:nvCxnSpPr>
            <p:spPr bwMode="auto">
              <a:xfrm>
                <a:off x="10222" y="3690"/>
                <a:ext cx="0" cy="2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97" name="Text Box 25"/>
              <p:cNvSpPr txBox="1">
                <a:spLocks noChangeArrowheads="1"/>
              </p:cNvSpPr>
              <p:nvPr/>
            </p:nvSpPr>
            <p:spPr bwMode="auto">
              <a:xfrm>
                <a:off x="1147" y="5678"/>
                <a:ext cx="9643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altLang="ru-RU" sz="2000" b="1">
                    <a:latin typeface="Calibri" pitchFamily="34" charset="0"/>
                    <a:cs typeface="Arial" charset="0"/>
                  </a:rPr>
                  <a:t>Выбор способа деятельности, изучения, освоения</a:t>
                </a:r>
                <a:endParaRPr lang="ru-RU" altLang="ru-RU" sz="2000" b="1">
                  <a:cs typeface="Arial" charset="0"/>
                </a:endParaRPr>
              </a:p>
            </p:txBody>
          </p:sp>
          <p:cxnSp>
            <p:nvCxnSpPr>
              <p:cNvPr id="7198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1702" y="5394"/>
                <a:ext cx="0" cy="2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9" name="AutoShape 27"/>
              <p:cNvCxnSpPr>
                <a:cxnSpLocks noChangeShapeType="1"/>
              </p:cNvCxnSpPr>
              <p:nvPr/>
            </p:nvCxnSpPr>
            <p:spPr bwMode="auto">
              <a:xfrm flipV="1">
                <a:off x="3406" y="5394"/>
                <a:ext cx="0" cy="2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0" name="AutoShape 28"/>
              <p:cNvCxnSpPr>
                <a:cxnSpLocks noChangeShapeType="1"/>
              </p:cNvCxnSpPr>
              <p:nvPr/>
            </p:nvCxnSpPr>
            <p:spPr bwMode="auto">
              <a:xfrm flipV="1">
                <a:off x="5110" y="5394"/>
                <a:ext cx="0" cy="2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1" name="AutoShape 29"/>
              <p:cNvCxnSpPr>
                <a:cxnSpLocks noChangeShapeType="1"/>
              </p:cNvCxnSpPr>
              <p:nvPr/>
            </p:nvCxnSpPr>
            <p:spPr bwMode="auto">
              <a:xfrm flipV="1">
                <a:off x="6814" y="5394"/>
                <a:ext cx="0" cy="2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2" name="AutoShape 30"/>
              <p:cNvCxnSpPr>
                <a:cxnSpLocks noChangeShapeType="1"/>
              </p:cNvCxnSpPr>
              <p:nvPr/>
            </p:nvCxnSpPr>
            <p:spPr bwMode="auto">
              <a:xfrm flipV="1">
                <a:off x="8518" y="5394"/>
                <a:ext cx="0" cy="2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3" name="AutoShape 31"/>
              <p:cNvCxnSpPr>
                <a:cxnSpLocks noChangeShapeType="1"/>
              </p:cNvCxnSpPr>
              <p:nvPr/>
            </p:nvCxnSpPr>
            <p:spPr bwMode="auto">
              <a:xfrm flipV="1">
                <a:off x="10222" y="5394"/>
                <a:ext cx="0" cy="2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174" name="AutoShape 32"/>
            <p:cNvCxnSpPr>
              <a:cxnSpLocks noChangeShapeType="1"/>
            </p:cNvCxnSpPr>
            <p:nvPr/>
          </p:nvCxnSpPr>
          <p:spPr bwMode="auto">
            <a:xfrm>
              <a:off x="3974" y="9086"/>
              <a:ext cx="5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5" name="AutoShape 33"/>
            <p:cNvCxnSpPr>
              <a:cxnSpLocks noChangeShapeType="1"/>
            </p:cNvCxnSpPr>
            <p:nvPr/>
          </p:nvCxnSpPr>
          <p:spPr bwMode="auto">
            <a:xfrm>
              <a:off x="7382" y="9086"/>
              <a:ext cx="5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250825" y="857250"/>
          <a:ext cx="8712201" cy="5694362"/>
        </p:xfrm>
        <a:graphic>
          <a:graphicData uri="http://schemas.openxmlformats.org/drawingml/2006/table">
            <a:tbl>
              <a:tblPr/>
              <a:tblGrid>
                <a:gridCol w="864021"/>
                <a:gridCol w="2088048"/>
                <a:gridCol w="3096070"/>
                <a:gridCol w="1466340"/>
                <a:gridCol w="1197722"/>
              </a:tblGrid>
              <a:tr h="577455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курса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модуля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педагога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374">
                <a:tc rowSpan="5"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педагогики.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Учиться, чтобы учить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в профессию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Слинина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Учиться, чтобы учить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Смирнова Н.Н.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психологии.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Познай себя.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Познай себя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Бушкова Ю.А.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психопедагогика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Бушкова Ю.А.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пробы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Виноградова М.Ю.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88" marR="638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49">
                <a:tc rowSpan="5"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педагогики.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Учиться, чтобы учить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Речь как компонент имиджа человека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Слинина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 мир мы строим сами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Краснополова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Н.С.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психологии.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Познай себя.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делового общения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Бушкова Ю.А.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Медиация как средство урегулирования конфликтов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Бушкова Ю.А.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6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пробы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Виноградова М.Ю.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88" marR="638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888" marR="638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5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chemeClr val="bg1"/>
          </a:solidFill>
        </p:spPr>
        <p:txBody>
          <a:bodyPr/>
          <a:lstStyle/>
          <a:p>
            <a:r>
              <a:rPr lang="en-US" altLang="ru-RU" sz="3400" b="1" smtClean="0">
                <a:solidFill>
                  <a:srgbClr val="002060"/>
                </a:solidFill>
              </a:rPr>
              <a:t>  </a:t>
            </a:r>
            <a:r>
              <a:rPr lang="ru-RU" altLang="ru-RU" sz="3400" smtClean="0">
                <a:solidFill>
                  <a:srgbClr val="002060"/>
                </a:solidFill>
              </a:rPr>
              <a:t>Компоненты  ИОП  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Программа индивидуальной образовательной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Кто я? Какой я? (Мое представление о себе).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2. Мои цели и задачи: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перспективные жизненные цели;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ближайшие цели и задачи.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3. Мои планы: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предполагаемое направление (профиль) образования в старшей школе;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планируемый уровень профессионального образования после окончания школы;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профессия, которая меня интересует;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предполагаемое учебное заведение после окончания школы.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4. Моя программа действия на ближайший период: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самопознание возможностей и склонностей;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обучение;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дополнительное образование;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участие в общественной деятельности;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развитие качеств, необходимых для реализации моих жизненных планов;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- кто и в чем мне может помочь.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r>
              <a:rPr lang="ru-RU" altLang="ru-RU" sz="2400" smtClean="0">
                <a:solidFill>
                  <a:srgbClr val="002060"/>
                </a:solidFill>
              </a:rPr>
              <a:t>Структура индивидуальной образовательной деятельности ученицы педагогической группы 10-11 классов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214438"/>
          <a:ext cx="8858250" cy="5565775"/>
        </p:xfrm>
        <a:graphic>
          <a:graphicData uri="http://schemas.openxmlformats.org/drawingml/2006/table">
            <a:tbl>
              <a:tblPr/>
              <a:tblGrid>
                <a:gridCol w="4429125"/>
                <a:gridCol w="4429125"/>
              </a:tblGrid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обучения в педагогической группе, пути их достижения.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устойчивого интереса к педагогической профессии, развитие основных умений и навыков, необходимых для педагогической деятельности.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Временной и пространственный контекст обучения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 11 класс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общеобразовательное учреждение средняя общеобразовательная школа №28 имени А.А. Суркова, прохождение профессиональных проб на базе МДОУ №51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Индивидуальный образовательный план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на профильном уровне обществознания, права. Изучение модулей элективного учебного предмета «Основы психологии. Познай себя», модулей элективного учебного предмета «Основы педагогика. Учиться, чтобы учить»: «Введение в педагогическую профессию», «Имидж педагога», «Речь как компонент имиджа педагога».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социальных действий, содействующих профессиональному самоопределению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занятия по изготовлению оригами с воспитанниками МДОУ №51, мастер-класс по ритмопластике для учащихся начальной школы, организация «Веселых стартов» для учащихся начальной школы, посещающих ГПД, участие в работе лагеря актива «Ступени»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рефлексивных ситуаций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Моя оценка выполнения заданий по предметам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Моя оценка проведенных мероприятий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 рефлексия взаимоотношений с младшими учащимися, с одноклассниками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Ресурсы обеспечения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Консультации со специалистами, с педагогами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дополнительной учебной литературы по педагогике и психологии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Общение в блогах, в социальных сетях с интересующимися педагогическими профессиями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результативности программы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знаний и навыков для будущей педагогической профессии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Поступление в ЯГПУ имени К.Д. Ушинского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1204</Words>
  <Application>Microsoft Office PowerPoint</Application>
  <PresentationFormat>Экран (4:3)</PresentationFormat>
  <Paragraphs>180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ФГОС СОО:  индивидуализация образовательной деятельности школьников</vt:lpstr>
      <vt:lpstr>ПРИНЦИПИАЛЬНЫЕ УСТАНОВКИ НА ПОСТРОЕНИЕ НОВОЙ СТАРШЕЙ ШКОЛЫ</vt:lpstr>
      <vt:lpstr>Нормативные документы</vt:lpstr>
      <vt:lpstr>Презентация PowerPoint</vt:lpstr>
      <vt:lpstr>Организация обучения на основе индивидуализации образовательного процесса</vt:lpstr>
      <vt:lpstr>ТРЕБОВАНИЯ К СТРУКТУРЕ ИОП </vt:lpstr>
      <vt:lpstr>  Компоненты  ИОП  учащихся</vt:lpstr>
      <vt:lpstr>Программа индивидуальной образовательной деятельности</vt:lpstr>
      <vt:lpstr>Структура индивидуальной образовательной деятельности ученицы педагогической группы 10-11 классов </vt:lpstr>
      <vt:lpstr>Из опыта проектирования образовательной деятельности учащихся педагогической группы 10-11 класса   </vt:lpstr>
      <vt:lpstr>Из опыта проектирования образовательной деятельности учащихся педагогической группы 10-11 класса   </vt:lpstr>
      <vt:lpstr>Из опыта проектирования образовательной деятельности учащихся педагогической группы 10-11 класса   </vt:lpstr>
      <vt:lpstr>Из опыта проектирования образовательной деятельности учащихся педагогической группы 10-11 класса   </vt:lpstr>
      <vt:lpstr>Проектирование ИОД учащихся  педагогических групп </vt:lpstr>
      <vt:lpstr>Проектирование ИОД учащихся  педагогических групп </vt:lpstr>
      <vt:lpstr>Проектирование ИОД учащихся  педагогических групп </vt:lpstr>
      <vt:lpstr>Проектирование ИОД учащихся  педагогических групп </vt:lpstr>
      <vt:lpstr>Проектирование ИОД учащихся  педагогического класса и педагогических групп </vt:lpstr>
      <vt:lpstr>Проектирование ИОД учащихся  педагогических групп </vt:lpstr>
      <vt:lpstr>Проектирование ИОД учащихся  педагогического класса и педагогических групп </vt:lpstr>
      <vt:lpstr>Проектирование ИОД учащихся  педагогического класса и педагогических групп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индивидуальной образовательной деятельности школьников в педагогических классах и педагогических группах</dc:title>
  <dc:creator>Муся Пуся</dc:creator>
  <cp:lastModifiedBy>Наталия Владимировна Зайцева</cp:lastModifiedBy>
  <cp:revision>31</cp:revision>
  <dcterms:created xsi:type="dcterms:W3CDTF">2018-01-20T12:31:49Z</dcterms:created>
  <dcterms:modified xsi:type="dcterms:W3CDTF">2019-04-23T07:38:49Z</dcterms:modified>
</cp:coreProperties>
</file>