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handoutMasterIdLst>
    <p:handoutMasterId r:id="rId14"/>
  </p:handoutMasterIdLst>
  <p:sldIdLst>
    <p:sldId id="260" r:id="rId2"/>
    <p:sldId id="256" r:id="rId3"/>
    <p:sldId id="265" r:id="rId4"/>
    <p:sldId id="269" r:id="rId5"/>
    <p:sldId id="266" r:id="rId6"/>
    <p:sldId id="257" r:id="rId7"/>
    <p:sldId id="259" r:id="rId8"/>
    <p:sldId id="258" r:id="rId9"/>
    <p:sldId id="264" r:id="rId10"/>
    <p:sldId id="268" r:id="rId11"/>
    <p:sldId id="261" r:id="rId12"/>
  </p:sldIdLst>
  <p:sldSz cx="9144000" cy="6858000" type="screen4x3"/>
  <p:notesSz cx="67849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3" autoAdjust="0"/>
    <p:restoredTop sz="94622" autoAdjust="0"/>
  </p:normalViewPr>
  <p:slideViewPr>
    <p:cSldViewPr>
      <p:cViewPr>
        <p:scale>
          <a:sx n="106" d="100"/>
          <a:sy n="106" d="100"/>
        </p:scale>
        <p:origin x="-1812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0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3338" y="0"/>
            <a:ext cx="29400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B4019-B6B4-4556-844C-3CF71820FF23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00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3338" y="9431338"/>
            <a:ext cx="29400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E4D43-1D12-4306-9D95-B4FFC2CB2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6896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0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3338" y="0"/>
            <a:ext cx="29400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015B7-D479-43E9-B580-15FB9176A419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863" y="4716463"/>
            <a:ext cx="5429250" cy="4468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00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3338" y="9431338"/>
            <a:ext cx="29400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2212B-5753-433D-A93E-2E83DC674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8915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281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BF7B185-0DC7-4962-9DBA-A166ED828AC4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38E0D4FD-5595-487C-951D-87172048D8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B185-0DC7-4962-9DBA-A166ED828AC4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0D4FD-5595-487C-951D-87172048D8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B185-0DC7-4962-9DBA-A166ED828AC4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0D4FD-5595-487C-951D-87172048D8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B185-0DC7-4962-9DBA-A166ED828AC4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0D4FD-5595-487C-951D-87172048D8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BF7B185-0DC7-4962-9DBA-A166ED828AC4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38E0D4FD-5595-487C-951D-87172048D8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B185-0DC7-4962-9DBA-A166ED828AC4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0D4FD-5595-487C-951D-87172048D8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B185-0DC7-4962-9DBA-A166ED828AC4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0D4FD-5595-487C-951D-87172048D8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B185-0DC7-4962-9DBA-A166ED828AC4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0D4FD-5595-487C-951D-87172048D8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B185-0DC7-4962-9DBA-A166ED828AC4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0D4FD-5595-487C-951D-87172048D8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B185-0DC7-4962-9DBA-A166ED828AC4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0D4FD-5595-487C-951D-87172048D8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B185-0DC7-4962-9DBA-A166ED828AC4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0D4FD-5595-487C-951D-87172048D8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BF7B185-0DC7-4962-9DBA-A166ED828AC4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8E0D4FD-5595-487C-951D-87172048D8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02660" y="152400"/>
            <a:ext cx="758414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Уполномоченный по правам ребенка в Ярославской области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50160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«Институт уполномоченных по защите прав участников образовательного процесса – гарант восстановления нарушенных прав детей»</a:t>
            </a:r>
          </a:p>
          <a:p>
            <a:pPr marL="0" indent="0" algn="ctr">
              <a:lnSpc>
                <a:spcPct val="150000"/>
              </a:lnSpc>
              <a:buNone/>
            </a:pPr>
            <a:endParaRPr lang="ru-RU" sz="28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sz="19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Ярославль, 2016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6" name="Picture 3" descr="C:\Users\shormanova\Desktop\Сайт\прозрачный фо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968598" cy="92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1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797552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9900"/>
                </a:solidFill>
              </a:rPr>
              <a:t/>
            </a:r>
            <a:br>
              <a:rPr lang="ru-RU" dirty="0" smtClean="0">
                <a:solidFill>
                  <a:srgbClr val="FF9900"/>
                </a:solidFill>
              </a:rPr>
            </a:br>
            <a:r>
              <a:rPr lang="ru-RU" dirty="0">
                <a:solidFill>
                  <a:srgbClr val="FF9900"/>
                </a:solidFill>
              </a:rPr>
              <a:t/>
            </a:r>
            <a:br>
              <a:rPr lang="ru-RU" dirty="0">
                <a:solidFill>
                  <a:srgbClr val="FF9900"/>
                </a:solidFill>
              </a:rPr>
            </a:br>
            <a:r>
              <a:rPr lang="ru-RU" sz="3600" dirty="0" smtClean="0">
                <a:solidFill>
                  <a:srgbClr val="FF9900"/>
                </a:solidFill>
              </a:rPr>
              <a:t>Преимущества </a:t>
            </a:r>
            <a:r>
              <a:rPr lang="ru-RU" sz="3100" dirty="0" smtClean="0">
                <a:solidFill>
                  <a:srgbClr val="FF9900"/>
                </a:solidFill>
              </a:rPr>
              <a:t/>
            </a:r>
            <a:br>
              <a:rPr lang="ru-RU" sz="3100" dirty="0" smtClean="0">
                <a:solidFill>
                  <a:srgbClr val="FF9900"/>
                </a:solidFill>
              </a:rPr>
            </a:br>
            <a:r>
              <a:rPr lang="ru-RU" sz="2900" dirty="0" smtClean="0">
                <a:solidFill>
                  <a:srgbClr val="FF9900"/>
                </a:solidFill>
              </a:rPr>
              <a:t>института уполномоченных по защите прав участников образовательного процесса в образовательной организации</a:t>
            </a:r>
            <a:endParaRPr lang="ru-RU" sz="2900" dirty="0">
              <a:solidFill>
                <a:srgbClr val="FF9900"/>
              </a:solidFill>
            </a:endParaRPr>
          </a:p>
        </p:txBody>
      </p:sp>
      <p:pic>
        <p:nvPicPr>
          <p:cNvPr id="3" name="Picture 3" descr="C:\Users\shormanova\Desktop\Сайт\прозрачный фо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968598" cy="92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8476" y="1988840"/>
            <a:ext cx="87040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Возможность выявление проблемы на ранней стадии;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Контроль за всеми образовательными организациями на территории региона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Позволяет купировать конфликтную ситуацию до передачи дела в суд либо правоохранительные органы в рамках одной образовательной организации;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Позволяет избежать судебной тяжбы, нахождения сторон в состоянии стресса на протяжении длительного времени;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Не требует привлечения сторонних организаций, органов и третьих лиц </a:t>
            </a:r>
            <a:r>
              <a:rPr lang="ru-RU" dirty="0" smtClean="0">
                <a:solidFill>
                  <a:schemeClr val="bg1"/>
                </a:solidFill>
              </a:rPr>
              <a:t>извне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Выполняет роль медиатора;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Использует ресурсы внутри образовательной организации, в том числе опыт педагогов и психологов, взаимодействует с комиссией по урегулированию споров;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Уполномоченные информируют Уполномоченного по правам ребенка в Ярославской области </a:t>
            </a:r>
            <a:r>
              <a:rPr lang="ru-RU" dirty="0">
                <a:solidFill>
                  <a:schemeClr val="bg1"/>
                </a:solidFill>
              </a:rPr>
              <a:t>о состоянии соблюдения и защиты прав, свобод и законных интересов ребенка в образовательных организациях и фактах нарушения прав и интересов </a:t>
            </a:r>
            <a:r>
              <a:rPr lang="ru-RU" dirty="0" smtClean="0">
                <a:solidFill>
                  <a:schemeClr val="bg1"/>
                </a:solidFill>
              </a:rPr>
              <a:t>ребенка, как гаранта соблюдения прав и законных интересов несовершеннолетнего для принятия мер быстрого реагирования до возникновения конфликтной ситуации.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113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57166"/>
            <a:ext cx="6912768" cy="1428760"/>
          </a:xfrm>
        </p:spPr>
        <p:txBody>
          <a:bodyPr>
            <a:noAutofit/>
          </a:bodyPr>
          <a:lstStyle/>
          <a:p>
            <a:pPr algn="ctr"/>
            <a:r>
              <a:rPr lang="ru-RU" sz="3400" dirty="0" smtClean="0">
                <a:solidFill>
                  <a:srgbClr val="FFC000"/>
                </a:solidFill>
              </a:rPr>
              <a:t>Уполномоченный по правам ребенка в Ярославской области </a:t>
            </a:r>
            <a:br>
              <a:rPr lang="ru-RU" sz="3400" dirty="0" smtClean="0">
                <a:solidFill>
                  <a:srgbClr val="FFC000"/>
                </a:solidFill>
              </a:rPr>
            </a:br>
            <a:r>
              <a:rPr lang="ru-RU" sz="3400" dirty="0" err="1" smtClean="0">
                <a:solidFill>
                  <a:srgbClr val="FFC000"/>
                </a:solidFill>
              </a:rPr>
              <a:t>Крупин</a:t>
            </a:r>
            <a:r>
              <a:rPr lang="ru-RU" sz="3400" dirty="0" smtClean="0">
                <a:solidFill>
                  <a:srgbClr val="FFC000"/>
                </a:solidFill>
              </a:rPr>
              <a:t> Михаил Львович</a:t>
            </a:r>
            <a:endParaRPr lang="ru-RU" sz="34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522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shormanova\Desktop\Сайт\прозрачный фо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428604"/>
            <a:ext cx="1214446" cy="121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urova\Desktop\slide_1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16832"/>
            <a:ext cx="652764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330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427168" cy="2520280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b="1" dirty="0">
                <a:solidFill>
                  <a:srgbClr val="FFC000"/>
                </a:solidFill>
              </a:rPr>
              <a:t>	</a:t>
            </a:r>
            <a:r>
              <a:rPr lang="ru-RU" sz="2800" b="1" dirty="0" smtClean="0">
                <a:solidFill>
                  <a:srgbClr val="FFC000"/>
                </a:solidFill>
              </a:rPr>
              <a:t/>
            </a:r>
            <a:br>
              <a:rPr lang="ru-RU" sz="2800" b="1" dirty="0" smtClean="0">
                <a:solidFill>
                  <a:srgbClr val="FFC000"/>
                </a:solidFill>
              </a:rPr>
            </a:br>
            <a:r>
              <a:rPr lang="ru-RU" sz="2700" dirty="0" smtClean="0">
                <a:solidFill>
                  <a:srgbClr val="FFC000"/>
                </a:solidFill>
              </a:rPr>
              <a:t>«</a:t>
            </a:r>
            <a:r>
              <a:rPr lang="ru-RU" sz="2700" i="1" dirty="0">
                <a:solidFill>
                  <a:srgbClr val="FFC000"/>
                </a:solidFill>
              </a:rPr>
              <a:t>При деловом конфликте идет обсуждение проблемы. В психологическом конфликте обсуждаются личности. Психологический конфликт идет до взаимного уничтожения, а деловой решает проблему и сближает </a:t>
            </a:r>
            <a:r>
              <a:rPr lang="ru-RU" sz="2700" i="1" dirty="0" smtClean="0">
                <a:solidFill>
                  <a:srgbClr val="FFC000"/>
                </a:solidFill>
              </a:rPr>
              <a:t>партнеров</a:t>
            </a:r>
            <a:r>
              <a:rPr lang="ru-RU" sz="2700" dirty="0" smtClean="0">
                <a:solidFill>
                  <a:srgbClr val="FFC000"/>
                </a:solidFill>
              </a:rPr>
              <a:t>» </a:t>
            </a:r>
            <a:br>
              <a:rPr lang="ru-RU" sz="2700" dirty="0" smtClean="0">
                <a:solidFill>
                  <a:srgbClr val="FFC000"/>
                </a:solidFill>
              </a:rPr>
            </a:br>
            <a:r>
              <a:rPr lang="ru-RU" sz="2700" dirty="0" smtClean="0">
                <a:solidFill>
                  <a:srgbClr val="FFC000"/>
                </a:solidFill>
              </a:rPr>
              <a:t>Литвак </a:t>
            </a:r>
            <a:r>
              <a:rPr lang="ru-RU" sz="2700" dirty="0">
                <a:solidFill>
                  <a:srgbClr val="FFC000"/>
                </a:solidFill>
              </a:rPr>
              <a:t>М</a:t>
            </a:r>
            <a:r>
              <a:rPr lang="ru-RU" sz="2700" dirty="0" smtClean="0">
                <a:solidFill>
                  <a:srgbClr val="FFC000"/>
                </a:solidFill>
              </a:rPr>
              <a:t>. Е.</a:t>
            </a:r>
            <a:endParaRPr lang="ru-RU" sz="27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shormanova\Desktop\Сайт\прозрачный фо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968598" cy="92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urova\Desktop\57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49" y="2564904"/>
            <a:ext cx="615748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470002" cy="97773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FFC000"/>
                </a:solidFill>
                <a:latin typeface="+mn-lt"/>
              </a:rPr>
            </a:br>
            <a:r>
              <a:rPr lang="ru-RU" dirty="0" smtClean="0">
                <a:solidFill>
                  <a:srgbClr val="FFC000"/>
                </a:solidFill>
                <a:latin typeface="+mn-lt"/>
              </a:rPr>
              <a:t>Формы разрешения конфликтов</a:t>
            </a:r>
            <a:br>
              <a:rPr lang="ru-RU" dirty="0" smtClean="0">
                <a:solidFill>
                  <a:srgbClr val="FFC000"/>
                </a:solidFill>
                <a:latin typeface="+mn-lt"/>
              </a:rPr>
            </a:br>
            <a:r>
              <a:rPr lang="ru-RU" dirty="0" smtClean="0">
                <a:solidFill>
                  <a:srgbClr val="FFC000"/>
                </a:solidFill>
                <a:latin typeface="+mn-lt"/>
              </a:rPr>
              <a:t>участников образовательного про</a:t>
            </a:r>
            <a:r>
              <a:rPr lang="ru-RU" sz="3000" dirty="0" smtClean="0">
                <a:solidFill>
                  <a:srgbClr val="FFC000"/>
                </a:solidFill>
                <a:latin typeface="+mn-lt"/>
              </a:rPr>
              <a:t>цесса</a:t>
            </a:r>
            <a:endParaRPr lang="ru-RU" sz="30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8072494" cy="3960440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endParaRPr lang="ru-RU" sz="2400" dirty="0" smtClean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</a:rPr>
              <a:t>Институт уполномоченных по защите прав участников образовательного процесса в образовательной организации (учреждений) при Уполномоченном по правам ребенка в ярославской области.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2800" dirty="0" smtClean="0">
              <a:solidFill>
                <a:schemeClr val="bg1"/>
              </a:solidFill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</a:rPr>
              <a:t>Комиссии по урегулированию споров между участниками образовательных отношений.</a:t>
            </a:r>
          </a:p>
          <a:p>
            <a:pPr lvl="0" algn="just">
              <a:buFont typeface="Wingdings" panose="05000000000000000000" pitchFamily="2" charset="2"/>
              <a:buChar char="Ø"/>
            </a:pPr>
            <a:endParaRPr lang="ru-RU" sz="2800" dirty="0" smtClean="0">
              <a:solidFill>
                <a:schemeClr val="bg1"/>
              </a:solidFill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</a:rPr>
              <a:t>Альтернативная процедура урегулирования споров с участием в качестве посредника независимого лица – медиатора (процедура медиации).</a:t>
            </a:r>
          </a:p>
          <a:p>
            <a:pPr lvl="0" algn="just">
              <a:buFont typeface="Wingdings" panose="05000000000000000000" pitchFamily="2" charset="2"/>
              <a:buChar char="Ø"/>
            </a:pPr>
            <a:endParaRPr lang="ru-RU" sz="2800" dirty="0" smtClean="0">
              <a:solidFill>
                <a:schemeClr val="bg1"/>
              </a:solidFill>
            </a:endParaRPr>
          </a:p>
          <a:p>
            <a:endParaRPr lang="ru-RU" sz="2800" dirty="0"/>
          </a:p>
        </p:txBody>
      </p:sp>
      <p:pic>
        <p:nvPicPr>
          <p:cNvPr id="4" name="Picture 3" descr="C:\Users\shormanova\Desktop\Сайт\прозрачный фо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968598" cy="92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959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169484" cy="200026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Институт уполномоченных по защите прав участников образовательного процесса в образовательных организациях при Уполномоченном по правам ребенка в Ярославской области</a:t>
            </a:r>
            <a:endParaRPr lang="ru-RU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6996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7158" y="2204864"/>
            <a:ext cx="82153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 smtClean="0">
              <a:solidFill>
                <a:schemeClr val="bg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</a:rPr>
              <a:t>Вводится в структуру органов общественного управления образовательных организаций.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</a:rPr>
              <a:t>Имеет целью усиление гарантий  защиты прав, свобод и охраняемых законном интересов, восстановление нарушенных прав.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</a:rPr>
              <a:t>Субъекты правоотношений - участники образовательного процесса.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</a:rPr>
              <a:t>Объект - образовательные организации.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403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8110" y="116632"/>
            <a:ext cx="7744370" cy="1296144"/>
          </a:xfrm>
          <a:noFill/>
          <a:ln cap="rnd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C000"/>
                </a:solidFill>
              </a:rPr>
              <a:t/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dirty="0" smtClean="0">
                <a:solidFill>
                  <a:srgbClr val="FFC000"/>
                </a:solidFill>
              </a:rPr>
              <a:t/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dirty="0" smtClean="0">
                <a:solidFill>
                  <a:srgbClr val="FFC000"/>
                </a:solidFill>
              </a:rPr>
              <a:t/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dirty="0" smtClean="0">
                <a:solidFill>
                  <a:srgbClr val="FFC000"/>
                </a:solidFill>
              </a:rPr>
              <a:t/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dirty="0" smtClean="0">
                <a:solidFill>
                  <a:srgbClr val="FFC000"/>
                </a:solidFill>
              </a:rPr>
              <a:t/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dirty="0" smtClean="0">
                <a:solidFill>
                  <a:srgbClr val="FFC000"/>
                </a:solidFill>
              </a:rPr>
              <a:t/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dirty="0" smtClean="0">
                <a:solidFill>
                  <a:srgbClr val="FFC000"/>
                </a:solidFill>
              </a:rPr>
              <a:t/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dirty="0" smtClean="0">
                <a:solidFill>
                  <a:srgbClr val="FFC000"/>
                </a:solidFill>
              </a:rPr>
              <a:t/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dirty="0" smtClean="0">
                <a:solidFill>
                  <a:srgbClr val="FFC000"/>
                </a:solidFill>
              </a:rPr>
              <a:t/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dirty="0" smtClean="0">
                <a:solidFill>
                  <a:srgbClr val="FFC000"/>
                </a:solidFill>
              </a:rPr>
              <a:t/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600" dirty="0" smtClean="0">
                <a:solidFill>
                  <a:srgbClr val="FFC000"/>
                </a:solidFill>
              </a:rPr>
              <a:t>Основные цели и задачи уполномоченных по  защите прав участников образовательного процесса в образовательных организациях</a:t>
            </a:r>
            <a:endParaRPr lang="ru-RU" sz="2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500174"/>
            <a:ext cx="8472518" cy="4656786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700" dirty="0" smtClean="0">
                <a:solidFill>
                  <a:schemeClr val="bg1"/>
                </a:solidFill>
              </a:rPr>
              <a:t>Всемерное содействие  восстановлению нарушенных прав участников образовательного процесса.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700" dirty="0" smtClean="0">
                <a:solidFill>
                  <a:schemeClr val="bg1"/>
                </a:solidFill>
              </a:rPr>
              <a:t>Оказание помощи законным представителям несовершеннолетних в регулировании взаимоотношений с детьми в конфликтных ситуациях.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700" dirty="0" smtClean="0">
                <a:solidFill>
                  <a:schemeClr val="bg1"/>
                </a:solidFill>
              </a:rPr>
              <a:t>Обеспечение взаимодействия обучающихся, их родителей и иных законных представителей, семей, педагогических работников и других участников образовательного процесса по вопросам защиты их прав.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700" dirty="0" smtClean="0">
                <a:solidFill>
                  <a:schemeClr val="bg1"/>
                </a:solidFill>
              </a:rPr>
              <a:t>Содействие правовому просвещению  участников образовательного процесса.</a:t>
            </a:r>
            <a:endParaRPr lang="ru-RU" sz="2700" dirty="0" smtClean="0"/>
          </a:p>
          <a:p>
            <a:pPr marL="0" indent="0" algn="ctr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3" descr="C:\Users\shormanova\Desktop\Сайт\прозрачный фо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968598" cy="92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72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8110" y="980728"/>
            <a:ext cx="7503458" cy="1142269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rgbClr val="FFC000"/>
                </a:solidFill>
              </a:rPr>
              <a:t>Выборы уполномоченных по защите прав участников образовательного процесса в образовательных организациях при Уполномоченном по правам ребенка в Ярославской области</a:t>
            </a:r>
            <a:endParaRPr lang="ru-RU" sz="26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916832"/>
            <a:ext cx="8229600" cy="5208285"/>
          </a:xfrm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None/>
            </a:pPr>
            <a:endParaRPr lang="ru-RU" sz="2800" dirty="0" smtClean="0">
              <a:solidFill>
                <a:schemeClr val="bg1"/>
              </a:solidFill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	</a:t>
            </a:r>
            <a:r>
              <a:rPr lang="ru-RU" sz="2800" u="sng" dirty="0" smtClean="0">
                <a:solidFill>
                  <a:schemeClr val="bg1"/>
                </a:solidFill>
              </a:rPr>
              <a:t>В выборах участвуют: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</a:rPr>
              <a:t> Работники образовательной организации.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</a:rPr>
              <a:t>Родители, иные законные представители несовершеннолетних.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</a:rPr>
              <a:t>Обучающиеся, достигшие 14-летнего возраста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Picture 3" descr="C:\Users\shormanova\Desktop\Сайт\прозрачный фо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968598" cy="92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8110" y="152400"/>
            <a:ext cx="7870384" cy="990600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Комиссия по урегулированию споров между участниками образовательных отношений</a:t>
            </a:r>
            <a:endParaRPr lang="ru-RU" sz="27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61365" y="1219200"/>
            <a:ext cx="8803123" cy="552216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endParaRPr lang="ru-RU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Создается в целях урегулирования разногласий между участниками образовательных отношений по вопросам реализации права на образование, в том числе: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случае конфликта интересов педагогического работника;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применения локальных нормативных актов;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обжалования решений о применении к обучающимся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дисциплинарного взыскания.</a:t>
            </a:r>
          </a:p>
        </p:txBody>
      </p:sp>
      <p:pic>
        <p:nvPicPr>
          <p:cNvPr id="4" name="Picture 3" descr="C:\Users\shormanova\Desktop\Сайт\прозрачный фо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968598" cy="92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775724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bg1"/>
                </a:solidFill>
              </a:rPr>
              <a:t/>
            </a:r>
            <a:br>
              <a:rPr lang="ru-RU" sz="2700" b="1" dirty="0" smtClean="0">
                <a:solidFill>
                  <a:schemeClr val="bg1"/>
                </a:solidFill>
              </a:rPr>
            </a:br>
            <a:r>
              <a:rPr lang="ru-RU" sz="2700" b="1" dirty="0">
                <a:solidFill>
                  <a:schemeClr val="bg1"/>
                </a:solidFill>
              </a:rPr>
              <a:t/>
            </a:r>
            <a:br>
              <a:rPr lang="ru-RU" sz="2700" b="1" dirty="0">
                <a:solidFill>
                  <a:schemeClr val="bg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9900"/>
                </a:solidFill>
              </a:rPr>
              <a:t>Комиссия по урегулированию споров между участниками образовательных отношений</a:t>
            </a:r>
            <a:endParaRPr lang="ru-RU" dirty="0">
              <a:solidFill>
                <a:srgbClr val="FF9900"/>
              </a:solidFill>
            </a:endParaRPr>
          </a:p>
        </p:txBody>
      </p:sp>
      <p:pic>
        <p:nvPicPr>
          <p:cNvPr id="4" name="Picture 3" descr="C:\Users\shormanova\Desktop\Сайт\прозрачный фо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968598" cy="92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1472" y="1500174"/>
            <a:ext cx="835824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Создается в организации, осуществляющей образовательную деятельность из равного числа: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428869"/>
            <a:ext cx="814393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представителей совершеннолетних обучающихся;</a:t>
            </a:r>
          </a:p>
          <a:p>
            <a:pPr>
              <a:buFont typeface="Wingdings" pitchFamily="2" charset="2"/>
              <a:buChar char="Ø"/>
            </a:pPr>
            <a:endParaRPr lang="ru-RU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родителей (законных представителей) несовершеннолетних обучающихся;</a:t>
            </a:r>
          </a:p>
          <a:p>
            <a:pPr>
              <a:buFont typeface="Wingdings" pitchFamily="2" charset="2"/>
              <a:buChar char="Ø"/>
            </a:pPr>
            <a:endParaRPr lang="ru-RU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работников организации, осуществляющей образовательную деятельность.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99176" cy="194421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C000"/>
                </a:solidFill>
              </a:rPr>
              <a:t>Процедура медиации </a:t>
            </a:r>
            <a:br>
              <a:rPr lang="ru-RU" sz="4000" dirty="0" smtClean="0">
                <a:solidFill>
                  <a:srgbClr val="FFC000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введена на основании</a:t>
            </a:r>
            <a:r>
              <a:rPr lang="ru-RU" sz="3600" dirty="0" smtClean="0">
                <a:solidFill>
                  <a:srgbClr val="FFC000"/>
                </a:solidFill>
              </a:rPr>
              <a:t/>
            </a:r>
            <a:br>
              <a:rPr lang="ru-RU" sz="3600" dirty="0" smtClean="0">
                <a:solidFill>
                  <a:srgbClr val="FFC000"/>
                </a:solidFill>
              </a:rPr>
            </a:br>
            <a:r>
              <a:rPr lang="ru-RU" sz="3600" dirty="0" smtClean="0">
                <a:solidFill>
                  <a:srgbClr val="FFC000"/>
                </a:solidFill>
              </a:rPr>
              <a:t/>
            </a:r>
            <a:br>
              <a:rPr lang="ru-RU" sz="3600" dirty="0" smtClean="0">
                <a:solidFill>
                  <a:srgbClr val="FFC000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Федерального </a:t>
            </a:r>
            <a:r>
              <a:rPr lang="ru-RU" sz="1600" dirty="0">
                <a:solidFill>
                  <a:schemeClr val="bg1"/>
                </a:solidFill>
              </a:rPr>
              <a:t>закона  от 27.07.2010 № 193-ФЗ «Об альтернативной процедуре урегулирования споров с участием посредника (процедура медиации)»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"/>
          </p:nvPr>
        </p:nvSpPr>
        <p:spPr>
          <a:xfrm>
            <a:off x="107504" y="1196752"/>
            <a:ext cx="8712968" cy="56166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u="sng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u="sng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 smtClean="0">
              <a:solidFill>
                <a:schemeClr val="bg1"/>
              </a:solidFill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</a:rPr>
              <a:t>применяется к спорам, возникающим из гражданских правоотношений, в том числе в связи с осуществлением предпринимательской и иной экономической деятельности, а также спорам, возникающим из трудовых правоотношений и семейных правоотношений (ч. 2 ст. 1 ФЗ);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endParaRPr lang="ru-RU" sz="2400" dirty="0" smtClean="0">
              <a:solidFill>
                <a:schemeClr val="bg1"/>
              </a:solidFill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</a:rPr>
              <a:t>процедура </a:t>
            </a:r>
            <a:r>
              <a:rPr lang="ru-RU" sz="2400" dirty="0">
                <a:solidFill>
                  <a:schemeClr val="bg1"/>
                </a:solidFill>
              </a:rPr>
              <a:t>медиации не применяется к коллективным трудовым спорам, а также спорам, возникающим из отношений, указанных в </a:t>
            </a:r>
            <a:r>
              <a:rPr lang="ru-RU" sz="2400" dirty="0" smtClean="0">
                <a:solidFill>
                  <a:schemeClr val="bg1"/>
                </a:solidFill>
              </a:rPr>
              <a:t>ч. 2 ст. 1, </a:t>
            </a:r>
            <a:r>
              <a:rPr lang="ru-RU" sz="2400" dirty="0">
                <a:solidFill>
                  <a:schemeClr val="bg1"/>
                </a:solidFill>
              </a:rPr>
              <a:t>в случае, если такие споры затрагивают или могут затронуть права и законные интересы третьих лиц, не участвующих в процедуре медиации, или публичные </a:t>
            </a:r>
            <a:r>
              <a:rPr lang="ru-RU" sz="2400" dirty="0" smtClean="0">
                <a:solidFill>
                  <a:schemeClr val="bg1"/>
                </a:solidFill>
              </a:rPr>
              <a:t>интересы (</a:t>
            </a:r>
            <a:r>
              <a:rPr lang="ru-RU" sz="2400" dirty="0">
                <a:solidFill>
                  <a:schemeClr val="bg1"/>
                </a:solidFill>
              </a:rPr>
              <a:t>ч. </a:t>
            </a:r>
            <a:r>
              <a:rPr lang="ru-RU" sz="2400" dirty="0" smtClean="0">
                <a:solidFill>
                  <a:schemeClr val="bg1"/>
                </a:solidFill>
              </a:rPr>
              <a:t>5 </a:t>
            </a:r>
            <a:r>
              <a:rPr lang="ru-RU" sz="2400" dirty="0">
                <a:solidFill>
                  <a:schemeClr val="bg1"/>
                </a:solidFill>
              </a:rPr>
              <a:t>ст. 1 ФЗ</a:t>
            </a:r>
            <a:r>
              <a:rPr lang="ru-RU" sz="2400" dirty="0" smtClean="0">
                <a:solidFill>
                  <a:schemeClr val="bg1"/>
                </a:solidFill>
              </a:rPr>
              <a:t>).</a:t>
            </a:r>
            <a:endParaRPr lang="ru-RU" sz="2400" dirty="0">
              <a:solidFill>
                <a:schemeClr val="bg1"/>
              </a:solidFill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endParaRPr lang="ru-RU" sz="2000" dirty="0" smtClean="0">
              <a:solidFill>
                <a:schemeClr val="bg1"/>
              </a:solidFill>
            </a:endParaRPr>
          </a:p>
        </p:txBody>
      </p:sp>
      <p:pic>
        <p:nvPicPr>
          <p:cNvPr id="4" name="Picture 3" descr="C:\Users\shormanova\Desktop\Сайт\прозрачный фо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968598" cy="92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8879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550</TotalTime>
  <Words>537</Words>
  <Application>Microsoft Office PowerPoint</Application>
  <PresentationFormat>Экран (4:3)</PresentationFormat>
  <Paragraphs>67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Начальная</vt:lpstr>
      <vt:lpstr>Уполномоченный по правам ребенка в Ярославской области</vt:lpstr>
      <vt:lpstr>  «При деловом конфликте идет обсуждение проблемы. В психологическом конфликте обсуждаются личности. Психологический конфликт идет до взаимного уничтожения, а деловой решает проблему и сближает партнеров»  Литвак М. Е.</vt:lpstr>
      <vt:lpstr> Формы разрешения конфликтов участников образовательного процесса</vt:lpstr>
      <vt:lpstr>Институт уполномоченных по защите прав участников образовательного процесса в образовательных организациях при Уполномоченном по правам ребенка в Ярославской области</vt:lpstr>
      <vt:lpstr>          Основные цели и задачи уполномоченных по  защите прав участников образовательного процесса в образовательных организациях</vt:lpstr>
      <vt:lpstr>Выборы уполномоченных по защите прав участников образовательного процесса в образовательных организациях при Уполномоченном по правам ребенка в Ярославской области</vt:lpstr>
      <vt:lpstr>Комиссия по урегулированию споров между участниками образовательных отношений</vt:lpstr>
      <vt:lpstr>   Комиссия по урегулированию споров между участниками образовательных отношений</vt:lpstr>
      <vt:lpstr>Процедура медиации  введена на основании  Федерального закона  от 27.07.2010 № 193-ФЗ «Об альтернативной процедуре урегулирования споров с участием посредника (процедура медиации)»:</vt:lpstr>
      <vt:lpstr>  Преимущества  института уполномоченных по защите прав участников образовательного процесса в образовательной организации</vt:lpstr>
      <vt:lpstr>Уполномоченный по правам ребенка в Ярославской области  Крупин Михаил Львович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Законодательство в области защиты прав детей</dc:title>
  <dc:creator>Любовь</dc:creator>
  <cp:lastModifiedBy>Сурова Любовь Викторовна</cp:lastModifiedBy>
  <cp:revision>84</cp:revision>
  <cp:lastPrinted>2016-10-11T07:15:15Z</cp:lastPrinted>
  <dcterms:created xsi:type="dcterms:W3CDTF">2016-09-25T18:20:50Z</dcterms:created>
  <dcterms:modified xsi:type="dcterms:W3CDTF">2016-10-11T08:57:10Z</dcterms:modified>
</cp:coreProperties>
</file>