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5"/>
  </p:notesMasterIdLst>
  <p:sldIdLst>
    <p:sldId id="812" r:id="rId2"/>
    <p:sldId id="815" r:id="rId3"/>
    <p:sldId id="816" r:id="rId4"/>
    <p:sldId id="813" r:id="rId5"/>
    <p:sldId id="818" r:id="rId6"/>
    <p:sldId id="819" r:id="rId7"/>
    <p:sldId id="820" r:id="rId8"/>
    <p:sldId id="814" r:id="rId9"/>
    <p:sldId id="817" r:id="rId10"/>
    <p:sldId id="821" r:id="rId11"/>
    <p:sldId id="823" r:id="rId12"/>
    <p:sldId id="822" r:id="rId13"/>
    <p:sldId id="82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78" autoAdjust="0"/>
    <p:restoredTop sz="94622" autoAdjust="0"/>
  </p:normalViewPr>
  <p:slideViewPr>
    <p:cSldViewPr>
      <p:cViewPr varScale="1">
        <p:scale>
          <a:sx n="65" d="100"/>
          <a:sy n="65" d="100"/>
        </p:scale>
        <p:origin x="4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DA4288-6903-441B-9080-371A501E585E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71D10B2-766A-445E-8513-E20E104B2D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7201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2D96-211B-45E1-8F1C-98713A78196C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E0E786A2-76E7-489E-8FE8-E7BDF98726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838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6EB4E-F1E5-4AB3-A66F-2EDABAF3DDDC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8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6F53FD33-2E5A-4694-A096-9D0C59F3D2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265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1B47-774E-4507-95D3-DB654D0BEF2D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5B2F-C1E3-4DA7-8641-8BC7CD4934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059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A6C32-9A88-485D-837A-83C1F8709CE7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4181B084-417B-4F57-84CB-854D819CC8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927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03503-A02C-4C69-892B-EC05BAC56E49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DF3E8-83F3-432B-88C5-104B5EEB56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19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38E9-E88A-445F-8081-6F2EB5C12CCB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DC926-87B2-49C7-AA99-BAF32B158C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488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D3EDC-37B8-4AA0-820F-4B734F46EAA0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F5AB8-BA3A-4B58-B07A-7C598658B0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76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F0FC6F-FF68-4F30-A1BD-1F2495CD6549}" type="datetimeFigureOut">
              <a:rPr lang="ru-RU"/>
              <a:pPr>
                <a:defRPr/>
              </a:pPr>
              <a:t>03.06.2016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19F80"/>
                </a:solidFill>
              </a:defRPr>
            </a:lvl1pPr>
          </a:lstStyle>
          <a:p>
            <a:fld id="{CCBC622F-5AB2-4425-8C79-0BC36E55FFA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47" r:id="rId6"/>
    <p:sldLayoutId id="2147483748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panose="020B0604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250825" y="1889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b="1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 опыта работы по сопровождению замещающих семей, с детьми с ОВЗ</a:t>
            </a:r>
            <a:r>
              <a:rPr lang="ru-RU" altLang="ru-RU" cap="none" smtClean="0">
                <a:effectLst/>
              </a:rPr>
              <a:t> 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4294967295"/>
          </p:nvPr>
        </p:nvSpPr>
        <p:spPr>
          <a:xfrm>
            <a:off x="2987675" y="1773238"/>
            <a:ext cx="6156325" cy="3875087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endParaRPr lang="ru-RU" altLang="ru-RU" i="1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800" b="1" i="1" smtClean="0">
                <a:solidFill>
                  <a:srgbClr val="990000"/>
                </a:solidFill>
              </a:rPr>
              <a:t>Демичева Надежда Григорьевна</a:t>
            </a:r>
            <a:r>
              <a:rPr lang="ru-RU" altLang="ru-RU" smtClean="0"/>
              <a:t>, 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ru-RU" altLang="ru-RU" sz="800" smtClean="0">
              <a:solidFill>
                <a:schemeClr val="tx1"/>
              </a:solidFill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 smtClean="0">
                <a:solidFill>
                  <a:schemeClr val="tx1"/>
                </a:solidFill>
              </a:rPr>
              <a:t>заместитель директора Центра,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z="2000" smtClean="0">
                <a:solidFill>
                  <a:schemeClr val="tx1"/>
                </a:solidFill>
              </a:rPr>
              <a:t>руководитель Службы сопровождения опекунов (попечителей) несовершеннолетних лиц</a:t>
            </a:r>
          </a:p>
        </p:txBody>
      </p:sp>
      <p:pic>
        <p:nvPicPr>
          <p:cNvPr id="86020" name="Picture 3" descr="h-2"/>
          <p:cNvPicPr>
            <a:picLocks noChangeAspect="1" noChangeArrowheads="1"/>
          </p:cNvPicPr>
          <p:nvPr/>
        </p:nvPicPr>
        <p:blipFill>
          <a:blip r:embed="rId2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24288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468313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8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Комплексный подход в сопровождении приемного ребёнка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203575" y="3716338"/>
            <a:ext cx="28082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Приемный Ребёнок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1258888" y="2565400"/>
            <a:ext cx="6842125" cy="3311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6261" name="Rectangle 5"/>
          <p:cNvSpPr>
            <a:spLocks noChangeArrowheads="1"/>
          </p:cNvSpPr>
          <p:nvPr>
            <p:ph type="body" idx="4294967295"/>
          </p:nvPr>
        </p:nvSpPr>
        <p:spPr>
          <a:xfrm>
            <a:off x="250825" y="1628775"/>
            <a:ext cx="3743325" cy="1584325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800" b="1" smtClean="0">
                <a:solidFill>
                  <a:schemeClr val="tx1"/>
                </a:solidFill>
              </a:rPr>
              <a:t>Педагог-психолог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800" b="1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400" b="1" smtClean="0">
                <a:solidFill>
                  <a:schemeClr val="tx1"/>
                </a:solidFill>
              </a:rPr>
              <a:t>коррекция основных психических 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400" b="1" smtClean="0">
                <a:solidFill>
                  <a:schemeClr val="tx1"/>
                </a:solidFill>
              </a:rPr>
              <a:t>процессов,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400" b="1" smtClean="0">
                <a:solidFill>
                  <a:schemeClr val="tx1"/>
                </a:solidFill>
              </a:rPr>
              <a:t>развитие  эмоционально-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400" b="1" smtClean="0">
                <a:solidFill>
                  <a:schemeClr val="tx1"/>
                </a:solidFill>
              </a:rPr>
              <a:t>волевой сферы, консультативная </a:t>
            </a:r>
          </a:p>
          <a:p>
            <a:pPr algn="ctr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400" b="1" smtClean="0">
                <a:solidFill>
                  <a:schemeClr val="tx1"/>
                </a:solidFill>
              </a:rPr>
              <a:t>помощь родителям</a:t>
            </a:r>
            <a:r>
              <a:rPr lang="ru-RU" altLang="ru-RU" sz="14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435600" y="1628775"/>
            <a:ext cx="349408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latin typeface="Arial" panose="020B0604020202020204" pitchFamily="34" charset="0"/>
              </a:rPr>
              <a:t>Социальный педагог</a:t>
            </a:r>
          </a:p>
          <a:p>
            <a:pPr algn="ctr"/>
            <a:endParaRPr lang="ru-RU" altLang="ru-RU" sz="800" b="1">
              <a:latin typeface="Arial" panose="020B0604020202020204" pitchFamily="34" charset="0"/>
            </a:endParaRP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взаимодействие с семьей, 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социальная защита, 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развитие социальных навыков</a:t>
            </a:r>
          </a:p>
          <a:p>
            <a:pPr algn="ctr"/>
            <a:endParaRPr lang="ru-RU" altLang="ru-RU" sz="1600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5219700" y="5157788"/>
            <a:ext cx="367347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Учитель-дефектолог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диагностика и коррекция 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отклонений в развитии,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консультативная 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помощь родителям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250825" y="5157788"/>
            <a:ext cx="3816350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Учитель-логопед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диагностика и коррекция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 речевых нарушений,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 консультативная </a:t>
            </a:r>
          </a:p>
          <a:p>
            <a:pPr algn="ctr"/>
            <a:r>
              <a:rPr lang="ru-RU" altLang="ru-RU" sz="1400" b="1">
                <a:latin typeface="Arial" panose="020B0604020202020204" pitchFamily="34" charset="0"/>
              </a:rPr>
              <a:t>помощь родителям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457200" y="1889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3200" b="1" cap="none" smtClean="0">
                <a:solidFill>
                  <a:srgbClr val="006600"/>
                </a:solidFill>
                <a:effectLst/>
              </a:rPr>
              <a:t>Основные направления работы </a:t>
            </a:r>
            <a:br>
              <a:rPr lang="ru-RU" altLang="ru-RU" sz="3200" b="1" cap="none" smtClean="0">
                <a:solidFill>
                  <a:srgbClr val="006600"/>
                </a:solidFill>
                <a:effectLst/>
              </a:rPr>
            </a:br>
            <a:r>
              <a:rPr lang="ru-RU" altLang="ru-RU" sz="3200" b="1" cap="none" smtClean="0">
                <a:solidFill>
                  <a:srgbClr val="006600"/>
                </a:solidFill>
                <a:effectLst/>
              </a:rPr>
              <a:t>с семьями с детьми с ОВЗ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196975"/>
            <a:ext cx="8812212" cy="5661025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chemeClr val="tx1"/>
                </a:solidFill>
              </a:rPr>
              <a:t>ШПР 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rgbClr val="006600"/>
                </a:solidFill>
              </a:rPr>
              <a:t>Диагностика приемных детей, направленная на выявление особенностей эмоционально-личностной и познавательных сфер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chemeClr val="tx1"/>
                </a:solidFill>
              </a:rPr>
              <a:t>Диагностика приемных родителей, опекунов (попечителей), направленная на определение комфортности пребывания ребенка в семье.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rgbClr val="006600"/>
                </a:solidFill>
              </a:rPr>
              <a:t>Проведение заседаний психолого-педагогического консилиума при возникновении сложных случаев в сопровождении замещающих семей</a:t>
            </a:r>
            <a:r>
              <a:rPr lang="ru-RU" altLang="ru-RU" sz="1800" b="1" smtClean="0">
                <a:solidFill>
                  <a:schemeClr val="tx1"/>
                </a:solidFill>
              </a:rPr>
              <a:t>. </a:t>
            </a:r>
            <a:r>
              <a:rPr lang="ru-RU" altLang="ru-RU" sz="1800" b="1" smtClean="0">
                <a:solidFill>
                  <a:srgbClr val="006600"/>
                </a:solidFill>
              </a:rPr>
              <a:t>Организация на базе Центра ПМПК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chemeClr val="tx1"/>
                </a:solidFill>
              </a:rPr>
              <a:t>Индивидуальные психолого-педагогические консультации детей и взрослых.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rgbClr val="006600"/>
                </a:solidFill>
              </a:rPr>
              <a:t>Индивидуальные и групповые коррекционно-развивающие занятия педагога-психолога, социального педагога, учителя-логопеда, учителя-дефектолога с детьми.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chemeClr val="tx1"/>
                </a:solidFill>
              </a:rPr>
              <a:t>Групповые профилактические занятия с элементами тренинга для детей.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rgbClr val="006600"/>
                </a:solidFill>
              </a:rPr>
              <a:t>Педагогические гостиные для приемных родителей, опекунов (попечителей).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rgbClr val="990000"/>
                </a:solidFill>
              </a:rPr>
              <a:t>Взаимодействие с образовательными организациями для определения и повышения комфортности пребывания ребенка в детском саду, школе, учреждениях НПО, СПО.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rgbClr val="006600"/>
                </a:solidFill>
              </a:rPr>
              <a:t>Досуговые мероприятия для замещающих семей</a:t>
            </a:r>
            <a:r>
              <a:rPr lang="ru-RU" altLang="ru-RU" sz="1800" b="1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80000"/>
              </a:lnSpc>
            </a:pPr>
            <a:r>
              <a:rPr lang="ru-RU" altLang="ru-RU" sz="1800" b="1" smtClean="0">
                <a:solidFill>
                  <a:schemeClr val="tx1"/>
                </a:solidFill>
              </a:rPr>
              <a:t>Ведение страницы Службы на сайте Центра. Информирование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179388" y="0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b="1" cap="none" smtClean="0">
                <a:solidFill>
                  <a:srgbClr val="006600"/>
                </a:solidFill>
                <a:effectLst/>
              </a:rPr>
              <a:t>Внешние партнеры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4294967295"/>
          </p:nvPr>
        </p:nvSpPr>
        <p:spPr>
          <a:xfrm>
            <a:off x="206375" y="1025525"/>
            <a:ext cx="8937625" cy="583247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40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altLang="ru-RU" sz="1600" b="1" smtClean="0">
                <a:solidFill>
                  <a:schemeClr val="tx1"/>
                </a:solidFill>
              </a:rPr>
              <a:t> ГАУ ДПО  ИРО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16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altLang="ru-RU" sz="1600" b="1" smtClean="0">
                <a:solidFill>
                  <a:schemeClr val="tx1"/>
                </a:solidFill>
              </a:rPr>
              <a:t> ГУ ЯО Центр «Ресурс»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16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altLang="ru-RU" sz="1600" b="1" smtClean="0">
                <a:solidFill>
                  <a:schemeClr val="tx1"/>
                </a:solidFill>
              </a:rPr>
              <a:t> Центр помощи детям г. Ярославль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16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ru-RU" altLang="ru-RU" sz="1600" b="1" smtClean="0">
                <a:solidFill>
                  <a:schemeClr val="tx1"/>
                </a:solidFill>
              </a:rPr>
              <a:t> Интернат 6 г. Ярославль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16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4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ru-RU" sz="1600" b="1" smtClean="0">
                <a:solidFill>
                  <a:schemeClr val="tx1"/>
                </a:solidFill>
              </a:rPr>
              <a:t> </a:t>
            </a:r>
            <a:r>
              <a:rPr lang="ru-RU" altLang="ru-RU" sz="1600" b="1" smtClean="0">
                <a:solidFill>
                  <a:schemeClr val="tx1"/>
                </a:solidFill>
              </a:rPr>
              <a:t>ГУЗ Ростовская ЦРБ, ЯОКПБ  и др. медицинские учреждения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10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4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ru-RU" sz="1600" b="1" smtClean="0">
                <a:solidFill>
                  <a:schemeClr val="tx1"/>
                </a:solidFill>
              </a:rPr>
              <a:t> </a:t>
            </a:r>
            <a:r>
              <a:rPr lang="ru-RU" altLang="ru-RU" sz="1600" b="1" smtClean="0">
                <a:solidFill>
                  <a:schemeClr val="tx1"/>
                </a:solidFill>
              </a:rPr>
              <a:t>ГМЗ «Ростовский Кремль», Детский музейный центр, </a:t>
            </a:r>
            <a:r>
              <a:rPr lang="ru-RU" altLang="ru-RU" sz="1600" b="1" smtClean="0">
                <a:solidFill>
                  <a:srgbClr val="006600"/>
                </a:solidFill>
              </a:rPr>
              <a:t>Арт-студия «Зеленая полоса»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1000" b="1" smtClean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ru-RU" sz="1600" b="1" smtClean="0">
                <a:solidFill>
                  <a:srgbClr val="006600"/>
                </a:solidFill>
              </a:rPr>
              <a:t> </a:t>
            </a:r>
            <a:r>
              <a:rPr lang="ru-RU" altLang="ru-RU" sz="1600" b="1" smtClean="0">
                <a:solidFill>
                  <a:srgbClr val="006600"/>
                </a:solidFill>
              </a:rPr>
              <a:t>Национальная родительская ассоциация, АНО «Моя семья», Областной совет приемных родителей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1000" b="1" smtClean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ru-RU" sz="1600" b="1" smtClean="0">
                <a:solidFill>
                  <a:srgbClr val="006600"/>
                </a:solidFill>
              </a:rPr>
              <a:t> </a:t>
            </a:r>
            <a:r>
              <a:rPr lang="ru-RU" altLang="ru-RU" sz="1600" b="1" smtClean="0">
                <a:solidFill>
                  <a:srgbClr val="006600"/>
                </a:solidFill>
              </a:rPr>
              <a:t>Институт развития семейного устройства ИРСУ г. Москва </a:t>
            </a:r>
            <a:r>
              <a:rPr lang="en-US" altLang="ru-RU" sz="1600" b="1" smtClean="0">
                <a:solidFill>
                  <a:schemeClr val="tx1"/>
                </a:solidFill>
              </a:rPr>
              <a:t>irsu.info</a:t>
            </a:r>
            <a:endParaRPr lang="ru-RU" altLang="ru-RU" sz="16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6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ru-RU" sz="1600" b="1" smtClean="0">
                <a:solidFill>
                  <a:schemeClr val="tx1"/>
                </a:solidFill>
              </a:rPr>
              <a:t> </a:t>
            </a:r>
            <a:r>
              <a:rPr lang="ru-RU" altLang="ru-RU" sz="1600" b="1" smtClean="0">
                <a:solidFill>
                  <a:schemeClr val="tx1"/>
                </a:solidFill>
              </a:rPr>
              <a:t>Благотворительные фонды и организации  </a:t>
            </a:r>
            <a:endParaRPr lang="en-US" altLang="ru-RU" sz="16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ru-RU" sz="1600" b="1" smtClean="0">
                <a:solidFill>
                  <a:schemeClr val="tx1"/>
                </a:solidFill>
              </a:rPr>
              <a:t>otkazniki.ru</a:t>
            </a:r>
            <a:r>
              <a:rPr lang="ru-RU" altLang="ru-RU" sz="1600" b="1" smtClean="0">
                <a:solidFill>
                  <a:schemeClr val="tx1"/>
                </a:solidFill>
              </a:rPr>
              <a:t> </a:t>
            </a:r>
            <a:r>
              <a:rPr lang="ru-RU" altLang="ru-RU" sz="1600" b="1" smtClean="0">
                <a:solidFill>
                  <a:srgbClr val="006600"/>
                </a:solidFill>
              </a:rPr>
              <a:t>«Близкие люди», </a:t>
            </a:r>
            <a:r>
              <a:rPr lang="en-US" altLang="ru-RU" sz="1600" b="1" smtClean="0">
                <a:solidFill>
                  <a:schemeClr val="tx1"/>
                </a:solidFill>
              </a:rPr>
              <a:t>detivokrug.com</a:t>
            </a:r>
            <a:r>
              <a:rPr lang="en-US" altLang="ru-RU" sz="1600" b="1" smtClean="0">
                <a:solidFill>
                  <a:srgbClr val="006600"/>
                </a:solidFill>
              </a:rPr>
              <a:t> </a:t>
            </a:r>
            <a:r>
              <a:rPr lang="ru-RU" altLang="ru-RU" sz="1600" b="1" smtClean="0">
                <a:solidFill>
                  <a:srgbClr val="006600"/>
                </a:solidFill>
              </a:rPr>
              <a:t>«Здесь и сейчас»</a:t>
            </a:r>
            <a:endParaRPr lang="en-US" altLang="ru-RU" sz="1600" b="1" smtClean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600" b="1" smtClean="0">
                <a:solidFill>
                  <a:srgbClr val="006600"/>
                </a:solidFill>
              </a:rPr>
              <a:t>Российский фонд милосердия и здоровья, Ярославль в </a:t>
            </a:r>
            <a:r>
              <a:rPr lang="en-US" altLang="ru-RU" sz="1600" b="1" smtClean="0">
                <a:solidFill>
                  <a:srgbClr val="006600"/>
                </a:solidFill>
              </a:rPr>
              <a:t>vk</a:t>
            </a:r>
            <a:endParaRPr lang="ru-RU" altLang="ru-RU" sz="1600" b="1" smtClean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1600" b="1" smtClean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600" b="1" smtClean="0">
                <a:solidFill>
                  <a:schemeClr val="tx1"/>
                </a:solidFill>
              </a:rPr>
              <a:t>Фейсбук, группы:  </a:t>
            </a:r>
            <a:r>
              <a:rPr lang="ru-RU" altLang="ru-RU" sz="1600" b="1" smtClean="0">
                <a:solidFill>
                  <a:srgbClr val="006600"/>
                </a:solidFill>
              </a:rPr>
              <a:t>На пути к усыновлению/волонтерству. Пошаговая инструкция, </a:t>
            </a:r>
            <a:r>
              <a:rPr lang="ru-RU" altLang="ru-RU" sz="1600" b="1" smtClean="0">
                <a:solidFill>
                  <a:schemeClr val="tx1"/>
                </a:solidFill>
              </a:rPr>
              <a:t>Союз приемных родителей "Счастливы вместе“,</a:t>
            </a:r>
            <a:r>
              <a:rPr lang="en-US" altLang="ru-RU" sz="1600" b="1" smtClean="0">
                <a:solidFill>
                  <a:schemeClr val="tx1"/>
                </a:solidFill>
              </a:rPr>
              <a:t> </a:t>
            </a:r>
            <a:r>
              <a:rPr lang="ru-RU" altLang="ru-RU" sz="1600" b="1" smtClean="0">
                <a:solidFill>
                  <a:schemeClr val="tx1"/>
                </a:solidFill>
              </a:rPr>
              <a:t>Клуб "Азбука приёмной семьи 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1600" b="1" smtClean="0">
                <a:solidFill>
                  <a:schemeClr val="tx1"/>
                </a:solidFill>
              </a:rPr>
              <a:t>Елена Альшанская, Александр Гезалов, Ирина Лукьянова, Ольга Синяева и др.</a:t>
            </a:r>
            <a:endParaRPr lang="en-US" altLang="ru-RU" sz="1600" b="1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endParaRPr lang="ru-RU" altLang="ru-RU" sz="16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457200" y="8366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3200" b="1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Приоритетные направления в деятельности Службы в 2015 году:</a:t>
            </a:r>
            <a:r>
              <a:rPr lang="ru-RU" altLang="ru-RU" sz="3200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sz="3200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3200" cap="none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332038"/>
            <a:ext cx="8686800" cy="4525962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 typeface="Wingdings" panose="05000000000000000000" pitchFamily="2" charset="2"/>
              <a:buChar char="Ø"/>
            </a:pPr>
            <a:r>
              <a:rPr lang="ru-RU" altLang="ru-RU" sz="2800" b="1" smtClean="0">
                <a:solidFill>
                  <a:schemeClr val="tx1"/>
                </a:solidFill>
              </a:rPr>
              <a:t>обучение (подготовка кандидатов в замещающие родители);</a:t>
            </a:r>
          </a:p>
          <a:p>
            <a:pPr>
              <a:buClr>
                <a:schemeClr val="tx1"/>
              </a:buClr>
              <a:buSzTx/>
              <a:buFont typeface="Wingdings" panose="05000000000000000000" pitchFamily="2" charset="2"/>
              <a:buChar char="Ø"/>
            </a:pPr>
            <a:endParaRPr lang="ru-RU" altLang="ru-RU" sz="2800" b="1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Tx/>
              <a:buFont typeface="Wingdings" panose="05000000000000000000" pitchFamily="2" charset="2"/>
              <a:buChar char="Ø"/>
            </a:pPr>
            <a:r>
              <a:rPr lang="ru-RU" altLang="ru-RU" sz="2800" b="1" smtClean="0">
                <a:solidFill>
                  <a:schemeClr val="tx1"/>
                </a:solidFill>
              </a:rPr>
              <a:t>консультирование;</a:t>
            </a:r>
          </a:p>
          <a:p>
            <a:pPr>
              <a:buClr>
                <a:schemeClr val="tx1"/>
              </a:buClr>
              <a:buSzTx/>
              <a:buFont typeface="Wingdings" panose="05000000000000000000" pitchFamily="2" charset="2"/>
              <a:buChar char="Ø"/>
            </a:pPr>
            <a:endParaRPr lang="ru-RU" altLang="ru-RU" sz="2800" b="1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Tx/>
              <a:buFont typeface="Wingdings" panose="05000000000000000000" pitchFamily="2" charset="2"/>
              <a:buChar char="Ø"/>
            </a:pPr>
            <a:r>
              <a:rPr lang="ru-RU" altLang="ru-RU" sz="2800" b="1" smtClean="0">
                <a:solidFill>
                  <a:schemeClr val="tx1"/>
                </a:solidFill>
              </a:rPr>
              <a:t>коррекция и развитие;</a:t>
            </a:r>
          </a:p>
          <a:p>
            <a:pPr>
              <a:buClr>
                <a:schemeClr val="tx1"/>
              </a:buClr>
              <a:buSzTx/>
              <a:buFont typeface="Wingdings" panose="05000000000000000000" pitchFamily="2" charset="2"/>
              <a:buChar char="Ø"/>
            </a:pPr>
            <a:endParaRPr lang="ru-RU" altLang="ru-RU" sz="2800" b="1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SzTx/>
              <a:buFont typeface="Wingdings" panose="05000000000000000000" pitchFamily="2" charset="2"/>
              <a:buChar char="Ø"/>
            </a:pPr>
            <a:r>
              <a:rPr lang="ru-RU" altLang="ru-RU" sz="2800" b="1" smtClean="0">
                <a:solidFill>
                  <a:schemeClr val="tx1"/>
                </a:solidFill>
              </a:rPr>
              <a:t>просвещение.</a:t>
            </a:r>
          </a:p>
          <a:p>
            <a:pPr>
              <a:buFontTx/>
              <a:buNone/>
            </a:pPr>
            <a:endParaRPr lang="ru-RU" altLang="ru-RU" sz="28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3200" b="1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Цели деятельности Службы</a:t>
            </a:r>
            <a:r>
              <a:rPr lang="ru-RU" altLang="ru-RU" sz="3200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ru-RU" altLang="ru-RU" sz="3200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3200" cap="none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ru-RU" smtClean="0">
                <a:solidFill>
                  <a:schemeClr val="tx1"/>
                </a:solidFill>
              </a:rPr>
              <a:t>- содействие семейному типу устройства детей, оставшихся без попечения родителей;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ru-RU" altLang="ru-RU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mtClean="0">
                <a:solidFill>
                  <a:schemeClr val="tx1"/>
                </a:solidFill>
              </a:rPr>
              <a:t>- осуществление комплекса мер, направленных на оказание социально-педагогической и психологической поддержки и помощи замещающим семьям Ростовского муниципального района.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3200" b="1" cap="none" smtClean="0">
                <a:solidFill>
                  <a:srgbClr val="006600"/>
                </a:solidFill>
                <a:effectLst/>
              </a:rPr>
              <a:t>Задачи службы</a:t>
            </a:r>
            <a:r>
              <a:rPr lang="ru-RU" altLang="ru-RU" sz="3200" cap="none" smtClean="0">
                <a:solidFill>
                  <a:srgbClr val="006600"/>
                </a:solidFill>
                <a:effectLst/>
              </a:rPr>
              <a:t>:</a:t>
            </a:r>
            <a:r>
              <a:rPr lang="ru-RU" altLang="ru-RU" sz="3200" cap="none" smtClean="0">
                <a:effectLst/>
              </a:rPr>
              <a:t/>
            </a:r>
            <a:br>
              <a:rPr lang="ru-RU" altLang="ru-RU" sz="3200" cap="none" smtClean="0">
                <a:effectLst/>
              </a:rPr>
            </a:br>
            <a:endParaRPr lang="ru-RU" altLang="ru-RU" sz="3200" cap="none" smtClean="0">
              <a:effectLst/>
            </a:endParaRPr>
          </a:p>
        </p:txBody>
      </p:sp>
      <p:sp>
        <p:nvSpPr>
          <p:cNvPr id="9011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557338"/>
            <a:ext cx="8893175" cy="4967287"/>
          </a:xfrm>
        </p:spPr>
        <p:txBody>
          <a:bodyPr/>
          <a:lstStyle/>
          <a:p>
            <a:pPr marL="0" indent="3175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</a:rPr>
              <a:t>1. Повышение уровня психолого-педагогических и социально-педагогических знаний опекунов (попечителей), кандидатов.</a:t>
            </a:r>
          </a:p>
          <a:p>
            <a:pPr marL="0" indent="3175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400" smtClean="0">
              <a:solidFill>
                <a:schemeClr val="tx1"/>
              </a:solidFill>
            </a:endParaRPr>
          </a:p>
          <a:p>
            <a:pPr marL="0" indent="3175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</a:rPr>
              <a:t>2. Содействие в адаптации ребенка и принимающей его семьи в новых условиях.</a:t>
            </a:r>
          </a:p>
          <a:p>
            <a:pPr marL="0" indent="3175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400" smtClean="0">
              <a:solidFill>
                <a:schemeClr val="tx1"/>
              </a:solidFill>
            </a:endParaRPr>
          </a:p>
          <a:p>
            <a:pPr marL="0" indent="3175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</a:rPr>
              <a:t>3. Выявление и коррекция недостатков в эмоциональной, познавательной сферах опекаемых детей, речевых нарушений и развитие социальных навыков.</a:t>
            </a:r>
          </a:p>
          <a:p>
            <a:pPr marL="0" indent="3175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400" smtClean="0">
              <a:solidFill>
                <a:schemeClr val="tx1"/>
              </a:solidFill>
            </a:endParaRPr>
          </a:p>
          <a:p>
            <a:pPr marL="0" indent="3175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>
                <a:solidFill>
                  <a:schemeClr val="tx1"/>
                </a:solidFill>
              </a:rPr>
              <a:t>4. Повышение уровня психолого-педагогической компетентности  педагогов, специалистов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b="1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История службы</a:t>
            </a:r>
            <a:r>
              <a:rPr lang="ru-RU" altLang="ru-RU" sz="3200" cap="none" smtClean="0">
                <a:solidFill>
                  <a:srgbClr val="006600"/>
                </a:solidFill>
                <a:effectLst/>
              </a:rPr>
              <a:t/>
            </a:r>
            <a:br>
              <a:rPr lang="ru-RU" altLang="ru-RU" sz="3200" cap="none" smtClean="0">
                <a:solidFill>
                  <a:srgbClr val="006600"/>
                </a:solidFill>
                <a:effectLst/>
              </a:rPr>
            </a:br>
            <a:endParaRPr lang="ru-RU" altLang="ru-RU" sz="3200" cap="none" smtClean="0">
              <a:solidFill>
                <a:srgbClr val="006600"/>
              </a:solidFill>
              <a:effectLst/>
            </a:endParaRPr>
          </a:p>
        </p:txBody>
      </p:sp>
      <p:sp>
        <p:nvSpPr>
          <p:cNvPr id="87043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196975"/>
            <a:ext cx="86868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 smtClean="0">
                <a:solidFill>
                  <a:srgbClr val="006600"/>
                </a:solidFill>
              </a:rPr>
              <a:t>2007 год</a:t>
            </a:r>
            <a:r>
              <a:rPr lang="ru-RU" altLang="ru-RU" sz="2000" smtClean="0">
                <a:solidFill>
                  <a:schemeClr val="tx1"/>
                </a:solidFill>
              </a:rPr>
              <a:t> создание Службы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100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100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000" b="1" smtClean="0">
                <a:solidFill>
                  <a:srgbClr val="006600"/>
                </a:solidFill>
              </a:rPr>
              <a:t>2008 год</a:t>
            </a:r>
            <a:r>
              <a:rPr lang="ru-RU" altLang="ru-RU" sz="2000" smtClean="0">
                <a:solidFill>
                  <a:schemeClr val="tx1"/>
                </a:solidFill>
              </a:rPr>
              <a:t> модель деятельности Службы – лучшая  инновационная модель семейных форм устройства детей-сирот и детей, оставшихся без попечения родителей в ЯО.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100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000" b="1" smtClean="0">
                <a:solidFill>
                  <a:srgbClr val="006600"/>
                </a:solidFill>
              </a:rPr>
              <a:t>2008 год</a:t>
            </a:r>
            <a:r>
              <a:rPr lang="ru-RU" altLang="ru-RU" sz="2000" b="1" smtClean="0">
                <a:solidFill>
                  <a:schemeClr val="tx1"/>
                </a:solidFill>
              </a:rPr>
              <a:t> – </a:t>
            </a:r>
            <a:r>
              <a:rPr lang="ru-RU" altLang="ru-RU" sz="2000" smtClean="0">
                <a:solidFill>
                  <a:schemeClr val="tx1"/>
                </a:solidFill>
              </a:rPr>
              <a:t>работа в режиме РЭП ДО ЯО по теме: «Создание муниципальной модели психолого-педагогического и медико-социального сопровождения приемных семей» (научный руководитель: к.п.н., зав. кафедрой педагогики и психологии ГОАУ ЯО Институт развития образования И.Г. Назаровой.)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100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000" b="1" smtClean="0">
                <a:solidFill>
                  <a:srgbClr val="006600"/>
                </a:solidFill>
              </a:rPr>
              <a:t>с 2008 года</a:t>
            </a:r>
            <a:r>
              <a:rPr lang="ru-RU" altLang="ru-RU" sz="2000" smtClean="0">
                <a:solidFill>
                  <a:schemeClr val="tx1"/>
                </a:solidFill>
              </a:rPr>
              <a:t> – диссеминация результатов деятельности в Ярославской, Самарской области, республике Удмуртия, Ярмарка, Форумы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100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000" b="1" smtClean="0">
                <a:solidFill>
                  <a:srgbClr val="006600"/>
                </a:solidFill>
              </a:rPr>
              <a:t>2014 год – </a:t>
            </a:r>
            <a:r>
              <a:rPr lang="ru-RU" altLang="ru-RU" sz="2000" b="1" smtClean="0">
                <a:solidFill>
                  <a:schemeClr val="tx1"/>
                </a:solidFill>
              </a:rPr>
              <a:t>р</a:t>
            </a:r>
            <a:r>
              <a:rPr lang="ru-RU" altLang="ru-RU" sz="2000" smtClean="0">
                <a:solidFill>
                  <a:schemeClr val="tx1"/>
                </a:solidFill>
              </a:rPr>
              <a:t>еализация социально значимого проекта в сфере организации отдыха и оздоровления замещающих семей «Мы вместе»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-252413" y="115888"/>
            <a:ext cx="9396413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18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Структура муниципальной модели ППМС сопровождения ПС</a:t>
            </a:r>
          </a:p>
        </p:txBody>
      </p:sp>
      <p:sp>
        <p:nvSpPr>
          <p:cNvPr id="109571" name="Rectangl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268538" y="6597650"/>
            <a:ext cx="6192837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ahoma" panose="020B0604030504040204" pitchFamily="34" charset="0"/>
              </a:rPr>
              <a:t>Нормативно-правовое обеспечение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23850" y="6642100"/>
            <a:ext cx="1042988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1200" b="1">
                <a:latin typeface="Tahoma" panose="020B0604030504040204" pitchFamily="34" charset="0"/>
              </a:rPr>
              <a:t>I</a:t>
            </a:r>
            <a:r>
              <a:rPr lang="ru-RU" altLang="ru-RU" sz="1200" b="1">
                <a:latin typeface="Tahoma" panose="020B0604030504040204" pitchFamily="34" charset="0"/>
              </a:rPr>
              <a:t> уровень</a:t>
            </a:r>
          </a:p>
        </p:txBody>
      </p:sp>
      <p:sp>
        <p:nvSpPr>
          <p:cNvPr id="109573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195513" y="6092825"/>
            <a:ext cx="6264275" cy="261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ahoma" panose="020B0604030504040204" pitchFamily="34" charset="0"/>
              </a:rPr>
              <a:t>Заказчик деятельности по сопровождению ПС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323850" y="6092825"/>
            <a:ext cx="1042988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1200" b="1">
                <a:latin typeface="Tahoma" panose="020B0604030504040204" pitchFamily="34" charset="0"/>
              </a:rPr>
              <a:t>II</a:t>
            </a:r>
            <a:r>
              <a:rPr lang="ru-RU" altLang="ru-RU" sz="1200">
                <a:latin typeface="Tahoma" panose="020B0604030504040204" pitchFamily="34" charset="0"/>
              </a:rPr>
              <a:t> </a:t>
            </a:r>
            <a:r>
              <a:rPr lang="ru-RU" altLang="ru-RU" sz="1200" b="1">
                <a:latin typeface="Tahoma" panose="020B0604030504040204" pitchFamily="34" charset="0"/>
              </a:rPr>
              <a:t>уровень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2124075" y="5661025"/>
            <a:ext cx="6696075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ahoma" panose="020B0604030504040204" pitchFamily="34" charset="0"/>
              </a:rPr>
              <a:t>Субъекты деятельности (ведомства) по сопровождению ПС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323850" y="5373688"/>
            <a:ext cx="1042988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1200" b="1">
                <a:latin typeface="Tahoma" panose="020B0604030504040204" pitchFamily="34" charset="0"/>
              </a:rPr>
              <a:t>III</a:t>
            </a:r>
            <a:r>
              <a:rPr lang="ru-RU" altLang="ru-RU" sz="1200">
                <a:latin typeface="Tahoma" panose="020B0604030504040204" pitchFamily="34" charset="0"/>
              </a:rPr>
              <a:t> </a:t>
            </a:r>
            <a:r>
              <a:rPr lang="ru-RU" altLang="ru-RU" sz="1200" b="1">
                <a:latin typeface="Tahoma" panose="020B0604030504040204" pitchFamily="34" charset="0"/>
              </a:rPr>
              <a:t>уровень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323850" y="4076700"/>
            <a:ext cx="1042988" cy="21748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1200" b="1">
                <a:latin typeface="Tahoma" panose="020B0604030504040204" pitchFamily="34" charset="0"/>
              </a:rPr>
              <a:t>IV</a:t>
            </a:r>
            <a:r>
              <a:rPr lang="ru-RU" altLang="ru-RU" sz="1200">
                <a:latin typeface="Tahoma" panose="020B0604030504040204" pitchFamily="34" charset="0"/>
              </a:rPr>
              <a:t> </a:t>
            </a:r>
            <a:r>
              <a:rPr lang="ru-RU" altLang="ru-RU" sz="1200" b="1">
                <a:latin typeface="Tahoma" panose="020B0604030504040204" pitchFamily="34" charset="0"/>
              </a:rPr>
              <a:t>уровень</a:t>
            </a:r>
          </a:p>
        </p:txBody>
      </p:sp>
      <p:sp>
        <p:nvSpPr>
          <p:cNvPr id="109578" name="Rectangle 1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28750" y="5000625"/>
            <a:ext cx="15128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Администрация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РМР</a:t>
            </a:r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3143250" y="5072063"/>
            <a:ext cx="8636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МУЗ</a:t>
            </a:r>
          </a:p>
        </p:txBody>
      </p:sp>
      <p:sp>
        <p:nvSpPr>
          <p:cNvPr id="109580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214813" y="4643438"/>
            <a:ext cx="1295400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Департамент/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Управление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образования</a:t>
            </a:r>
          </a:p>
        </p:txBody>
      </p:sp>
      <p:sp>
        <p:nvSpPr>
          <p:cNvPr id="109581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643563" y="5143500"/>
            <a:ext cx="7207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УСОН</a:t>
            </a:r>
          </a:p>
        </p:txBody>
      </p:sp>
      <p:sp>
        <p:nvSpPr>
          <p:cNvPr id="109582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500813" y="5072063"/>
            <a:ext cx="6429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ОВД</a:t>
            </a:r>
          </a:p>
        </p:txBody>
      </p:sp>
      <p:sp>
        <p:nvSpPr>
          <p:cNvPr id="109583" name="Rectangle 1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286625" y="5143500"/>
            <a:ext cx="642938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НКО</a:t>
            </a:r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323850" y="2205038"/>
            <a:ext cx="1006475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1200" b="1">
                <a:latin typeface="Tahoma" panose="020B0604030504040204" pitchFamily="34" charset="0"/>
              </a:rPr>
              <a:t>V</a:t>
            </a:r>
            <a:r>
              <a:rPr lang="ru-RU" altLang="ru-RU" sz="1200">
                <a:latin typeface="Tahoma" panose="020B0604030504040204" pitchFamily="34" charset="0"/>
              </a:rPr>
              <a:t> </a:t>
            </a:r>
            <a:r>
              <a:rPr lang="ru-RU" altLang="ru-RU" sz="1200" b="1">
                <a:latin typeface="Tahoma" panose="020B0604030504040204" pitchFamily="34" charset="0"/>
              </a:rPr>
              <a:t>уровень</a:t>
            </a:r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 flipV="1">
            <a:off x="4932363" y="6381750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 flipV="1">
            <a:off x="4932363" y="58769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 flipV="1">
            <a:off x="2411413" y="53736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3779838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V="1">
            <a:off x="4932363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 flipV="1">
            <a:off x="6156325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 flipV="1">
            <a:off x="7019925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 flipV="1">
            <a:off x="7812088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93" name="Rectangle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143875" y="5143500"/>
            <a:ext cx="3571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СМИ</a:t>
            </a:r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 flipV="1">
            <a:off x="8604250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595" name="Rectangle 2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35600" y="2781300"/>
            <a:ext cx="12954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Учреждения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образования</a:t>
            </a:r>
          </a:p>
        </p:txBody>
      </p:sp>
      <p:sp>
        <p:nvSpPr>
          <p:cNvPr id="109596" name="Rectangle 2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77050" y="2997200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Учреждения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соц. 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обеспечения</a:t>
            </a:r>
          </a:p>
        </p:txBody>
      </p:sp>
      <p:sp>
        <p:nvSpPr>
          <p:cNvPr id="109597" name="Rectangle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051050" y="2781300"/>
            <a:ext cx="12954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Учреждения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здраво-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охранения</a:t>
            </a:r>
          </a:p>
        </p:txBody>
      </p:sp>
      <p:sp>
        <p:nvSpPr>
          <p:cNvPr id="109598" name="Rectangle 3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03350" y="3068638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КДН</a:t>
            </a:r>
          </a:p>
        </p:txBody>
      </p: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323850" y="1125538"/>
            <a:ext cx="969963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1200" b="1">
                <a:latin typeface="Tahoma" panose="020B0604030504040204" pitchFamily="34" charset="0"/>
              </a:rPr>
              <a:t>VI</a:t>
            </a:r>
            <a:r>
              <a:rPr lang="ru-RU" altLang="ru-RU" sz="1200">
                <a:latin typeface="Tahoma" panose="020B0604030504040204" pitchFamily="34" charset="0"/>
              </a:rPr>
              <a:t> </a:t>
            </a:r>
            <a:r>
              <a:rPr lang="ru-RU" altLang="ru-RU" sz="1200" b="1">
                <a:latin typeface="Tahoma" panose="020B0604030504040204" pitchFamily="34" charset="0"/>
              </a:rPr>
              <a:t>уровень</a:t>
            </a:r>
          </a:p>
        </p:txBody>
      </p:sp>
      <p:sp>
        <p:nvSpPr>
          <p:cNvPr id="109600" name="Rectangle 32"/>
          <p:cNvSpPr>
            <a:spLocks noChangeArrowheads="1"/>
          </p:cNvSpPr>
          <p:nvPr/>
        </p:nvSpPr>
        <p:spPr bwMode="auto">
          <a:xfrm>
            <a:off x="3492500" y="2924175"/>
            <a:ext cx="8636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ООиП</a:t>
            </a:r>
          </a:p>
        </p:txBody>
      </p:sp>
      <p:sp>
        <p:nvSpPr>
          <p:cNvPr id="109601" name="Line 33"/>
          <p:cNvSpPr>
            <a:spLocks noChangeShapeType="1"/>
          </p:cNvSpPr>
          <p:nvPr/>
        </p:nvSpPr>
        <p:spPr bwMode="auto">
          <a:xfrm>
            <a:off x="1547813" y="3429000"/>
            <a:ext cx="576262" cy="1582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>
            <a:off x="2771775" y="3500438"/>
            <a:ext cx="720725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 flipH="1">
            <a:off x="6084888" y="3429000"/>
            <a:ext cx="792162" cy="172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 flipH="1" flipV="1">
            <a:off x="4140200" y="3284538"/>
            <a:ext cx="576263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 flipV="1">
            <a:off x="5148263" y="3284538"/>
            <a:ext cx="433387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06" name="Rectangle 3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43888" y="3068638"/>
            <a:ext cx="7207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ПДН</a:t>
            </a:r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 flipH="1">
            <a:off x="7019925" y="3429000"/>
            <a:ext cx="1512888" cy="165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08" name="Rectangle 40"/>
          <p:cNvSpPr>
            <a:spLocks noChangeArrowheads="1"/>
          </p:cNvSpPr>
          <p:nvPr/>
        </p:nvSpPr>
        <p:spPr bwMode="auto">
          <a:xfrm>
            <a:off x="2987675" y="908050"/>
            <a:ext cx="3455988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Услуги и продукты </a:t>
            </a:r>
          </a:p>
        </p:txBody>
      </p:sp>
      <p:sp>
        <p:nvSpPr>
          <p:cNvPr id="109609" name="Rectangle 41"/>
          <p:cNvSpPr>
            <a:spLocks noChangeArrowheads="1"/>
          </p:cNvSpPr>
          <p:nvPr/>
        </p:nvSpPr>
        <p:spPr bwMode="auto">
          <a:xfrm>
            <a:off x="2987675" y="476250"/>
            <a:ext cx="3455988" cy="2143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Развитие института приемной семьи</a:t>
            </a:r>
          </a:p>
        </p:txBody>
      </p:sp>
      <p:sp>
        <p:nvSpPr>
          <p:cNvPr id="109610" name="Rectangle 42"/>
          <p:cNvSpPr>
            <a:spLocks noChangeArrowheads="1"/>
          </p:cNvSpPr>
          <p:nvPr/>
        </p:nvSpPr>
        <p:spPr bwMode="auto">
          <a:xfrm>
            <a:off x="2411413" y="1196975"/>
            <a:ext cx="1655762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стандартные</a:t>
            </a:r>
          </a:p>
        </p:txBody>
      </p:sp>
      <p:sp>
        <p:nvSpPr>
          <p:cNvPr id="109611" name="Rectangle 43"/>
          <p:cNvSpPr>
            <a:spLocks noChangeArrowheads="1"/>
          </p:cNvSpPr>
          <p:nvPr/>
        </p:nvSpPr>
        <p:spPr bwMode="auto">
          <a:xfrm>
            <a:off x="5508625" y="1196975"/>
            <a:ext cx="1728788" cy="215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дополнительные</a:t>
            </a:r>
          </a:p>
        </p:txBody>
      </p:sp>
      <p:sp>
        <p:nvSpPr>
          <p:cNvPr id="109612" name="Rectangle 4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00563" y="2636838"/>
            <a:ext cx="8636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ССПЗС</a:t>
            </a:r>
          </a:p>
        </p:txBody>
      </p:sp>
      <p:sp>
        <p:nvSpPr>
          <p:cNvPr id="109613" name="Line 45"/>
          <p:cNvSpPr>
            <a:spLocks noChangeShapeType="1"/>
          </p:cNvSpPr>
          <p:nvPr/>
        </p:nvSpPr>
        <p:spPr bwMode="auto">
          <a:xfrm flipV="1">
            <a:off x="4932363" y="2997200"/>
            <a:ext cx="1587" cy="165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14" name="Oval 4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92275" y="3573463"/>
            <a:ext cx="6337300" cy="9350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Координационный</a:t>
            </a:r>
          </a:p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совет</a:t>
            </a:r>
          </a:p>
        </p:txBody>
      </p:sp>
      <p:sp>
        <p:nvSpPr>
          <p:cNvPr id="109615" name="Rectangle 47"/>
          <p:cNvSpPr>
            <a:spLocks noChangeArrowheads="1"/>
          </p:cNvSpPr>
          <p:nvPr/>
        </p:nvSpPr>
        <p:spPr bwMode="auto">
          <a:xfrm>
            <a:off x="1908175" y="1700213"/>
            <a:ext cx="61928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ahoma" panose="020B0604030504040204" pitchFamily="34" charset="0"/>
              </a:rPr>
              <a:t>Информационно-методическое обеспечение</a:t>
            </a:r>
          </a:p>
        </p:txBody>
      </p:sp>
      <p:sp>
        <p:nvSpPr>
          <p:cNvPr id="109616" name="Rectangle 48"/>
          <p:cNvSpPr>
            <a:spLocks noChangeArrowheads="1"/>
          </p:cNvSpPr>
          <p:nvPr/>
        </p:nvSpPr>
        <p:spPr bwMode="auto">
          <a:xfrm>
            <a:off x="323850" y="620713"/>
            <a:ext cx="969963" cy="2159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ru-RU" sz="1200" b="1">
                <a:latin typeface="Tahoma" panose="020B0604030504040204" pitchFamily="34" charset="0"/>
              </a:rPr>
              <a:t>VII</a:t>
            </a:r>
            <a:r>
              <a:rPr lang="ru-RU" altLang="ru-RU" sz="1200">
                <a:latin typeface="Tahoma" panose="020B0604030504040204" pitchFamily="34" charset="0"/>
              </a:rPr>
              <a:t> </a:t>
            </a:r>
            <a:r>
              <a:rPr lang="ru-RU" altLang="ru-RU" sz="1200" b="1">
                <a:latin typeface="Tahoma" panose="020B0604030504040204" pitchFamily="34" charset="0"/>
              </a:rPr>
              <a:t>уровень</a:t>
            </a:r>
          </a:p>
        </p:txBody>
      </p:sp>
      <p:sp>
        <p:nvSpPr>
          <p:cNvPr id="109617" name="Rectangle 49"/>
          <p:cNvSpPr>
            <a:spLocks noChangeArrowheads="1"/>
          </p:cNvSpPr>
          <p:nvPr/>
        </p:nvSpPr>
        <p:spPr bwMode="auto">
          <a:xfrm>
            <a:off x="1476375" y="2205038"/>
            <a:ext cx="712787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ahoma" panose="020B0604030504040204" pitchFamily="34" charset="0"/>
              </a:rPr>
              <a:t>Исполнители деятельности (учреждения) по сопровождению ПС</a:t>
            </a:r>
          </a:p>
        </p:txBody>
      </p:sp>
      <p:sp>
        <p:nvSpPr>
          <p:cNvPr id="109618" name="Line 50"/>
          <p:cNvSpPr>
            <a:spLocks noChangeShapeType="1"/>
          </p:cNvSpPr>
          <p:nvPr/>
        </p:nvSpPr>
        <p:spPr bwMode="auto">
          <a:xfrm flipH="1">
            <a:off x="1547813" y="2420938"/>
            <a:ext cx="71437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19" name="Line 51"/>
          <p:cNvSpPr>
            <a:spLocks noChangeShapeType="1"/>
          </p:cNvSpPr>
          <p:nvPr/>
        </p:nvSpPr>
        <p:spPr bwMode="auto">
          <a:xfrm>
            <a:off x="2555875" y="24209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0" name="Line 52"/>
          <p:cNvSpPr>
            <a:spLocks noChangeShapeType="1"/>
          </p:cNvSpPr>
          <p:nvPr/>
        </p:nvSpPr>
        <p:spPr bwMode="auto">
          <a:xfrm>
            <a:off x="3779838" y="2420938"/>
            <a:ext cx="0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1" name="Line 53"/>
          <p:cNvSpPr>
            <a:spLocks noChangeShapeType="1"/>
          </p:cNvSpPr>
          <p:nvPr/>
        </p:nvSpPr>
        <p:spPr bwMode="auto">
          <a:xfrm>
            <a:off x="4787900" y="242093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2" name="Line 54"/>
          <p:cNvSpPr>
            <a:spLocks noChangeShapeType="1"/>
          </p:cNvSpPr>
          <p:nvPr/>
        </p:nvSpPr>
        <p:spPr bwMode="auto">
          <a:xfrm>
            <a:off x="5940425" y="23495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3" name="Line 55"/>
          <p:cNvSpPr>
            <a:spLocks noChangeShapeType="1"/>
          </p:cNvSpPr>
          <p:nvPr/>
        </p:nvSpPr>
        <p:spPr bwMode="auto">
          <a:xfrm>
            <a:off x="7308850" y="2420938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4" name="Line 56"/>
          <p:cNvSpPr>
            <a:spLocks noChangeShapeType="1"/>
          </p:cNvSpPr>
          <p:nvPr/>
        </p:nvSpPr>
        <p:spPr bwMode="auto">
          <a:xfrm>
            <a:off x="8604250" y="234950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5" name="Line 57"/>
          <p:cNvSpPr>
            <a:spLocks noChangeShapeType="1"/>
          </p:cNvSpPr>
          <p:nvPr/>
        </p:nvSpPr>
        <p:spPr bwMode="auto">
          <a:xfrm flipV="1">
            <a:off x="1908175" y="1916113"/>
            <a:ext cx="0" cy="2889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6" name="Line 58"/>
          <p:cNvSpPr>
            <a:spLocks noChangeShapeType="1"/>
          </p:cNvSpPr>
          <p:nvPr/>
        </p:nvSpPr>
        <p:spPr bwMode="auto">
          <a:xfrm flipV="1">
            <a:off x="8101013" y="1916113"/>
            <a:ext cx="0" cy="2889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7" name="Line 59"/>
          <p:cNvSpPr>
            <a:spLocks noChangeShapeType="1"/>
          </p:cNvSpPr>
          <p:nvPr/>
        </p:nvSpPr>
        <p:spPr bwMode="auto">
          <a:xfrm flipV="1">
            <a:off x="8532813" y="1268413"/>
            <a:ext cx="0" cy="936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8" name="Line 60"/>
          <p:cNvSpPr>
            <a:spLocks noChangeShapeType="1"/>
          </p:cNvSpPr>
          <p:nvPr/>
        </p:nvSpPr>
        <p:spPr bwMode="auto">
          <a:xfrm flipV="1">
            <a:off x="1476375" y="1268413"/>
            <a:ext cx="0" cy="9366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29" name="Line 61"/>
          <p:cNvSpPr>
            <a:spLocks noChangeShapeType="1"/>
          </p:cNvSpPr>
          <p:nvPr/>
        </p:nvSpPr>
        <p:spPr bwMode="auto">
          <a:xfrm>
            <a:off x="1476375" y="1341438"/>
            <a:ext cx="9350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30" name="Line 62"/>
          <p:cNvSpPr>
            <a:spLocks noChangeShapeType="1"/>
          </p:cNvSpPr>
          <p:nvPr/>
        </p:nvSpPr>
        <p:spPr bwMode="auto">
          <a:xfrm flipH="1">
            <a:off x="7235825" y="1341438"/>
            <a:ext cx="129698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31" name="Line 63"/>
          <p:cNvSpPr>
            <a:spLocks noChangeShapeType="1"/>
          </p:cNvSpPr>
          <p:nvPr/>
        </p:nvSpPr>
        <p:spPr bwMode="auto">
          <a:xfrm flipH="1">
            <a:off x="3995738" y="692150"/>
            <a:ext cx="360362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33" name="Line 65"/>
          <p:cNvSpPr>
            <a:spLocks noChangeShapeType="1"/>
          </p:cNvSpPr>
          <p:nvPr/>
        </p:nvSpPr>
        <p:spPr bwMode="auto">
          <a:xfrm>
            <a:off x="4859338" y="692150"/>
            <a:ext cx="288925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634" name="Rectangle 6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20713"/>
            <a:ext cx="323850" cy="6237287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С</a:t>
            </a:r>
          </a:p>
          <a:p>
            <a:pPr eaLnBrk="1" hangingPunct="1"/>
            <a:endParaRPr lang="ru-RU" altLang="ru-RU" sz="1400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О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П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Р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О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В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О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Ж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Д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Е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Н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И</a:t>
            </a:r>
          </a:p>
          <a:p>
            <a:pPr eaLnBrk="1" hangingPunct="1"/>
            <a:endParaRPr lang="ru-RU" altLang="ru-RU" sz="1400" b="1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Е</a:t>
            </a:r>
          </a:p>
          <a:p>
            <a:pPr eaLnBrk="1" hangingPunct="1"/>
            <a:endParaRPr lang="ru-RU" altLang="ru-RU" sz="1400">
              <a:latin typeface="Arial" panose="020B0604020202020204" pitchFamily="34" charset="0"/>
            </a:endParaRPr>
          </a:p>
          <a:p>
            <a:pPr eaLnBrk="1" hangingPunct="1"/>
            <a:endParaRPr lang="ru-RU" altLang="ru-RU" sz="1400">
              <a:latin typeface="Arial" panose="020B0604020202020204" pitchFamily="34" charset="0"/>
            </a:endParaRPr>
          </a:p>
        </p:txBody>
      </p:sp>
      <p:sp>
        <p:nvSpPr>
          <p:cNvPr id="66" name="Rectangle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75688" y="5143500"/>
            <a:ext cx="46831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ahoma" panose="020B0604030504040204" pitchFamily="34" charset="0"/>
              </a:rPr>
              <a:t>РПЦ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9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9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09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2000" fill="hold"/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2000" fill="hold"/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0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9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09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9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09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1000" fill="hold"/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9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9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09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09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09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09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72" grpId="0" animBg="1"/>
      <p:bldP spid="109573" grpId="0" animBg="1"/>
      <p:bldP spid="109574" grpId="0" animBg="1"/>
      <p:bldP spid="109575" grpId="0" animBg="1"/>
      <p:bldP spid="109576" grpId="0" animBg="1"/>
      <p:bldP spid="109577" grpId="0" animBg="1"/>
      <p:bldP spid="109578" grpId="0" animBg="1"/>
      <p:bldP spid="109579" grpId="0" animBg="1"/>
      <p:bldP spid="109580" grpId="0" animBg="1"/>
      <p:bldP spid="109581" grpId="0" animBg="1"/>
      <p:bldP spid="109582" grpId="0" animBg="1"/>
      <p:bldP spid="109583" grpId="0" animBg="1"/>
      <p:bldP spid="109584" grpId="0" animBg="1"/>
      <p:bldP spid="109585" grpId="0" animBg="1"/>
      <p:bldP spid="109586" grpId="0" animBg="1"/>
      <p:bldP spid="109587" grpId="0" animBg="1"/>
      <p:bldP spid="109588" grpId="0" animBg="1"/>
      <p:bldP spid="109589" grpId="0" animBg="1"/>
      <p:bldP spid="109590" grpId="0" animBg="1"/>
      <p:bldP spid="109591" grpId="0" animBg="1"/>
      <p:bldP spid="109592" grpId="0" animBg="1"/>
      <p:bldP spid="109593" grpId="0" animBg="1"/>
      <p:bldP spid="109594" grpId="0" animBg="1"/>
      <p:bldP spid="109595" grpId="0" animBg="1"/>
      <p:bldP spid="109596" grpId="0" animBg="1"/>
      <p:bldP spid="109596" grpId="1" animBg="1"/>
      <p:bldP spid="109597" grpId="0" animBg="1"/>
      <p:bldP spid="109598" grpId="0" animBg="1"/>
      <p:bldP spid="109599" grpId="0" animBg="1"/>
      <p:bldP spid="109600" grpId="0" animBg="1"/>
      <p:bldP spid="109601" grpId="0" animBg="1"/>
      <p:bldP spid="109602" grpId="0" animBg="1"/>
      <p:bldP spid="109603" grpId="0" animBg="1"/>
      <p:bldP spid="109603" grpId="1" animBg="1"/>
      <p:bldP spid="109604" grpId="0" animBg="1"/>
      <p:bldP spid="109605" grpId="0" animBg="1"/>
      <p:bldP spid="109605" grpId="1" animBg="1"/>
      <p:bldP spid="109606" grpId="0" animBg="1"/>
      <p:bldP spid="109607" grpId="0" animBg="1"/>
      <p:bldP spid="109608" grpId="0" animBg="1"/>
      <p:bldP spid="109609" grpId="0" animBg="1"/>
      <p:bldP spid="109610" grpId="0" animBg="1"/>
      <p:bldP spid="109611" grpId="0" animBg="1"/>
      <p:bldP spid="109612" grpId="0" animBg="1"/>
      <p:bldP spid="109613" grpId="0" animBg="1"/>
      <p:bldP spid="109613" grpId="1" animBg="1"/>
      <p:bldP spid="109614" grpId="0" animBg="1"/>
      <p:bldP spid="109615" grpId="0" animBg="1"/>
      <p:bldP spid="109616" grpId="0" animBg="1"/>
      <p:bldP spid="109617" grpId="0" animBg="1"/>
      <p:bldP spid="109618" grpId="0" animBg="1"/>
      <p:bldP spid="109619" grpId="0" animBg="1"/>
      <p:bldP spid="109620" grpId="0" animBg="1"/>
      <p:bldP spid="109621" grpId="0" animBg="1"/>
      <p:bldP spid="109622" grpId="0" animBg="1"/>
      <p:bldP spid="109623" grpId="0" animBg="1"/>
      <p:bldP spid="109624" grpId="0" animBg="1"/>
      <p:bldP spid="109625" grpId="0" animBg="1"/>
      <p:bldP spid="109626" grpId="0" animBg="1"/>
      <p:bldP spid="109627" grpId="0" animBg="1"/>
      <p:bldP spid="109628" grpId="0" animBg="1"/>
      <p:bldP spid="109629" grpId="0" animBg="1"/>
      <p:bldP spid="109630" grpId="0" animBg="1"/>
      <p:bldP spid="109631" grpId="0" animBg="1"/>
      <p:bldP spid="109633" grpId="0" animBg="1"/>
      <p:bldP spid="109634" grpId="0" animBg="1"/>
      <p:bldP spid="66" grpId="0" animBg="1"/>
      <p:bldP spid="6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 деятельности по </a:t>
            </a:r>
            <a:r>
              <a:rPr lang="ru-RU" altLang="ru-RU" sz="2000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ru-RU" sz="20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психолого-педагогическому</a:t>
            </a:r>
            <a:r>
              <a:rPr lang="ru-RU" altLang="ru-RU" sz="2000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altLang="ru-RU" sz="2000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0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и медико-социальному сопровождению приемной семьи в РМР</a:t>
            </a:r>
          </a:p>
        </p:txBody>
      </p:sp>
      <p:graphicFrame>
        <p:nvGraphicFramePr>
          <p:cNvPr id="93224" name="Group 40"/>
          <p:cNvGraphicFramePr>
            <a:graphicFrameLocks noGrp="1"/>
          </p:cNvGraphicFramePr>
          <p:nvPr>
            <p:ph idx="4294967295"/>
          </p:nvPr>
        </p:nvGraphicFramePr>
        <p:xfrm>
          <a:off x="34925" y="688975"/>
          <a:ext cx="9109075" cy="6259513"/>
        </p:xfrm>
        <a:graphic>
          <a:graphicData uri="http://schemas.openxmlformats.org/drawingml/2006/table">
            <a:tbl>
              <a:tblPr/>
              <a:tblGrid>
                <a:gridCol w="1152525"/>
                <a:gridCol w="2663825"/>
                <a:gridCol w="1441450"/>
                <a:gridCol w="1295400"/>
                <a:gridCol w="1296988"/>
                <a:gridCol w="1258887"/>
              </a:tblGrid>
              <a:tr h="792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Уровень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Субъект сопровождения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Содержание, виды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Механизмы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Результаты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Критерии результа-тивности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3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Управлен-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Администрация РМР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Дума РМР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Межведомственная Комиссия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Управление образования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УСОН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Администрация ОУ и СУ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4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Основной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Отдел опеки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МОУ ЦПМСС(ССП(з)С)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Группа по работе с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семьей УСОН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Органы здравоохранения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РОВД, ПДН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Детские дома, СРЦ, ОУ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(детские сады,школы,ЦВР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 др.)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Поддержи-вающий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СМИ, Партии,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общественные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Объединения, спонсоры,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Советы при поселении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НИИ, Церковь и др.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42938" y="0"/>
            <a:ext cx="7704137" cy="868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8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процессы сопровождения: </a:t>
            </a:r>
            <a:br>
              <a:rPr lang="ru-RU" altLang="ru-RU" sz="28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2800" b="1" u="sng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Органы здравоохранения</a:t>
            </a:r>
            <a:r>
              <a:rPr lang="ru-RU" altLang="ru-RU" sz="1800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altLang="ru-RU" sz="1800" b="1" cap="none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50"/>
            <a:ext cx="8964613" cy="3714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chemeClr val="tx1"/>
                </a:solidFill>
              </a:rPr>
              <a:t>медицинское обследование граждан, изъявивших желание принять ребенка  на воспитание в семью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chemeClr val="tx1"/>
                </a:solidFill>
              </a:rPr>
              <a:t>медицинское обследование детей,  передаваемых из государственных учреждений (детских домов) на воспитание в семьи граждан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chemeClr val="tx1"/>
                </a:solidFill>
              </a:rPr>
              <a:t>медицинский осмотр детей из приемных семей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chemeClr val="tx1"/>
                </a:solidFill>
              </a:rPr>
              <a:t>лечение и реабилитация членов приемных семей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chemeClr val="tx1"/>
                </a:solidFill>
              </a:rPr>
              <a:t>консультирование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chemeClr val="tx1"/>
                </a:solidFill>
              </a:rPr>
              <a:t>просвещение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0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000" b="1" smtClean="0">
                <a:solidFill>
                  <a:schemeClr val="tx1"/>
                </a:solidFill>
              </a:rPr>
              <a:t>профилактика заболеваемости</a:t>
            </a:r>
            <a:r>
              <a:rPr lang="ru-RU" altLang="ru-RU" sz="2000" smtClean="0">
                <a:solidFill>
                  <a:schemeClr val="tx1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4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endParaRPr lang="ru-RU" altLang="ru-RU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457200" y="188913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b="1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Количество замещающих семей </a:t>
            </a:r>
            <a:br>
              <a:rPr lang="ru-RU" altLang="ru-RU" b="1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b="1" cap="none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Ростовском МР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341438"/>
            <a:ext cx="8740775" cy="55165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b="1" smtClean="0">
                <a:solidFill>
                  <a:srgbClr val="006600"/>
                </a:solidFill>
              </a:rPr>
              <a:t>Безвозмездная опека: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b="1" smtClean="0">
                <a:solidFill>
                  <a:schemeClr val="tx1"/>
                </a:solidFill>
              </a:rPr>
              <a:t>67 семей 77 детей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tx1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ru-RU" altLang="ru-RU" b="1" smtClean="0">
                <a:solidFill>
                  <a:srgbClr val="006600"/>
                </a:solidFill>
              </a:rPr>
              <a:t>Возмездная опека: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b="1" smtClean="0">
                <a:solidFill>
                  <a:schemeClr val="tx1"/>
                </a:solidFill>
              </a:rPr>
              <a:t>43 семьи 60 детей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mtClean="0"/>
          </a:p>
          <a:p>
            <a:pPr>
              <a:buFont typeface="Wingdings 2" panose="05020102010507070707" pitchFamily="18" charset="2"/>
              <a:buNone/>
            </a:pPr>
            <a:r>
              <a:rPr lang="ru-RU" altLang="ru-RU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Всего:</a:t>
            </a:r>
            <a:endParaRPr lang="ru-RU" altLang="ru-RU" smtClean="0"/>
          </a:p>
          <a:p>
            <a:pPr>
              <a:buFont typeface="Wingdings 2" panose="05020102010507070707" pitchFamily="18" charset="2"/>
              <a:buNone/>
            </a:pPr>
            <a:r>
              <a:rPr lang="ru-RU" altLang="ru-RU" b="1" smtClean="0">
                <a:solidFill>
                  <a:schemeClr val="tx1"/>
                </a:solidFill>
              </a:rPr>
              <a:t>110 семей 137 детей       100% </a:t>
            </a:r>
            <a:r>
              <a:rPr lang="ru-RU" altLang="ru-RU" b="1" smtClean="0">
                <a:solidFill>
                  <a:srgbClr val="006600"/>
                </a:solidFill>
              </a:rPr>
              <a:t>20%</a:t>
            </a:r>
            <a:r>
              <a:rPr lang="ru-RU" altLang="ru-RU" b="1" smtClean="0">
                <a:solidFill>
                  <a:schemeClr val="tx1"/>
                </a:solidFill>
              </a:rPr>
              <a:t> и </a:t>
            </a:r>
            <a:r>
              <a:rPr lang="ru-RU" altLang="ru-RU" b="1" smtClean="0">
                <a:solidFill>
                  <a:srgbClr val="006600"/>
                </a:solidFill>
              </a:rPr>
              <a:t>80%</a:t>
            </a:r>
            <a:r>
              <a:rPr lang="ru-RU" altLang="ru-RU" b="1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b="1" cap="none" smtClean="0">
                <a:solidFill>
                  <a:srgbClr val="006600"/>
                </a:solidFill>
                <a:effectLst/>
              </a:rPr>
              <a:t>Здоровье приемных детей</a:t>
            </a:r>
          </a:p>
        </p:txBody>
      </p:sp>
      <p:sp>
        <p:nvSpPr>
          <p:cNvPr id="91139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554163"/>
            <a:ext cx="8686800" cy="4970462"/>
          </a:xfrm>
        </p:spPr>
        <p:txBody>
          <a:bodyPr/>
          <a:lstStyle/>
          <a:p>
            <a:r>
              <a:rPr lang="ru-RU" altLang="ru-RU" b="1" smtClean="0">
                <a:solidFill>
                  <a:schemeClr val="tx1"/>
                </a:solidFill>
              </a:rPr>
              <a:t>10% - условно здоровые детей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b="1" smtClean="0">
              <a:solidFill>
                <a:schemeClr val="tx1"/>
              </a:solidFill>
            </a:endParaRPr>
          </a:p>
          <a:p>
            <a:r>
              <a:rPr lang="ru-RU" altLang="ru-RU" b="1" smtClean="0">
                <a:solidFill>
                  <a:schemeClr val="tx1"/>
                </a:solidFill>
              </a:rPr>
              <a:t>65% F90—98 расстройства эмоций и поведения в детстве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b="1" smtClean="0">
              <a:solidFill>
                <a:schemeClr val="tx1"/>
              </a:solidFill>
            </a:endParaRPr>
          </a:p>
          <a:p>
            <a:r>
              <a:rPr lang="ru-RU" altLang="ru-RU" b="1" smtClean="0">
                <a:solidFill>
                  <a:schemeClr val="tx1"/>
                </a:solidFill>
              </a:rPr>
              <a:t>45% - речевые нарушения</a:t>
            </a:r>
          </a:p>
          <a:p>
            <a:endParaRPr lang="ru-RU" altLang="ru-RU" b="1" smtClean="0">
              <a:solidFill>
                <a:schemeClr val="tx1"/>
              </a:solidFill>
            </a:endParaRPr>
          </a:p>
          <a:p>
            <a:r>
              <a:rPr lang="ru-RU" altLang="ru-RU" b="1" smtClean="0">
                <a:solidFill>
                  <a:schemeClr val="tx1"/>
                </a:solidFill>
              </a:rPr>
              <a:t>40% - </a:t>
            </a:r>
            <a:r>
              <a:rPr lang="en-US" altLang="ru-RU" b="1" smtClean="0">
                <a:solidFill>
                  <a:schemeClr val="tx1"/>
                </a:solidFill>
              </a:rPr>
              <a:t>F 83</a:t>
            </a:r>
            <a:r>
              <a:rPr lang="ru-RU" altLang="ru-RU" b="1" smtClean="0">
                <a:solidFill>
                  <a:schemeClr val="tx1"/>
                </a:solidFill>
              </a:rPr>
              <a:t> (ССРПР)</a:t>
            </a:r>
            <a:r>
              <a:rPr lang="en-US" altLang="ru-RU" b="1" smtClean="0">
                <a:solidFill>
                  <a:schemeClr val="tx1"/>
                </a:solidFill>
              </a:rPr>
              <a:t>   F70</a:t>
            </a:r>
            <a:r>
              <a:rPr lang="ru-RU" altLang="ru-RU" b="1" smtClean="0">
                <a:solidFill>
                  <a:schemeClr val="tx1"/>
                </a:solidFill>
              </a:rPr>
              <a:t> (УО)</a:t>
            </a:r>
          </a:p>
          <a:p>
            <a:endParaRPr lang="ru-RU" altLang="ru-RU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_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9_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5754</TotalTime>
  <Words>875</Words>
  <Application>Microsoft Office PowerPoint</Application>
  <PresentationFormat>Экран (4:3)</PresentationFormat>
  <Paragraphs>232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Wingdings 2</vt:lpstr>
      <vt:lpstr>Calibri</vt:lpstr>
      <vt:lpstr>Tahoma</vt:lpstr>
      <vt:lpstr>Wingdings</vt:lpstr>
      <vt:lpstr>9_Трек</vt:lpstr>
      <vt:lpstr>Из опыта работы по сопровождению замещающих семей, с детьми с ОВЗ </vt:lpstr>
      <vt:lpstr>Цели деятельности Службы: </vt:lpstr>
      <vt:lpstr>Задачи службы: </vt:lpstr>
      <vt:lpstr>История службы </vt:lpstr>
      <vt:lpstr>  Структура муниципальной модели ППМС сопровождения ПС</vt:lpstr>
      <vt:lpstr>Содержание деятельности по  психолого-педагогическому   и медико-социальному сопровождению приемной семьи в РМР</vt:lpstr>
      <vt:lpstr>Основные процессы сопровождения:  Органы здравоохранения </vt:lpstr>
      <vt:lpstr>Количество замещающих семей  в Ростовском МР</vt:lpstr>
      <vt:lpstr>Здоровье приемных детей</vt:lpstr>
      <vt:lpstr>Комплексный подход в сопровождении приемного ребёнка</vt:lpstr>
      <vt:lpstr>Основные направления работы  с семьями с детьми с ОВЗ</vt:lpstr>
      <vt:lpstr>Внешние партнеры</vt:lpstr>
      <vt:lpstr>Приоритетные направления в деятельности Службы в 2015 году: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Светлана Юрьевна Белянчева</cp:lastModifiedBy>
  <cp:revision>835</cp:revision>
  <dcterms:created xsi:type="dcterms:W3CDTF">2009-03-31T14:38:43Z</dcterms:created>
  <dcterms:modified xsi:type="dcterms:W3CDTF">2016-06-03T13:53:49Z</dcterms:modified>
</cp:coreProperties>
</file>