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71" r:id="rId13"/>
    <p:sldId id="272" r:id="rId14"/>
    <p:sldId id="273" r:id="rId15"/>
    <p:sldId id="275" r:id="rId16"/>
    <p:sldId id="274" r:id="rId17"/>
    <p:sldId id="279" r:id="rId18"/>
    <p:sldId id="277" r:id="rId19"/>
    <p:sldId id="278" r:id="rId20"/>
    <p:sldId id="289" r:id="rId21"/>
    <p:sldId id="268" r:id="rId22"/>
    <p:sldId id="283" r:id="rId23"/>
    <p:sldId id="269" r:id="rId24"/>
    <p:sldId id="282" r:id="rId25"/>
    <p:sldId id="270" r:id="rId26"/>
    <p:sldId id="280" r:id="rId27"/>
    <p:sldId id="285" r:id="rId28"/>
    <p:sldId id="286" r:id="rId29"/>
    <p:sldId id="287" r:id="rId30"/>
    <p:sldId id="288" r:id="rId31"/>
    <p:sldId id="284" r:id="rId32"/>
    <p:sldId id="276" r:id="rId33"/>
    <p:sldId id="281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00944531067431E-2"/>
          <c:y val="4.4057617797775277E-2"/>
          <c:w val="0.96186451026514308"/>
          <c:h val="0.79445714348511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уходов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янв.16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янв.17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6</c:v>
                </c:pt>
                <c:pt idx="1">
                  <c:v>14</c:v>
                </c:pt>
                <c:pt idx="2">
                  <c:v>19</c:v>
                </c:pt>
                <c:pt idx="3">
                  <c:v>15</c:v>
                </c:pt>
                <c:pt idx="4">
                  <c:v>18</c:v>
                </c:pt>
                <c:pt idx="5">
                  <c:v>16</c:v>
                </c:pt>
                <c:pt idx="6">
                  <c:v>37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3</c:v>
                </c:pt>
                <c:pt idx="12">
                  <c:v>8</c:v>
                </c:pt>
                <c:pt idx="13">
                  <c:v>4</c:v>
                </c:pt>
                <c:pt idx="14">
                  <c:v>3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2</c:v>
                </c:pt>
                <c:pt idx="20">
                  <c:v>3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лиц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янв.16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янв.17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5</c:v>
                </c:pt>
                <c:pt idx="1">
                  <c:v>9</c:v>
                </c:pt>
                <c:pt idx="2">
                  <c:v>10</c:v>
                </c:pt>
                <c:pt idx="3">
                  <c:v>7</c:v>
                </c:pt>
                <c:pt idx="4">
                  <c:v>11</c:v>
                </c:pt>
                <c:pt idx="5">
                  <c:v>10</c:v>
                </c:pt>
                <c:pt idx="6">
                  <c:v>18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6</c:v>
                </c:pt>
                <c:pt idx="13">
                  <c:v>4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240768"/>
        <c:axId val="30242304"/>
        <c:axId val="0"/>
      </c:bar3DChart>
      <c:catAx>
        <c:axId val="30240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30242304"/>
        <c:crosses val="autoZero"/>
        <c:auto val="1"/>
        <c:lblAlgn val="ctr"/>
        <c:lblOffset val="100"/>
        <c:noMultiLvlLbl val="0"/>
      </c:catAx>
      <c:valAx>
        <c:axId val="3024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4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69616354887771"/>
          <c:y val="0.23040178075451934"/>
          <c:w val="0.39567071570591772"/>
          <c:h val="0.17637960861491581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9E3DF-F391-4972-BFC2-5AA6665B718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18E9B-401E-4776-8A11-4910E044F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7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18E9B-401E-4776-8A11-4910E044F66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0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Государственное общеобразовательное бюджетное учреждение Ярославской области 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«Ярославская школа-интернат № 6»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560840" cy="175260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ПРАВОНАРУШЕНИЙ, ПРЕСТУПЛЕНИЙ И САМОВОЛЬНЫХ УХОДОВ ВОСПИТАННИКОВ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99992" y="4581128"/>
            <a:ext cx="42440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 ноября 2017 года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Митюкова Светлана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авловна,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заместитель директора по ВР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самовольных уходов и лиц их совершивших за 2016 год, январь-октябрь  2017г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78572540"/>
              </p:ext>
            </p:extLst>
          </p:nvPr>
        </p:nvGraphicFramePr>
        <p:xfrm>
          <a:off x="395536" y="1124744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общеобразовательные общеразвивающие программы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занятий на 2017-2018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64046"/>
              </p:ext>
            </p:extLst>
          </p:nvPr>
        </p:nvGraphicFramePr>
        <p:xfrm>
          <a:off x="251521" y="908720"/>
          <a:ext cx="8712966" cy="5921269"/>
        </p:xfrm>
        <a:graphic>
          <a:graphicData uri="http://schemas.openxmlformats.org/drawingml/2006/table">
            <a:tbl>
              <a:tblPr firstRow="1" firstCol="1" bandRow="1"/>
              <a:tblGrid>
                <a:gridCol w="927073"/>
                <a:gridCol w="497872"/>
                <a:gridCol w="1119043"/>
                <a:gridCol w="872059"/>
                <a:gridCol w="781536"/>
                <a:gridCol w="71593"/>
                <a:gridCol w="813531"/>
                <a:gridCol w="889617"/>
                <a:gridCol w="1003940"/>
                <a:gridCol w="906004"/>
                <a:gridCol w="830698"/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 педагога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Суббота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Воскресенье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7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физкультурно-спортивное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Силовая подготовка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Сторожев Максим Александрович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Тренажерный зал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Тренажерный зал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</a:tr>
              <a:tr h="539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Настольный теннис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Сторожев Максим Александрович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17.10-17.55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Актовый зал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17.10-17.55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Актовый зал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</a:tr>
              <a:tr h="539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Футбол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Сальников Семен Михайлович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16.15-17.55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Стадион, спортзал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16.15-17.55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Стадион, спортзал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</a:tr>
              <a:tr h="20437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научно-техническое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8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Столяр-конструктор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Лапин Сергей Сергеевич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16.15-17.45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мастерские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16.15-17.45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мастерские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16.15-17.45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мастерские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16.15-17.45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мастерские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4373">
                <a:tc gridSpan="1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</a:t>
                      </a: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Оч.Умелые ручки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Тиханова Анна Викторовна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Квартира №1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Квартира №5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Квартира №1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Квартира №5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39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Танцы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Солдатова Александра Ильинична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18.15-20.15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Актовый зал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18.15-20.15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Актовый зал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04373">
                <a:tc gridSpan="1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социально-педагогическое</a:t>
                      </a: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Информационные технологии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Левичева Галина Михайловна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 </a:t>
                      </a: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(1-я гр)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17.10-17.55</a:t>
                      </a: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(2-я гр)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Компьютерный класс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 </a:t>
                      </a:r>
                      <a:r>
                        <a:rPr lang="ru-RU" sz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(1-я </a:t>
                      </a:r>
                      <a:r>
                        <a:rPr lang="ru-RU" sz="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17.10-17.55   </a:t>
                      </a: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(2-я </a:t>
                      </a:r>
                      <a:r>
                        <a:rPr lang="ru-RU" sz="5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Компьютерный класс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 </a:t>
                      </a: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(1-я гр)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17.10-17.55   </a:t>
                      </a: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(2-я гр)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Компьютерный класс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 </a:t>
                      </a: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(1-я гр)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17.10-17.55   </a:t>
                      </a: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(2-я гр)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Компьютерный класс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16.15-17.00 </a:t>
                      </a: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(1-я гр)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17.10-17.55   </a:t>
                      </a: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(2-я гр)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Компьютерный класс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73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Познаю себя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Ушкова Нина Васильевна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13.30-15.45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 «Истоки»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13.30-15.45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 «Истоки»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91" marR="3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959941"/>
              </p:ext>
            </p:extLst>
          </p:nvPr>
        </p:nvGraphicFramePr>
        <p:xfrm>
          <a:off x="179512" y="116632"/>
          <a:ext cx="8856978" cy="5976665"/>
        </p:xfrm>
        <a:graphic>
          <a:graphicData uri="http://schemas.openxmlformats.org/drawingml/2006/table">
            <a:tbl>
              <a:tblPr/>
              <a:tblGrid>
                <a:gridCol w="222826"/>
                <a:gridCol w="222826"/>
                <a:gridCol w="1040302"/>
                <a:gridCol w="174647"/>
                <a:gridCol w="174647"/>
                <a:gridCol w="172540"/>
                <a:gridCol w="127674"/>
                <a:gridCol w="127674"/>
                <a:gridCol w="126469"/>
                <a:gridCol w="175852"/>
                <a:gridCol w="175852"/>
                <a:gridCol w="175852"/>
                <a:gridCol w="176153"/>
                <a:gridCol w="149353"/>
                <a:gridCol w="201145"/>
                <a:gridCol w="201145"/>
                <a:gridCol w="201145"/>
                <a:gridCol w="142127"/>
                <a:gridCol w="141825"/>
                <a:gridCol w="93948"/>
                <a:gridCol w="130082"/>
                <a:gridCol w="130082"/>
                <a:gridCol w="105992"/>
                <a:gridCol w="126469"/>
                <a:gridCol w="126469"/>
                <a:gridCol w="128878"/>
                <a:gridCol w="126469"/>
                <a:gridCol w="128878"/>
                <a:gridCol w="193919"/>
                <a:gridCol w="100272"/>
                <a:gridCol w="193919"/>
                <a:gridCol w="193919"/>
                <a:gridCol w="193919"/>
                <a:gridCol w="184283"/>
                <a:gridCol w="184283"/>
                <a:gridCol w="173443"/>
                <a:gridCol w="173443"/>
                <a:gridCol w="158086"/>
                <a:gridCol w="157785"/>
                <a:gridCol w="121650"/>
                <a:gridCol w="121048"/>
                <a:gridCol w="179466"/>
                <a:gridCol w="179466"/>
                <a:gridCol w="179466"/>
                <a:gridCol w="178864"/>
                <a:gridCol w="179466"/>
                <a:gridCol w="101175"/>
                <a:gridCol w="110811"/>
                <a:gridCol w="110811"/>
                <a:gridCol w="101175"/>
                <a:gridCol w="101175"/>
                <a:gridCol w="57813"/>
              </a:tblGrid>
              <a:tr h="446432"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Координационный план работы ГОБУ ЯО "Ярославская школа-интернат №6" на 2017-2018 учебный 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Утвержден на Педагогическом Совете  30 августа 2017г</a:t>
                      </a:r>
                      <a:br>
                        <a:rPr lang="ru-RU" sz="2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</a:br>
                      <a:endParaRPr lang="ru-RU" sz="200" b="1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АВГУСТ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СЕНТЯБРЬ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НОЯБРЬ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ДЕКАБРЬ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ФЕВРАЛЬ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ИЮНЬ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</a:tr>
              <a:tr h="87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21-25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28-01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04-08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18-22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25-29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02-06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09-13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23-27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30-03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06-10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13-17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27-01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04-08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18-22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25-29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01-05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08-12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15-19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22-26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29-02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05-09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12-16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19-23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26-02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05-06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12-16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19-23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26-30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02-06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09-13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23-27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30-04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07-11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14-18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21-25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28-01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04-08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11-15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7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2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Методическая тема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gridSpan="48">
                  <a:txBody>
                    <a:bodyPr/>
                    <a:lstStyle/>
                    <a:p>
                      <a:pPr algn="l" fontAlgn="t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      у воспитанников       ключевых      компетенций и навыков,      необходимых для      независимого проживания и решения     основных     жизненных     проблем,     профилактика их социальной дезадаптации</a:t>
                      </a:r>
                    </a:p>
                  </a:txBody>
                  <a:tcPr marL="94374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3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Цель работы педагогического коллектива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gridSpan="48">
                  <a:txBody>
                    <a:bodyPr/>
                    <a:lstStyle/>
                    <a:p>
                      <a:pPr algn="l" fontAlgn="t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Содание условий для максимально возможного сокращения сроков пребывания ребенка в учреждении. Формирование у воспитанников ключевых компетенций и навыков, необходимых для независимого проживания</a:t>
                      </a:r>
                    </a:p>
                  </a:txBody>
                  <a:tcPr marL="94374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Миссия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gridSpan="48">
                  <a:txBody>
                    <a:bodyPr/>
                    <a:lstStyle/>
                    <a:p>
                      <a:pPr algn="l" fontAlgn="t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и совершенствование системы помощи детям-сиротам и детям, оставшимся без попечения родителей, в семейном устройстве, социализации и социальной адаптации</a:t>
                      </a:r>
                    </a:p>
                  </a:txBody>
                  <a:tcPr marL="94374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 планирования (сферы деятельности 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Духовно-нравственная, социально-психологическая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6C5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Гражданско-общественная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Бытовая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Культурно-досуговая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Социально-трудовая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17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Организационно-методическая работа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Педагогический Совет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№1 "Стратегия развития учреждения в современных условиях"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№2 "Организация системы работы по постинтернатному сопровождению лиц из числа детей-сирот и детей, оставшихся без попечения родителей"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№3 "Особенности обучения и воспитатения детей с умеренной и тяжелой умственной отсталостью"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№4 "Организация педагогической деятельности для развития воспитанника как личнности, способной к самостоятельной жизни в обществе"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№5 "Анализ работы. Планирование работы на 2018-2019 учебный год"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Методический совет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 №1 "Изучение основных положений ФГОС для детей с ОВЗ"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 №2 "План работы. Утверждение рабочих программ планов воспитательной работы 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 №3 "Формирование академического компонента и жизненных компетенций в учебной, внеурочной деятельности и воспитательном процессе"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 №4 "Изучение примерной ООП для детей с УО . Планирование образовательной деятельности учителя и воспитателя в соответствии с ФГОС для детей с ОВЗ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 №5 Анализ результатов работы с детьми с умеренной и тяжелой умственной отсталостью.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Совещания при директоре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работы подразделений в новых условиях. Переход учреждения на новую платежную систему "Карта Мир"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Промежуточные итоги работы сотрудников по эффективному контракту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Анализ комфортности пребывания воспитанников и выпускников в учреждении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Волонтерское движение в учреждении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Результаты диспансеризации воспитанников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работы профильных классов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2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Методическая работа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Семинар "Особенности обучения и воспитания детей с умственной отсталостью"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Особенности работы с детьми-инвалидами. Обсуждение рабочих программ.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Семинар "Аттестация педагогических работников. Новые формы."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взаимодействия с семьями детей с ОВЗ.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конкурса "Лучшие учителя, лучшие воспитатели"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и использование дидактических материалов при обучении детей с УО.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Неделя воспитательной работы (проведение открытых мероприятий)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Взаимопосещение уроков с целью обмена опытом коррекционно-развивающей работы на уроках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Предметная неделя ЕМЦ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Предметная неделя гуманитарного цикла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Составление банка оценочных средств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Анализ результатов работы с детьми с умеренной и тяжелой умственной отсталостью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Планирование работы на 2018-2019 учебный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10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Образовательный процесс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учебного процесса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Определение задач на 2017-2018 уч.г. Распределение учебной нагрузки. Формирование классов.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Консультация с учителями по рабочим программам. Аттестация педагогов.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Отчеты ОШ-1 и РИК-83. Тарификация учителей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Утверждение планов воспитателей работы классных руководителей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обеспеченночти учебниками и школьными принадлежностями. Разработка СИПРов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личных дел и портфолио обучающихся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результатов адаптационного периода в 1 классах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КОК в 5 классе. Контрольрезультатов адаптации вновь прибывших детей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классных журналов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Обмен опытом по работе с детьми с умеренной и глубокой умственной отсталостью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посещения обучающимися учебных занятий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выполнения учебных планов по итогам 1 четверти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наличия сети Интернет и уровня фильтров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и проведение полугодовых контрольных работ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Прохождение программного материала по итогам 1 полугодия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КОК в 9б классе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КОК в 9а классе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выполнения единых требований к ведению тетрадей обучающихся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наличия и качества дидактических и раздаточных материалов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портфолио обучающихся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КОК в 7б классе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портфолио учителей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выполнения планов классного руководства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повторения учебного материала в ходе подготовки к аттестации 9 классов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и проведение итоговых контрольных работ. Подготовка и проведение педагогического совета о допуске 9-х классов к экзаменам.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журналов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выполнения учебных программ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1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внеурочной деятельности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Утверждение планов воспитателей работы в группах. Изучение запросов воспитанников по выбору занятий внеурочной деятельности (анкетирование).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занятости воспитанников во внеурочное время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Составление индивидуальных планов развития и жизнеустройства воспитанников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работы объединений дополнительного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портфолио воспитанников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выполнения планов в группах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условий проживания воспитанников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организации занятости воспитанников во внеурочное время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работы объединений дополнительного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выполнения планов в группах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организации занятости воспитанников во внеурочное время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Конкурс квартир.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Утверждение планов работы на зимние каникулы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условий проживания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работы объединений дополнительного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организации занятости воспитанников во внеурочное время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портфолио воспитанников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выполнения  планов развития в группах.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условий проживания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выполнения индивидуальных планов развития жизнеустройства воспитанников, корректировка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организации занятости воспитанников во внеурочное время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Конкурс квартир. Проверка портфолио.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работы объединений дополнительного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комфортности условий проживания воспитанников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Проверка портфолио воспитанников.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Утверждение планов  воспитательной работы на летние каникулы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Планирование работы на 2018-2019 учебный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4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Профилактика правонарушений, преступлений и самовольных уходов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Выявление воспитанников, склонных к совершению преступлений, правонарушений и самовольным уходам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Закрепление членов администрации за воспитанниками "группы риска"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банка информации о воспитанниках "группы риска"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Вовлечение воспитанников "группы риска"  в занятия спортом, кружках, студиях и объединениях дополнительного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Исследование причин, механизмов и условий, способствующих совершению правонарушений, преступлений и самовольных уходов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Оформление индивидуальных карт сопровождения воспитанников "группы риска"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встреч со специалистами: КДНиЗП при администрации Заволжского района города Ярославля.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Исследование уровня, информированности и отношения воспитанников к алкоголю, табакокурению и наркотическими веществами.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Совместная работа с инспектором ОП ДН по профилактике преступлений и правонарушений. Диалог "Административные правонарушения и подросток"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Информационно-просветительская кампания среди воспитанников о недопустимости насилия и жестокости в общении со сверстниками, правила безопасного поведения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Выявление воспитанников, склонных к совершению преступлений, правонарушений и самовольным уходам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Исследование причин, механизмов и условий, способствующих совершению правонарушений, преступлений и самовольных уходов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Разъяснение существующего законодательства о правах и обязанностях воспитанников: Конституция РФ, Семейный кодекс, Гражданский кодекс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встреч со специалистами  КДНиЗП при администрации Заволжского района города Ярославля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Встреча с биологическими родителями и близкими родственниками  воспитанников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Выявление интереса к профессии  с учетом цели труда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Обсуждение вопросов о постановке и снятии воспитанников с профилактического учета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досуга и отдыха воспитанников в каникулярное время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Массовые мероприятия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знаний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Комплексное профилактическое мероприятие «Внимание! Дети»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именинника.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здоровья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пожилого человека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учителя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именинника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Посвящение в первоклассники.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народного единства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Комплексное профилактическое мероприятие «Внимание! Дети»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повара «Кулинарное шоу»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именинника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 памяти неизвестного солдата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именинника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Новогодние праздники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Рождественские праздники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Комплексное профилактическое мероприятие «Внимание! Дети»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Отчетное мероприятие «Семь-Я»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именниника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именинника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влюбленных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защитника отечества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именниника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Международный женский день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Комплексное профилактическое мероприятие «Внимание! Дети»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Масленница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смеха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космонавтики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театра.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труда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победы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День именниника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Последний звонок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Выпускной вечер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Психолого-медико-педагогический консилиум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Психологическая служба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Мониторинг удовлетворенности летним отдыхом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Диагностика  вновь поступивших воспитанников школы-интерната № 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Наблюдение за началом учебного процесса учащихся  "группы риска".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Диагностика адаптации к учебному процессу выпускников интерната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программы по профилактике ранней беременности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Диагностика адапционного периода в новом учебном году, обучающихся "группы риска" и детей-инвалидов.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Изучение учащихся 5б класса в период адаптации к новым условиям обучения.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1-ая неделя: Мониторинг удовлетворенности столовой.       2-ая неделя: Диагностика детей с пробелами.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Мониторинг социально-бытовых навыков старшеклассников интерната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Профориентационное консультирование.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1-ая неделя: Мониторинг социально-бытовых навыков выпускников интерната. 2-ая неделя: Диагностика детей с проблемами в обучении и поведении.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D15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программы, по развитию навыков конструктивного диалога, улучшения межличностного общения и снижения конфликтов у воспитанников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Мониторинг употребления ПАВ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Открытые занятия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Занятия по профилактике употребления ПАВ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Индивидуальная профориентационная диагностика и консультирование по результатам обследования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D15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Исследование организации досуговой деятельности среди воспитанников шклы-интерата №6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Исследование организации досуговой деятельности среди выпускников интерата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Мониторинг "педагог глазами детей"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D15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исследования "Уровень общей удовлетворенности воспитанников школы-интерната № 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1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Служба социально-правовой защиты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Зачисление в учебные заведения - доставка документов и выпускников к месту обучение, сбор справок о зачислении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выписок из домовых книг и лицевых счетов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жилищных прав.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Акты обследования жилищно-бытовых условий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Частичное погашение задолжности по квартплате - рассылка  справок по ЛУ о нахождении детей на государственном обеспечении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за поступление средств - проверка сберегательных книжек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жилищных прав.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Взыскание алиментов с родителей - по решению суда - запросы в ССп о работе по исполнительным листам.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D15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Профориентация 9-х классов. Организация консультирования.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защиты имущественных прав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Посещение родственников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Анализ ответов на запросы в ССП, составление повторных запросов.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выписок из домовых книг и лицевых счетов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Частичное погашение задолжности по квартплате - рассылка  справок по ЛУ о нахождении детей на государственном обеспечении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Акты обследования жилищно-бытовых условий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за поступление средств - проверка сберегательных книжек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Взыскание алиментов с родителей - по решению суда - запросы в ССп о работе по исполнительным листам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Экскурсии в профессиональные учебные заведения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Посещение родствеников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Анализ ответов на запросы в ССП, составление повторных запросов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Оформление пакетов документов - согласно нормативным документам (для выпускников)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7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Служба медицинского сопровождения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 поступающих в школу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Обследование воспитанников на гепатит В и С.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Обследование воспитнников и сотрудников.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Антропометрия всех детей, оценка физического состояния.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Плановая вакцинация от граппа.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Обследование учащихся и воспитанников на дифтерии.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Годовой отчет за 2017. Составление планов на 2018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питания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выполнения мероприятий и ИП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Прохождение медицинских комиссий для учреждений профессионального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Диспанцеризация воспитанников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Диспанцеризация воспитанников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Мед.осмотр сотрудников.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за соблюдением санитарно-гигиенических норм.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3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Служба логопедической помощи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Наблюдение за началом учебного процесса в 3, 4 классах.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открытых занятий.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32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Служба постинтернатного сопровождения выпускников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Анализ наполняемости информационной системы "Выпускник+"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зачисления в учебные заведения, помощь в подготовке документов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запрос списков лиц из числа детей-сирот, обучающихся в ПУЗ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встреч, групповых консультаций на базе ПУЗ Ярославля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сводной информации по соровождениюнаниматеслей специализированного жилого фонда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встреч, обучающих семинаров для воспитателей, заключивших договор о постинтернатном сопровождении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контроль успеваемости и посещаемости в ПУЗ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опроса сопровождаемых выпускников о качестве оказываемых услуг по постинтернатному сопровождению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мониторинг трудностей постинтернатных воспитателей, заключивших договор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отчета по социально-значимому проекту "Жить по-настоящему"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Разработка нового социально значимого проекта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списков нанимателей спецжилфонда 2016года. Распределение списков между службами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актов обследования ЖБУ нанимателей спецжилфонда. Выявление "группы риска"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сводных отчетов по сопровождению нанимателей спецжилфонда ЯО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встреч, индивидуальных и групповых консультаций на базе ПУЗ Ярославля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анализ работы службы за 2017-2018 уч.г.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обновление базы данных о лицах из числа детей-сирот и детей, оставшихся без попечения родителей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профориентационная работа. Организация летней трудовой занятости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/>
                    </a:p>
                  </a:txBody>
                  <a:tcPr marL="13981" marR="13981" marT="6991" marB="6991">
                    <a:lnL>
                      <a:noFill/>
                    </a:lnL>
                  </a:tcPr>
                </a:tc>
              </a:tr>
              <a:tr h="87444"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 marL="13981" marR="13981" marT="6991" marB="6991">
                    <a:lnL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1065213" y="20812125"/>
            <a:ext cx="2333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21934488" y="20812125"/>
            <a:ext cx="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21934488" y="20812125"/>
            <a:ext cx="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86942"/>
              </p:ext>
            </p:extLst>
          </p:nvPr>
        </p:nvGraphicFramePr>
        <p:xfrm>
          <a:off x="539553" y="476672"/>
          <a:ext cx="8352926" cy="5459972"/>
        </p:xfrm>
        <a:graphic>
          <a:graphicData uri="http://schemas.openxmlformats.org/drawingml/2006/table">
            <a:tbl>
              <a:tblPr/>
              <a:tblGrid>
                <a:gridCol w="2952327"/>
                <a:gridCol w="5400599"/>
              </a:tblGrid>
              <a:tr h="1582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348" marR="2348" marT="2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Методическая тема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</a:tr>
              <a:tr h="171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Цель работы педагогического коллектива 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</a:tr>
              <a:tr h="140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Миссия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</a:tr>
              <a:tr h="227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 планирования (сферы деятельности )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</a:tr>
              <a:tr h="37792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Организационно-методическая работа</a:t>
                      </a:r>
                    </a:p>
                  </a:txBody>
                  <a:tcPr marL="2348" marR="2348" marT="23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Педагогический Совет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5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Методический совет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2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Совещания при директоре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7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Методическая работа 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09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Образовательный процесс</a:t>
                      </a:r>
                    </a:p>
                  </a:txBody>
                  <a:tcPr marL="2348" marR="2348" marT="23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учебного процесса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5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внеурочной деятельности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38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Профилактика правонарушений, преступлений и самовольных уходов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7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Массовые мероприятия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34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Психолого-медико-педагогический консилиум</a:t>
                      </a:r>
                    </a:p>
                  </a:txBody>
                  <a:tcPr marL="2348" marR="2348" marT="23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Психологическая служба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</a:tr>
              <a:tr h="418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Служба социально-правовой защиты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</a:tr>
              <a:tr h="20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Служба медицинского сопровождения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</a:tr>
              <a:tr h="199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Служба логопедической помощи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15B"/>
                    </a:solidFill>
                  </a:tcPr>
                </a:tc>
              </a:tr>
              <a:tr h="24609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Служба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постинтернатного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сопровождения выпускников</a:t>
                      </a:r>
                    </a:p>
                  </a:txBody>
                  <a:tcPr marL="2348" marR="2348" marT="2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5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Направления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планирования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(сферы деятельности )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</a:b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68003"/>
              </p:ext>
            </p:extLst>
          </p:nvPr>
        </p:nvGraphicFramePr>
        <p:xfrm>
          <a:off x="323528" y="1412776"/>
          <a:ext cx="8229600" cy="42691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Духовно-нравственная, социально-психологическая</a:t>
                      </a:r>
                    </a:p>
                  </a:txBody>
                  <a:tcPr marL="7236" marR="7236" marT="7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5094"/>
              </p:ext>
            </p:extLst>
          </p:nvPr>
        </p:nvGraphicFramePr>
        <p:xfrm>
          <a:off x="251520" y="2132856"/>
          <a:ext cx="8229600" cy="40642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064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Гражданско-общественная</a:t>
                      </a:r>
                    </a:p>
                  </a:txBody>
                  <a:tcPr marL="6889" marR="6889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69336"/>
              </p:ext>
            </p:extLst>
          </p:nvPr>
        </p:nvGraphicFramePr>
        <p:xfrm>
          <a:off x="395536" y="2780928"/>
          <a:ext cx="8229600" cy="46389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638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Бытовая</a:t>
                      </a:r>
                    </a:p>
                  </a:txBody>
                  <a:tcPr marL="7863" marR="7863" marT="78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10157"/>
              </p:ext>
            </p:extLst>
          </p:nvPr>
        </p:nvGraphicFramePr>
        <p:xfrm>
          <a:off x="395536" y="3429000"/>
          <a:ext cx="8229600" cy="426917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26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Культурно-досуговая</a:t>
                      </a:r>
                    </a:p>
                  </a:txBody>
                  <a:tcPr marL="7236" marR="7236" marT="7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82099"/>
              </p:ext>
            </p:extLst>
          </p:nvPr>
        </p:nvGraphicFramePr>
        <p:xfrm>
          <a:off x="2051720" y="4293096"/>
          <a:ext cx="4203700" cy="561975"/>
        </p:xfrm>
        <a:graphic>
          <a:graphicData uri="http://schemas.openxmlformats.org/drawingml/2006/table">
            <a:tbl>
              <a:tblPr/>
              <a:tblGrid>
                <a:gridCol w="4203700"/>
              </a:tblGrid>
              <a:tr h="561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Социально-трудовая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C5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5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573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Отчетное мероприятие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«Нам жизнь дана на добрые дела»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3" name="Рисунок 2" descr="C:\Users\Admin\Pictures\отчетное мероприятие квартир по окончанию 1 четверти\на сайт\IMG_168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4211"/>
            <a:ext cx="3456384" cy="273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dmin\Pictures\отчетное мероприятие квартир по окончанию 1 четверти\на сайт\IMG_174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49"/>
          <a:stretch/>
        </p:blipFill>
        <p:spPr bwMode="auto">
          <a:xfrm>
            <a:off x="6591371" y="1052736"/>
            <a:ext cx="2544281" cy="3818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Pictures\отчетное мероприятие квартир по окончанию 1 четверти\на сайт\IMG_180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788" y="1481945"/>
            <a:ext cx="3085137" cy="4610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dmin\Pictures\конкурс квартир\IMG_141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39" r="5763"/>
          <a:stretch/>
        </p:blipFill>
        <p:spPr bwMode="auto">
          <a:xfrm>
            <a:off x="755576" y="3957119"/>
            <a:ext cx="1945032" cy="278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5856" y="6092091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Духовно-нравственная,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социально-психологическая сферы деятельности</a:t>
            </a:r>
            <a:endParaRPr lang="ru-RU" b="1" i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4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88224" y="583231"/>
            <a:ext cx="2341633" cy="3419663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Интерактивная игра «Семь-Я»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977" y="3792488"/>
            <a:ext cx="4176464" cy="2851658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508992" y="3789040"/>
            <a:ext cx="3672408" cy="2855106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Рисунок 21" descr="C:\Users\Admin\Desktop\2017-04-04-Семь-я\IMG_842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9"/>
          <a:stretch/>
        </p:blipFill>
        <p:spPr bwMode="auto">
          <a:xfrm>
            <a:off x="2665358" y="1560042"/>
            <a:ext cx="4176070" cy="3112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все документы\фотографии\2017\2017-04-04-Семь-я\IMG_845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0" r="13225" b="11399"/>
          <a:stretch/>
        </p:blipFill>
        <p:spPr bwMode="auto">
          <a:xfrm>
            <a:off x="280333" y="906511"/>
            <a:ext cx="3118385" cy="22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4967" y="975804"/>
            <a:ext cx="3315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Бытовая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346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1828" y="-180891"/>
            <a:ext cx="4346979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Поход на «Байкал»</a:t>
            </a:r>
          </a:p>
        </p:txBody>
      </p:sp>
      <p:pic>
        <p:nvPicPr>
          <p:cNvPr id="13314" name="Picture 2" descr="C:\все документы\фотографии\2017\ПОХОД 23 сент 2017\распечатать\IMG_01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9" y="54868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все документы\фотографии\2017\ПОХОД 23 сент 2017\распечатать\IMG_017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12"/>
          <a:stretch/>
        </p:blipFill>
        <p:spPr bwMode="auto">
          <a:xfrm>
            <a:off x="4627440" y="3789040"/>
            <a:ext cx="428396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все документы\фотографии\2017\ПОХОД 23 сент 2017\распечатать\IMG_019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85"/>
          <a:stretch/>
        </p:blipFill>
        <p:spPr bwMode="auto">
          <a:xfrm>
            <a:off x="97469" y="3861048"/>
            <a:ext cx="431436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все документы\фотографии\2017\ПОХОД 23 сент 2017\распечатать\IMG_01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439" y="54868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0593" y="0"/>
            <a:ext cx="353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Культурно-досуговая 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и бытовая </a:t>
            </a:r>
          </a:p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сферы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792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771" y="764704"/>
            <a:ext cx="4788024" cy="4752528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Проект “Школа семейного театра”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инициативе АНО “Моя семья”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 – Общероссийская общественная организация «Национальная родительская ассоциация социальной поддержки семьи и защиты семейных ценностей» Национальная родительская ассоциация и Автономная некоммерческая организация культуры «Театр Доброй сказки».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состоялось при поддержке Уполномоченного по правам ребенка в Ярославской области.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4865"/>
            <a:ext cx="4042420" cy="64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6309320"/>
            <a:ext cx="45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Культурно-досуговая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667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все документы\фотографии\2017\театр\18403108_906765702797037_8234173941727573449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3"/>
          <a:stretch/>
        </p:blipFill>
        <p:spPr bwMode="auto">
          <a:xfrm>
            <a:off x="93395" y="764704"/>
            <a:ext cx="905060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разработана как целостная система, определяющая работу по трем актуальным проблемам: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12494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1. Высокий уровень преступлений и правонарушений среди воспитанников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Самовольные уходы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3. Пристрастие к вредным привычкам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 descr="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AutoShape 4" descr="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AutoShape 6" descr="0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AutoShape 8" descr="0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7" name="Рисунок 7" descr="C:\Users\user\Desktop\фото ноябрь 2016\боулинг 07.11.2016\100CANON\IMG_62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836613"/>
            <a:ext cx="53435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8" descr="C:\Users\user\Desktop\фото ноябрь 2016\хоккей 09.211.2016\IMG_66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603" y="836981"/>
            <a:ext cx="3953423" cy="24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9" descr="C:\Users\user\Desktop\фото ноябрь 2016\лосиая ферма 18.11.2016\IMG_67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975" y="2719388"/>
            <a:ext cx="237648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0" descr="C:\Users\user\Desktop\фото октябрь 2016\день пожилого человека 5.10.16\IMG_57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4225925"/>
            <a:ext cx="39592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11" descr="C:\Users\user\Desktop\фото октябрь 2016\футбол 24.10.16\IMG_58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700" y="4378325"/>
            <a:ext cx="37211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Рисунок 12" descr="C:\Users\user\Desktop\фото октябрь 2016\мастер-класс по фитнесу 3.10.16\IMG_558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575" y="3298825"/>
            <a:ext cx="32400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Рисунок 13" descr="C:\Users\user\Desktop\фото октябрь 2016\кулинарное шоу 26.10.16\IMG_596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5400675"/>
            <a:ext cx="2193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7011" y="210210"/>
            <a:ext cx="45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Культурно-досуговая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744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xn--6-7sbolzbuoe.xn--p1ai/wp-content/uploads/2017/06/4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xn--6-7sbolzbuoe.xn--p1ai/wp-content/uploads/2017/06/4-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xn--6-7sbolzbuoe.xn--p1ai/wp-content/uploads/2017/06/4-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5868" y="25050"/>
            <a:ext cx="8229600" cy="73965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отдыха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«Забава».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все документы\фотографии\2017\фото лето 2017\Белкино 23 июня\на сайт белкино\IMG_004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21" r="13289"/>
          <a:stretch/>
        </p:blipFill>
        <p:spPr bwMode="auto">
          <a:xfrm>
            <a:off x="137110" y="548680"/>
            <a:ext cx="4002215" cy="3434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все документы\фотографии\2017\фото лето 2017\Белкино 23 июня\на сайт белкино\IMG_97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10" y="4023284"/>
            <a:ext cx="4002215" cy="2668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все документы\фотографии\2017\фото лето 2017\Белкино 23 июня\на сайт белкино\IMG_99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все документы\фотографии\2017\фото лето 2017\Белкино 23 июня\на сайт белкино\IMG_00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35" y="3661647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99183" y="6488668"/>
            <a:ext cx="45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Культурно-досуговая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518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все документы\фотографии\2017\23.10\IMG_1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5148064" cy="3432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все документы\фотографии\2017\23.10\IMG_10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016" y="3573016"/>
            <a:ext cx="4941984" cy="329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все документы\фотографии\2017\23.10\IMG_10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27515"/>
            <a:ext cx="3878488" cy="2585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все документы\фотографии\2017\23.10\IMG_11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779912" cy="251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468473"/>
            <a:ext cx="45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Культурно-досуговая сфера деятельности</a:t>
            </a: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-252536" y="-138215"/>
            <a:ext cx="8352928" cy="73965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Аквапарк «Тропический остров»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246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сотрудники Федеральной службы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судебных приставов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все документы\фотографии\2017\фото лето 2017\1\20170817_1107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57"/>
          <a:stretch/>
        </p:blipFill>
        <p:spPr bwMode="auto">
          <a:xfrm>
            <a:off x="266420" y="836712"/>
            <a:ext cx="8617155" cy="55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289" y="6489542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Гражданско-общественная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409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692696"/>
            <a:ext cx="3106688" cy="85010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Уроки ПДД</a:t>
            </a:r>
          </a:p>
        </p:txBody>
      </p:sp>
      <p:pic>
        <p:nvPicPr>
          <p:cNvPr id="1026" name="Picture 2" descr="C:\все документы\фотографии\2017\26.10\IMG_13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79"/>
          <a:stretch/>
        </p:blipFill>
        <p:spPr bwMode="auto">
          <a:xfrm>
            <a:off x="2589319" y="539663"/>
            <a:ext cx="4233302" cy="34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 документы\фотографии\2017\26.10\IMG_13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7"/>
          <a:stretch/>
        </p:blipFill>
        <p:spPr bwMode="auto">
          <a:xfrm>
            <a:off x="4513965" y="3925216"/>
            <a:ext cx="4630035" cy="2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 документы\фотографии\2017\26.10\IMG_13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" y="3818402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08859" y="1700808"/>
            <a:ext cx="26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Гражданско-общественная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6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2" y="116632"/>
            <a:ext cx="9036496" cy="11430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на базе учебно-тренировочного центра «Песочное» 98 гвардейской воздушно-десантной Свирской Краснознамённой, ордена Кутузова дивизии имени 70 -летия Великого Октября.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все документы\фотографии\2017\фото лето 2017\фотки\на сайт\IMG_993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55"/>
          <a:stretch/>
        </p:blipFill>
        <p:spPr bwMode="auto">
          <a:xfrm>
            <a:off x="467544" y="1268760"/>
            <a:ext cx="8028384" cy="50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61935" y="6436350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Гражданско-общественная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445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все документы\фотографии\2017\фото лето 2017\фотки\на сайт\IMG_98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8" y="260648"/>
            <a:ext cx="89649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6381328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Гражданско-общественная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893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206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На учебном полигоне</a:t>
            </a:r>
          </a:p>
        </p:txBody>
      </p:sp>
      <p:pic>
        <p:nvPicPr>
          <p:cNvPr id="4098" name="Picture 2" descr="C:\все документы\фотографии\2017\14-15.10\IMG_08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477" y="628555"/>
            <a:ext cx="5724128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все документы\фотографии\2017\14-15.10\IMG_08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0" y="2901502"/>
            <a:ext cx="4771274" cy="3578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все документы\фотографии\2017\7.10\IMG_06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74" t="17011" r="21116" b="11601"/>
          <a:stretch/>
        </p:blipFill>
        <p:spPr bwMode="auto">
          <a:xfrm>
            <a:off x="611560" y="350806"/>
            <a:ext cx="2394285" cy="2550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69589" y="6479958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Гражданско-общественная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794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все документы\фотографии\2017\14-15.10\IMG_0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320"/>
            <a:ext cx="6012160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все документы\фотографии\2017\14-15.10\IMG_09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59225"/>
            <a:ext cx="5598367" cy="419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2159" y="6488668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Гражданско-общественная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240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9038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Турнир «Кубок героев Ярославля»</a:t>
            </a:r>
          </a:p>
        </p:txBody>
      </p:sp>
      <p:pic>
        <p:nvPicPr>
          <p:cNvPr id="6146" name="Picture 2" descr="C:\все документы\фотографии\2017\7.10\IMG_07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26261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все документы\фотографии\2017\7.10\IMG_07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21" r="9715" b="10362"/>
          <a:stretch/>
        </p:blipFill>
        <p:spPr bwMode="auto">
          <a:xfrm>
            <a:off x="280301" y="3756941"/>
            <a:ext cx="4680520" cy="3060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все документы\фотографии\2017\7.10\IMG_07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0" t="14191" r="18299" b="8949"/>
          <a:stretch/>
        </p:blipFill>
        <p:spPr bwMode="auto">
          <a:xfrm>
            <a:off x="5179375" y="3667798"/>
            <a:ext cx="3681845" cy="3119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836712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>
                <a:solidFill>
                  <a:srgbClr val="FF0000"/>
                </a:solidFill>
                <a:latin typeface="Times New Roman"/>
              </a:rPr>
              <a:t>Гражданско-общественная сфера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161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создание системы работы, способствующей предотвращению преступлений, правонарушений и самовольных уходов воспитанников и их социальной реабилитации в современном обществе.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выявление причин деформаций в развитии детей и подростков, поиск средств и способов их устранения;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изучение индивидуальных особенностей воспитанников, межличностные отношения в групповых коллективах, выявление причин правонарушений и самовольных уходов;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изучение социального окружения воспитанников, сбор данных о родителях, родственниках, друзьях, их адресах и местах возможного пребывания воспитанника в случае самовольного ухода;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составление индивидуальных  карт воспитанников, склонных к правонарушениям и самовольным уходам, в которых фиксируются особенности каждого ребенка, коррекционно-профилактическая работа с ним;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мотивации на исправление с учетом личностных особенностей каждого ребенка;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навыков уверенного поведения в сложных ситуациях;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профилактика рецидивов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дивиантного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поведения;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воспитание у детей юридической грамотности и законопослушного поведения;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оптимизация условий жизни воспитания и обучения детей;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занятости воспитанников кружковой работой в соответствии с их интересами и склонностями;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условий, исключающих ситуации, травмирующие психику воспитанника. 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pp.userapi.com/c840223/v840223587/361fe/-J8mzcUH2J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user\Desktop\5BnT93Wgy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415" r="1447"/>
          <a:stretch/>
        </p:blipFill>
        <p:spPr bwMode="auto">
          <a:xfrm>
            <a:off x="155575" y="36518"/>
            <a:ext cx="9011653" cy="4964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6965" y="126987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+mj-ea"/>
                <a:cs typeface="+mj-cs"/>
              </a:rPr>
              <a:t>Благотворительный Фонд 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+mj-ea"/>
                <a:cs typeface="+mj-cs"/>
              </a:rPr>
              <a:t>Спасибо»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/>
              <a:ea typeface="+mj-ea"/>
              <a:cs typeface="+mj-cs"/>
            </a:endParaRPr>
          </a:p>
        </p:txBody>
      </p:sp>
      <p:pic>
        <p:nvPicPr>
          <p:cNvPr id="2051" name="Picture 3" descr="C:\Users\user\Desktop\1D2LpH_4_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6940"/>
            <a:ext cx="2438393" cy="3251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CVbtKTtR_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868" y="3703556"/>
            <a:ext cx="4788100" cy="3190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6wL_pl0aEY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04" r="9502" b="10702"/>
          <a:stretch/>
        </p:blipFill>
        <p:spPr bwMode="auto">
          <a:xfrm>
            <a:off x="2221794" y="3703556"/>
            <a:ext cx="2909287" cy="318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00811" y="711762"/>
            <a:ext cx="3066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социально-психологическая </a:t>
            </a:r>
          </a:p>
          <a:p>
            <a:pPr algn="ctr" fontAlgn="t"/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сфера деятельности</a:t>
            </a:r>
            <a:endParaRPr lang="ru-RU" b="1" i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42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064896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NO 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LIMIT CLUB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JDM CREW YAROSLAVL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,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видеостудия 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STOP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-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KADR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.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PRO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4" name="Рисунок 3" descr="C:\все документы\фотографии\2017\15.10\IMG_087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69" t="26111" r="14342" b="14421"/>
          <a:stretch/>
        </p:blipFill>
        <p:spPr bwMode="auto">
          <a:xfrm>
            <a:off x="-1" y="1772816"/>
            <a:ext cx="8999621" cy="472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33203" y="1129135"/>
            <a:ext cx="3066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социально-психологическая </a:t>
            </a:r>
          </a:p>
          <a:p>
            <a:pPr algn="ctr" fontAlgn="t"/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сфера деятельности</a:t>
            </a:r>
            <a:endParaRPr lang="ru-RU" b="1" i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21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У нас в гостях детский дом «Чайка»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4" name="Рисунок 3" descr="C:\Users\Admin\Pictures\соревнования с ДД Чайка\IMG_154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53" t="14601" b="10092"/>
          <a:stretch/>
        </p:blipFill>
        <p:spPr bwMode="auto">
          <a:xfrm>
            <a:off x="4603328" y="980728"/>
            <a:ext cx="4519930" cy="3747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Admin\Pictures\соревнования с ДД Чайка\IMG_154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8" t="10309" r="7217"/>
          <a:stretch/>
        </p:blipFill>
        <p:spPr bwMode="auto">
          <a:xfrm>
            <a:off x="251520" y="2420888"/>
            <a:ext cx="521589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556792"/>
            <a:ext cx="3066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социально-психологическая </a:t>
            </a:r>
          </a:p>
          <a:p>
            <a:pPr algn="ctr" fontAlgn="t"/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сфера деятельности</a:t>
            </a:r>
            <a:endParaRPr lang="ru-RU" b="1" i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69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Спартакиада детских домов</a:t>
            </a:r>
          </a:p>
        </p:txBody>
      </p:sp>
      <p:pic>
        <p:nvPicPr>
          <p:cNvPr id="14338" name="Picture 2" descr="C:\все документы\фотографии\2017\28.10\IMG_11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2" t="15529"/>
          <a:stretch/>
        </p:blipFill>
        <p:spPr bwMode="auto">
          <a:xfrm>
            <a:off x="107504" y="764704"/>
            <a:ext cx="4328918" cy="3307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все документы\фотографии\2017\28.10\IMG_12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56" t="16250"/>
          <a:stretch/>
        </p:blipFill>
        <p:spPr bwMode="auto">
          <a:xfrm>
            <a:off x="4067944" y="2564904"/>
            <a:ext cx="4917685" cy="364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33203" y="1129135"/>
            <a:ext cx="3066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социально-психологическая </a:t>
            </a:r>
          </a:p>
          <a:p>
            <a:pPr algn="ctr" fontAlgn="t"/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сфера деятельности</a:t>
            </a:r>
            <a:endParaRPr lang="ru-RU" b="1" i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04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288" y="3016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фестивалях, конкурсах, смотрах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783879"/>
              </p:ext>
            </p:extLst>
          </p:nvPr>
        </p:nvGraphicFramePr>
        <p:xfrm>
          <a:off x="107950" y="700088"/>
          <a:ext cx="8928100" cy="6417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010"/>
                <a:gridCol w="1224136"/>
                <a:gridCol w="1944216"/>
                <a:gridCol w="1621450"/>
                <a:gridCol w="34288"/>
              </a:tblGrid>
              <a:tr h="2103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Городской уровень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место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участники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руководитель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41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Фестиваль-конкурс детско-юношеского художественного творчества детей с ОВЗ «Стремление к звездам»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Дипломы 2-3 степени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Софонов П.,</a:t>
                      </a:r>
                      <a:r>
                        <a:rPr lang="ru-RU" sz="1200" b="1" dirty="0" err="1">
                          <a:effectLst/>
                        </a:rPr>
                        <a:t>Колгашев</a:t>
                      </a:r>
                      <a:r>
                        <a:rPr lang="ru-RU" sz="1200" b="1" dirty="0">
                          <a:effectLst/>
                        </a:rPr>
                        <a:t> Н., </a:t>
                      </a:r>
                      <a:r>
                        <a:rPr lang="ru-RU" sz="1200" b="1" dirty="0" err="1">
                          <a:effectLst/>
                        </a:rPr>
                        <a:t>Мурбабаев</a:t>
                      </a:r>
                      <a:r>
                        <a:rPr lang="ru-RU" sz="1200" b="1" dirty="0">
                          <a:effectLst/>
                        </a:rPr>
                        <a:t> И.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Солдатова А., Смирнов А.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684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Выставка декоративно-прикладного и художественного творчества детей с ОВЗ «Мир, который я люблю»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Дипломы 2-3 степени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Назарчук</a:t>
                      </a:r>
                      <a:r>
                        <a:rPr lang="ru-RU" sz="1200" b="1" dirty="0">
                          <a:effectLst/>
                        </a:rPr>
                        <a:t> А.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Тиханова А.В.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5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Живаракина</a:t>
                      </a:r>
                      <a:r>
                        <a:rPr lang="ru-RU" sz="1200" b="1" dirty="0">
                          <a:effectLst/>
                        </a:rPr>
                        <a:t> А.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Ершова Ю.А.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6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Никитина Е.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Круглова Т.Е.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6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Куделин</a:t>
                      </a:r>
                      <a:r>
                        <a:rPr lang="ru-RU" sz="1200" b="1" dirty="0">
                          <a:effectLst/>
                        </a:rPr>
                        <a:t> Е.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Тиханова А.В.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41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Фестиваль инклюзивного творчества детей и молодежи «Поверь в себя»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лауреат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Ерохин А., Журкин В., Зеленков С., </a:t>
                      </a:r>
                      <a:r>
                        <a:rPr lang="ru-RU" sz="1200" b="1" dirty="0" err="1">
                          <a:effectLst/>
                        </a:rPr>
                        <a:t>Колгашев</a:t>
                      </a:r>
                      <a:r>
                        <a:rPr lang="ru-RU" sz="1200" b="1" dirty="0">
                          <a:effectLst/>
                        </a:rPr>
                        <a:t> М., </a:t>
                      </a:r>
                      <a:r>
                        <a:rPr lang="ru-RU" sz="1200" b="1" dirty="0" err="1">
                          <a:effectLst/>
                        </a:rPr>
                        <a:t>Куделин</a:t>
                      </a:r>
                      <a:r>
                        <a:rPr lang="ru-RU" sz="1200" b="1" dirty="0">
                          <a:effectLst/>
                        </a:rPr>
                        <a:t> Е., Соколов Д., Соколов М., Софонов П.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Фролова С.Г.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3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Областной уровень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6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место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участники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руководитель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Конкурс социально-бытовых навыков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«Сделай Сам»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Диплом участника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Чеснокова В., Куделин Е., Головко С.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Фролова С.Г., Ершова Ю.А.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«Лучший птичий дом-2017»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лауреат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Журкин В.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Лапин С.С., Ершова Ю.А.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84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Выставка детского творчества «Зимняя сказка»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свидетельство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Миронов Ю., Монахов А.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Хамхоева</a:t>
                      </a:r>
                      <a:r>
                        <a:rPr lang="ru-RU" sz="1200" b="1" dirty="0">
                          <a:effectLst/>
                        </a:rPr>
                        <a:t> И.В.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свидетельство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Зеленков С., Куделин Е., Журкин В.,Колгашев М.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Малыш О.А.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свидетельство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Головко С., </a:t>
                      </a:r>
                      <a:r>
                        <a:rPr lang="ru-RU" sz="1200" b="1" dirty="0" err="1">
                          <a:effectLst/>
                        </a:rPr>
                        <a:t>Живаракина</a:t>
                      </a:r>
                      <a:r>
                        <a:rPr lang="ru-RU" sz="1200" b="1" dirty="0">
                          <a:effectLst/>
                        </a:rPr>
                        <a:t> А., Никитина Е.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Круглова Т.Е.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37" marR="83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0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детей, проживающих в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учреждениях: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эмоционально-волевой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сферы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Низкая коммуникативная компетентность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Детям, пережившим травму отвержения, важно ощущать контроль над ситуацией. Они с трудом принимают новые правила, так как чувствуют утрату контроля и стабильности.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самостоятельных форм поведения (умение самостоятельно принимать решение, проявлять заботу о себе и других).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незащищенности, неуверенность в себе и своих силах, ощущение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беспомощности.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Подходы в работе с детьми, направленные на создание условий для увеличения личностных ресурсов человека, а именно: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1) на формирование самостоятельности ребенка, инициативы, ответственности, автономности как альтернатив зависимости;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на развитие его эмоциональной сферы, расширение диапазона эмоциональных переживаний, повышение компетентности в понимании собственных эмоциональных состояний и состояний других людей, что является основой коммуникативной компетентности;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на становление социальной компетентности ребенка, позволяющей эффективно действовать в жизненных ситуациях разного типа, продуктивно разрешать трудности, уметь обнаруживать дефицит собственного ресурса и находить варианты его восполнения, - это все то, что позволяет человеку быть успешным во взаимодействии с разными людьми и проблемами;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4) на формирование ценности здорового образа жизни.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причины самовольных уходов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Дромомания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влечение к побегам, скитанию и перемене мест, наблюдается при различных психических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заболеваниях).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Восприятие контроля и дисциплины как ограничение свободы.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едостаток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внимания родителей или лиц их заменяющих к проблемам детей.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Поиск среды,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где будет более успешным. 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Поиск развлечения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удовольствия, новых знакомств.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Как реакция на тяжело протекающий возрастной кризис. 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Недостаточный контроль над поведением несовершеннолетних со стороны законных представителей.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Желание встреч с родственниками.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9.Реакция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ситуацию, трудную в его понимании: не разрешили куда-то поехать самостоятельно, не разрешили встретиться с друзьями вне школы-интерната (чаще девушки с молодыми людьми «кавказской национальности», намного старше их возраста, не вызывающими доверия). 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помощь детям «группы риска»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-профилактическая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работа, которая осуществляется в разнообразных формах (словесная, практическая, словесно-практическая...). Совершенствование форм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-профилактической работы предполагает прежде всего смещение акцентов с общей профилактики на индивидуально профилактическую работу с детьми и подростками.</a:t>
            </a:r>
          </a:p>
          <a:p>
            <a:pPr lvl="0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Общая профилактика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представляет собой выявление и устранение причин, порождающих отклоняющееся от нормы поведение, а также обстоятельств, благоприятствующих деформации сознания воспитанников, проведение и активизацию нравственного, правового воспитания и профилактической работы в группах.</a:t>
            </a:r>
          </a:p>
          <a:p>
            <a:pPr lvl="0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Индивидуальная профилактика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коррекция включает в себя комплекс мер, направленных на выявление детей и подростков, склонных к девиациям, и оказание коррекционно-профилактического воздействия с целью устранить отрицательное влияние неблагоприятных для формирования личности ребёнка условий, а так же включение в профилактическую деятельность биологических родителей и близких родственников.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нашем учреждении созданы условия для нормального воспитания и развития личности ребенка: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гуманный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стиль отношений между всеми участниками образовательного процесса;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демократические принципы и стиль управления, включающие адекватную реакцию на общественный заказ;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разумная дисциплина и порядок как условия защищенности ребенка и взрослого в образовательном пространстве;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проявления детских инициатив и их поддержка со стороны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взрослых;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профилактической работы: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288160"/>
              </p:ext>
            </p:extLst>
          </p:nvPr>
        </p:nvGraphicFramePr>
        <p:xfrm>
          <a:off x="251520" y="692692"/>
          <a:ext cx="8640960" cy="5990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3240360"/>
              </a:tblGrid>
              <a:tr h="1698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I. Контрольно-аналитическая деятельность администрации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41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нормативно-правовые акты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Приказы 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Журнал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регистрации самовольных уходов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Розыскные листы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922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социального статуса воспитанников;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Алфавитная книга,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Сведения о воспитанниках, состоящих на различных видах учета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причин самовольных уходов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41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планирование и организация </a:t>
                      </a:r>
                      <a:r>
                        <a:rPr lang="ru-RU" sz="12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воспитательно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-образовательных программ;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Программы 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работы коллектива на месяц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Расписание занятий дополнительного образования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56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занятости воспитанников в свободное время, анализ планов воспитательной работы учителей, воспитателей.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Анализы работы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Аналитические справки по результатам исследования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80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II. Исследовательская работа, изучение воспитанников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22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консилиумов по результатам наблюдений психолога, социального педагога, учителей, воспитателей, медицинских работников, для координации действий педагогов по отношению к ребенку;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Приказ о создании ПМПК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протоколы заседаний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80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III. Индивидуальная работа с воспитанниками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41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b="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беседы с воспитанниками о недопустимости совершения противоправных действий, об ответственности за правонарушения и преступления;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карты воспитанников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5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b="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встреч с представителями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органов и учреждений системы профилактики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Совет профилактики правонарушений среди воспитанников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Планы мероприятий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ежемесячные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Приказ, положение, план работы, протоколы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80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IV. Организация занятости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80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годового плана воспитательной работы;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Координационный план и анализ работы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61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работы кружков, секций, объединений дополнительного образования.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Расписание работы объединений дополнительного образования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80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V. Межведомственное взаимодействие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22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совместная работа в соответствии с Федеральным законом от 24 июня 1999 года № 120-ФЗ «Об основах системы профилактики безнадзорности и правонарушений несовершеннолетних»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Планы совместной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3293</Words>
  <Application>Microsoft Office PowerPoint</Application>
  <PresentationFormat>Экран (4:3)</PresentationFormat>
  <Paragraphs>884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Государственное общеобразовательное бюджетное учреждение Ярославской области   «Ярославская школа-интернат № 6»</vt:lpstr>
      <vt:lpstr>Программа разработана как целостная система, определяющая работу по трем актуальным проблемам: </vt:lpstr>
      <vt:lpstr>Презентация PowerPoint</vt:lpstr>
      <vt:lpstr>Особенности детей, проживающих в учреждениях:</vt:lpstr>
      <vt:lpstr>Подходы в работе с детьми, направленные на создание условий для увеличения личностных ресурсов человека, а именно:</vt:lpstr>
      <vt:lpstr>Основные причины самовольных уходов :</vt:lpstr>
      <vt:lpstr>Социально-педагогическая помощь детям «группы риска»</vt:lpstr>
      <vt:lpstr>В нашем учреждении созданы условия для нормального воспитания и развития личности ребенка: </vt:lpstr>
      <vt:lpstr>Направления профилактической работы: </vt:lpstr>
      <vt:lpstr>Количество самовольных уходов и лиц их совершивших за 2016 год, январь-октябрь  2017г </vt:lpstr>
      <vt:lpstr>Дополнительные общеобразовательные общеразвивающие программы Расписание занятий на 2017-2018 уч.г. </vt:lpstr>
      <vt:lpstr>Презентация PowerPoint</vt:lpstr>
      <vt:lpstr>Презентация PowerPoint</vt:lpstr>
      <vt:lpstr>Направления планирования  (сферы деятельности ) </vt:lpstr>
      <vt:lpstr>Отчетное мероприятие  «Нам жизнь дана на добрые дела» </vt:lpstr>
      <vt:lpstr>Интерактивная игра «Семь-Я» </vt:lpstr>
      <vt:lpstr>Поход на «Байкал»</vt:lpstr>
      <vt:lpstr> Проект “Школа семейного театра” реализуется по инициативе АНО “Моя семья” .  Авторы проекта – Общероссийская общественная организация «Национальная родительская ассоциация социальной поддержки семьи и защиты семейных ценностей» Национальная родительская ассоциация и Автономная некоммерческая организация культуры «Театр Доброй сказки».  Мероприятие состоялось при поддержке Уполномоченного по правам ребенка в Ярославской области. </vt:lpstr>
      <vt:lpstr>Презентация PowerPoint</vt:lpstr>
      <vt:lpstr>Презентация PowerPoint</vt:lpstr>
      <vt:lpstr>Парк отдыха «Забава». </vt:lpstr>
      <vt:lpstr>Аквапарк «Тропический остров»</vt:lpstr>
      <vt:lpstr>сотрудники Федеральной службы судебных приставов</vt:lpstr>
      <vt:lpstr>Уроки ПДД</vt:lpstr>
      <vt:lpstr>на базе учебно-тренировочного центра «Песочное» 98 гвардейской воздушно-десантной Свирской Краснознамённой, ордена Кутузова дивизии имени 70 -летия Великого Октября. </vt:lpstr>
      <vt:lpstr>Презентация PowerPoint</vt:lpstr>
      <vt:lpstr>На учебном полигоне</vt:lpstr>
      <vt:lpstr>Презентация PowerPoint</vt:lpstr>
      <vt:lpstr>Турнир «Кубок героев Ярославля»</vt:lpstr>
      <vt:lpstr>Презентация PowerPoint</vt:lpstr>
      <vt:lpstr>NO LIMIT CLUB, JDM CREW YAROSLAVL,  видеостудия STOP-KADR.PRO</vt:lpstr>
      <vt:lpstr>У нас в гостях детский дом «Чайка» </vt:lpstr>
      <vt:lpstr>Спартакиада детских домов</vt:lpstr>
      <vt:lpstr>Участие в фестивалях, конкурсах, смотрах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Владимировна Чиркун</cp:lastModifiedBy>
  <cp:revision>32</cp:revision>
  <dcterms:created xsi:type="dcterms:W3CDTF">2017-11-16T06:08:44Z</dcterms:created>
  <dcterms:modified xsi:type="dcterms:W3CDTF">2017-11-22T10:25:45Z</dcterms:modified>
</cp:coreProperties>
</file>