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85" r:id="rId4"/>
    <p:sldId id="289" r:id="rId5"/>
    <p:sldId id="303" r:id="rId6"/>
    <p:sldId id="304" r:id="rId7"/>
    <p:sldId id="305" r:id="rId8"/>
    <p:sldId id="302" r:id="rId9"/>
    <p:sldId id="301" r:id="rId10"/>
    <p:sldId id="299" r:id="rId11"/>
    <p:sldId id="265" r:id="rId12"/>
    <p:sldId id="271" r:id="rId13"/>
    <p:sldId id="297" r:id="rId14"/>
    <p:sldId id="283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4" d="100"/>
          <a:sy n="94" d="100"/>
        </p:scale>
        <p:origin x="-1284" y="17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E761338-518F-4C8C-A07D-71E0469EFECC}" type="datetimeFigureOut">
              <a:rPr lang="ru-RU" smtClean="0"/>
              <a:pPr/>
              <a:t>01.06.2018</a:t>
            </a:fld>
            <a:endParaRPr lang="ru-RU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04CE4FD-0343-4116-92A1-10B70C6E9F8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E761338-518F-4C8C-A07D-71E0469EFECC}" type="datetimeFigureOut">
              <a:rPr lang="ru-RU" smtClean="0"/>
              <a:pPr/>
              <a:t>01.06.2018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04CE4FD-0343-4116-92A1-10B70C6E9F8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E761338-518F-4C8C-A07D-71E0469EFECC}" type="datetimeFigureOut">
              <a:rPr lang="ru-RU" smtClean="0"/>
              <a:pPr/>
              <a:t>01.06.2018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04CE4FD-0343-4116-92A1-10B70C6E9F8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E761338-518F-4C8C-A07D-71E0469EFECC}" type="datetimeFigureOut">
              <a:rPr lang="ru-RU" smtClean="0"/>
              <a:pPr/>
              <a:t>01.06.2018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04CE4FD-0343-4116-92A1-10B70C6E9F8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E761338-518F-4C8C-A07D-71E0469EFECC}" type="datetimeFigureOut">
              <a:rPr lang="ru-RU" smtClean="0"/>
              <a:pPr/>
              <a:t>01.06.2018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04CE4FD-0343-4116-92A1-10B70C6E9F8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E761338-518F-4C8C-A07D-71E0469EFECC}" type="datetimeFigureOut">
              <a:rPr lang="ru-RU" smtClean="0"/>
              <a:pPr/>
              <a:t>01.06.2018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04CE4FD-0343-4116-92A1-10B70C6E9F8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E761338-518F-4C8C-A07D-71E0469EFECC}" type="datetimeFigureOut">
              <a:rPr lang="ru-RU" smtClean="0"/>
              <a:pPr/>
              <a:t>01.06.2018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04CE4FD-0343-4116-92A1-10B70C6E9F8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E761338-518F-4C8C-A07D-71E0469EFECC}" type="datetimeFigureOut">
              <a:rPr lang="ru-RU" smtClean="0"/>
              <a:pPr/>
              <a:t>01.06.2018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04CE4FD-0343-4116-92A1-10B70C6E9F8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E761338-518F-4C8C-A07D-71E0469EFECC}" type="datetimeFigureOut">
              <a:rPr lang="ru-RU" smtClean="0"/>
              <a:pPr/>
              <a:t>01.06.2018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04CE4FD-0343-4116-92A1-10B70C6E9F8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E761338-518F-4C8C-A07D-71E0469EFECC}" type="datetimeFigureOut">
              <a:rPr lang="ru-RU" smtClean="0"/>
              <a:pPr/>
              <a:t>01.06.2018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04CE4FD-0343-4116-92A1-10B70C6E9F8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E761338-518F-4C8C-A07D-71E0469EFECC}" type="datetimeFigureOut">
              <a:rPr lang="ru-RU" smtClean="0"/>
              <a:pPr/>
              <a:t>01.06.2018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04CE4FD-0343-4116-92A1-10B70C6E9F8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3E761338-518F-4C8C-A07D-71E0469EFECC}" type="datetimeFigureOut">
              <a:rPr lang="ru-RU" smtClean="0"/>
              <a:pPr/>
              <a:t>01.06.2018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304CE4FD-0343-4116-92A1-10B70C6E9F8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071538" y="1340768"/>
            <a:ext cx="7406640" cy="2988912"/>
          </a:xfrm>
        </p:spPr>
        <p:txBody>
          <a:bodyPr>
            <a:noAutofit/>
          </a:bodyPr>
          <a:lstStyle/>
          <a:p>
            <a:pPr algn="ctr"/>
            <a:r>
              <a:rPr lang="ru-RU" sz="3200" b="1" i="1" dirty="0" smtClean="0"/>
              <a:t>Опыт реализации </a:t>
            </a:r>
            <a:br>
              <a:rPr lang="ru-RU" sz="3200" b="1" i="1" dirty="0" smtClean="0"/>
            </a:br>
            <a:r>
              <a:rPr lang="ru-RU" sz="3200" b="1" i="1" dirty="0" smtClean="0"/>
              <a:t>социально ориентированных проектов в условиях </a:t>
            </a:r>
            <a:br>
              <a:rPr lang="ru-RU" sz="3200" b="1" i="1" dirty="0" smtClean="0"/>
            </a:br>
            <a:r>
              <a:rPr lang="ru-RU" sz="3200" b="1" i="1" dirty="0" smtClean="0"/>
              <a:t>сельской местности</a:t>
            </a:r>
            <a:br>
              <a:rPr lang="ru-RU" sz="3200" b="1" i="1" dirty="0" smtClean="0"/>
            </a:br>
            <a:r>
              <a:rPr lang="ru-RU" sz="3200" b="1" i="1" dirty="0" smtClean="0"/>
              <a:t> </a:t>
            </a:r>
            <a:r>
              <a:rPr lang="ru-RU" sz="2000" b="1" i="1" dirty="0" smtClean="0"/>
              <a:t>(Из опыта работы МОУ Мокеевская СШ ЯМР)</a:t>
            </a:r>
            <a:br>
              <a:rPr lang="ru-RU" sz="2000" b="1" i="1" dirty="0" smtClean="0"/>
            </a:br>
            <a:endParaRPr lang="ru-RU" sz="2000" b="1" i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572000" y="4286256"/>
            <a:ext cx="4191930" cy="1230976"/>
          </a:xfrm>
        </p:spPr>
        <p:txBody>
          <a:bodyPr/>
          <a:lstStyle/>
          <a:p>
            <a:pPr algn="r"/>
            <a:r>
              <a:rPr lang="ru-RU" sz="2000" dirty="0" smtClean="0"/>
              <a:t>Серов И.А., учитель истории и обществознания </a:t>
            </a:r>
          </a:p>
          <a:p>
            <a:pPr algn="r"/>
            <a:r>
              <a:rPr lang="ru-RU" sz="2000" dirty="0" smtClean="0"/>
              <a:t>МОУ Мокеевская СШ ЯМР</a:t>
            </a: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2214546" y="285728"/>
            <a:ext cx="5408853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dirty="0" smtClean="0"/>
              <a:t>Муниципальное общеобразовательное учреждение</a:t>
            </a:r>
          </a:p>
          <a:p>
            <a:pPr algn="ctr"/>
            <a:r>
              <a:rPr lang="ru-RU" dirty="0" smtClean="0"/>
              <a:t>«</a:t>
            </a:r>
            <a:r>
              <a:rPr lang="ru-RU" dirty="0" err="1" smtClean="0"/>
              <a:t>Мокеевская</a:t>
            </a:r>
            <a:r>
              <a:rPr lang="ru-RU" dirty="0" smtClean="0"/>
              <a:t> средняя школа»</a:t>
            </a:r>
          </a:p>
          <a:p>
            <a:pPr algn="ctr"/>
            <a:r>
              <a:rPr lang="ru-RU" dirty="0" smtClean="0"/>
              <a:t>Ярославского муниципального района</a:t>
            </a:r>
            <a:endParaRPr lang="ru-RU" dirty="0"/>
          </a:p>
        </p:txBody>
      </p:sp>
      <p:pic>
        <p:nvPicPr>
          <p:cNvPr id="5" name="Рисунок 3" descr="F:\Ноздрачев\DSC00291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187624" y="4221088"/>
            <a:ext cx="3445321" cy="21818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Социально значимые проекты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28728" y="5895988"/>
            <a:ext cx="7498080" cy="962012"/>
          </a:xfrm>
        </p:spPr>
        <p:txBody>
          <a:bodyPr/>
          <a:lstStyle/>
          <a:p>
            <a:pPr algn="ctr"/>
            <a:r>
              <a:rPr lang="ru-RU" dirty="0" smtClean="0"/>
              <a:t>Расчистка графского сада </a:t>
            </a:r>
            <a:endParaRPr lang="ru-RU" dirty="0"/>
          </a:p>
        </p:txBody>
      </p:sp>
      <p:pic>
        <p:nvPicPr>
          <p:cNvPr id="1026" name="Picture 2" descr="D:\ВР 2017-2018\01.03.2018\DSCN5493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2071670" y="1214422"/>
            <a:ext cx="6087550" cy="456566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Социально значимые проекты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528" y="5519742"/>
            <a:ext cx="8640960" cy="1077610"/>
          </a:xfrm>
        </p:spPr>
        <p:txBody>
          <a:bodyPr/>
          <a:lstStyle/>
          <a:p>
            <a:pPr algn="ctr"/>
            <a:r>
              <a:rPr lang="ru-RU" dirty="0" smtClean="0"/>
              <a:t>Благоустройство территории детского сада 11 класс</a:t>
            </a:r>
            <a:endParaRPr lang="ru-RU" dirty="0"/>
          </a:p>
        </p:txBody>
      </p:sp>
      <p:pic>
        <p:nvPicPr>
          <p:cNvPr id="4" name="Рисунок 3"/>
          <p:cNvPicPr/>
          <p:nvPr/>
        </p:nvPicPr>
        <p:blipFill>
          <a:blip r:embed="rId2" cstate="email"/>
          <a:stretch/>
        </p:blipFill>
        <p:spPr>
          <a:xfrm>
            <a:off x="611560" y="1340768"/>
            <a:ext cx="3888432" cy="2880320"/>
          </a:xfrm>
          <a:prstGeom prst="rect">
            <a:avLst/>
          </a:prstGeom>
          <a:ln>
            <a:noFill/>
          </a:ln>
        </p:spPr>
      </p:pic>
      <p:pic>
        <p:nvPicPr>
          <p:cNvPr id="5" name="Рисунок 4"/>
          <p:cNvPicPr/>
          <p:nvPr/>
        </p:nvPicPr>
        <p:blipFill>
          <a:blip r:embed="rId3" cstate="email"/>
          <a:stretch/>
        </p:blipFill>
        <p:spPr>
          <a:xfrm>
            <a:off x="4644008" y="1916832"/>
            <a:ext cx="4176464" cy="3438714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Социально значимые проекты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357290" y="5286364"/>
            <a:ext cx="7498080" cy="1571636"/>
          </a:xfrm>
        </p:spPr>
        <p:txBody>
          <a:bodyPr>
            <a:normAutofit/>
          </a:bodyPr>
          <a:lstStyle/>
          <a:p>
            <a:r>
              <a:rPr lang="ru-RU" dirty="0" smtClean="0"/>
              <a:t>Благоустройство территории у памятника землякам, погибшим в годы Великой Отечественной войны </a:t>
            </a:r>
            <a:endParaRPr lang="ru-RU" dirty="0"/>
          </a:p>
        </p:txBody>
      </p:sp>
      <p:pic>
        <p:nvPicPr>
          <p:cNvPr id="4" name="Picture 6" descr="DSC04191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>
          <a:xfrm>
            <a:off x="2071670" y="1357298"/>
            <a:ext cx="5786478" cy="387350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Результативность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>
              <a:buClr>
                <a:srgbClr val="3891A7"/>
              </a:buClr>
            </a:pPr>
            <a:r>
              <a:rPr lang="ru-RU" sz="2800" dirty="0">
                <a:solidFill>
                  <a:prstClr val="black"/>
                </a:solidFill>
              </a:rPr>
              <a:t>в осознание ребенком значимости результатов своей деятельности;</a:t>
            </a:r>
          </a:p>
          <a:p>
            <a:pPr lvl="0">
              <a:buClr>
                <a:srgbClr val="3891A7"/>
              </a:buClr>
            </a:pPr>
            <a:r>
              <a:rPr lang="ru-RU" sz="2800" dirty="0" smtClean="0">
                <a:solidFill>
                  <a:prstClr val="black"/>
                </a:solidFill>
              </a:rPr>
              <a:t>в </a:t>
            </a:r>
            <a:r>
              <a:rPr lang="ru-RU" sz="2800" dirty="0">
                <a:solidFill>
                  <a:prstClr val="black"/>
                </a:solidFill>
              </a:rPr>
              <a:t>том, какое место занимает ребенок в жизни своего края, региона страны;</a:t>
            </a:r>
          </a:p>
          <a:p>
            <a:pPr lvl="0">
              <a:buClr>
                <a:srgbClr val="3891A7"/>
              </a:buClr>
            </a:pPr>
            <a:r>
              <a:rPr lang="ru-RU" sz="2800" dirty="0" smtClean="0">
                <a:solidFill>
                  <a:prstClr val="black"/>
                </a:solidFill>
              </a:rPr>
              <a:t>социально </a:t>
            </a:r>
            <a:r>
              <a:rPr lang="ru-RU" sz="2800" dirty="0">
                <a:solidFill>
                  <a:prstClr val="black"/>
                </a:solidFill>
              </a:rPr>
              <a:t>преобразовательной, созидательной деятельности, осуществленной в интересах каждого гражданина страны;</a:t>
            </a:r>
          </a:p>
          <a:p>
            <a:pPr lvl="0">
              <a:buClr>
                <a:srgbClr val="3891A7"/>
              </a:buClr>
            </a:pPr>
            <a:r>
              <a:rPr lang="ru-RU" sz="2800" dirty="0" smtClean="0">
                <a:solidFill>
                  <a:prstClr val="black"/>
                </a:solidFill>
              </a:rPr>
              <a:t>формирование </a:t>
            </a:r>
            <a:r>
              <a:rPr lang="ru-RU" sz="2800" dirty="0">
                <a:solidFill>
                  <a:prstClr val="black"/>
                </a:solidFill>
              </a:rPr>
              <a:t>гражданской идентичности через систему практико-ориентированных и полезных </a:t>
            </a:r>
            <a:r>
              <a:rPr lang="ru-RU" sz="2800" dirty="0" smtClean="0">
                <a:solidFill>
                  <a:prstClr val="black"/>
                </a:solidFill>
              </a:rPr>
              <a:t>дел </a:t>
            </a:r>
            <a:endParaRPr lang="ru-RU" sz="2800" dirty="0">
              <a:solidFill>
                <a:prstClr val="black"/>
              </a:solidFill>
            </a:endParaRP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1259632" y="2420888"/>
            <a:ext cx="7499350" cy="1143000"/>
          </a:xfrm>
        </p:spPr>
        <p:txBody>
          <a:bodyPr/>
          <a:lstStyle/>
          <a:p>
            <a:pPr algn="ctr"/>
            <a:r>
              <a:rPr lang="ru-RU" dirty="0" smtClean="0"/>
              <a:t>Спасибо за внимание!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Задача сельской  школы -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115616" y="1447800"/>
            <a:ext cx="7818072" cy="4800600"/>
          </a:xfrm>
        </p:spPr>
        <p:txBody>
          <a:bodyPr/>
          <a:lstStyle/>
          <a:p>
            <a:pPr algn="just">
              <a:buNone/>
            </a:pPr>
            <a:r>
              <a:rPr lang="ru-RU" dirty="0" smtClean="0"/>
              <a:t>   создать условия для самоопределения и социализации обучающегося на основе социокультурных, духовно-нравственных ценностей и принятых в обществе правил и норм поведения в интересах человека, </a:t>
            </a:r>
            <a:r>
              <a:rPr lang="ru-RU" b="1" dirty="0" smtClean="0"/>
              <a:t>семьи, </a:t>
            </a:r>
            <a:r>
              <a:rPr lang="ru-RU" dirty="0" smtClean="0"/>
              <a:t>общества и государства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Задачи программы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ru-RU" b="1" dirty="0" smtClean="0"/>
              <a:t>В области формирования семейной культуры:</a:t>
            </a:r>
          </a:p>
          <a:p>
            <a:pPr algn="just"/>
            <a:r>
              <a:rPr lang="ru-RU" dirty="0" smtClean="0"/>
              <a:t>укрепление отношения к семье как основе российского общества;</a:t>
            </a:r>
          </a:p>
          <a:p>
            <a:pPr algn="just"/>
            <a:r>
              <a:rPr lang="ru-RU" dirty="0" smtClean="0"/>
              <a:t>формирование представлений о значении семьи для устойчивого и успешного развития человека;</a:t>
            </a:r>
          </a:p>
          <a:p>
            <a:pPr algn="just"/>
            <a:r>
              <a:rPr lang="ru-RU" dirty="0" smtClean="0"/>
              <a:t>укрепление у обучающегося уважительного отношения к родителям, осознанного, заботливого отношения к старшим и младшим;</a:t>
            </a:r>
          </a:p>
          <a:p>
            <a:pPr algn="just"/>
            <a:r>
              <a:rPr lang="ru-RU" dirty="0" smtClean="0"/>
              <a:t>усвоение нравственных ценностей семейной жизни: любовь, забота о любимом человеке, продолжение рода, духовная и эмоциональная близость членов семьи, взаимопомощь и др.;</a:t>
            </a:r>
          </a:p>
          <a:p>
            <a:pPr algn="just"/>
            <a:r>
              <a:rPr lang="ru-RU" dirty="0" smtClean="0"/>
              <a:t>формирование начального опыта заботы о социально- психологическом благополучии своей семьи;</a:t>
            </a:r>
          </a:p>
          <a:p>
            <a:pPr algn="just"/>
            <a:r>
              <a:rPr lang="ru-RU" dirty="0" smtClean="0"/>
              <a:t>знание традиций своей семьи, культурно-исторических и этнических традиций семей своего народа, других народов России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Принципы при </a:t>
            </a:r>
            <a:br>
              <a:rPr lang="ru-RU" dirty="0" smtClean="0"/>
            </a:br>
            <a:r>
              <a:rPr lang="ru-RU" dirty="0" smtClean="0"/>
              <a:t>взаимодействии с семьей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обращение к чувству родительской любви;</a:t>
            </a:r>
          </a:p>
          <a:p>
            <a:r>
              <a:rPr lang="ru-RU" dirty="0" smtClean="0"/>
              <a:t>умение разглядеть в каждом ученике положительные черты;</a:t>
            </a:r>
          </a:p>
          <a:p>
            <a:r>
              <a:rPr lang="ru-RU" dirty="0" smtClean="0"/>
              <a:t>уважение личности отца и матери, их родительских забот, трудовой и общественной деятельности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Социально значимые акции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357290" y="5786454"/>
            <a:ext cx="7498080" cy="714380"/>
          </a:xfrm>
        </p:spPr>
        <p:txBody>
          <a:bodyPr/>
          <a:lstStyle/>
          <a:p>
            <a:pPr algn="ctr"/>
            <a:r>
              <a:rPr lang="ru-RU" dirty="0" smtClean="0"/>
              <a:t>«Бессмертный полк» </a:t>
            </a:r>
            <a:endParaRPr lang="ru-RU" dirty="0"/>
          </a:p>
        </p:txBody>
      </p:sp>
      <p:pic>
        <p:nvPicPr>
          <p:cNvPr id="1026" name="Picture 2" descr="C:\Users\Иван\Desktop\бесс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285852" y="1285860"/>
            <a:ext cx="6715172" cy="4475033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3359144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Социально значимые акции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28728" y="5929330"/>
            <a:ext cx="7498080" cy="714380"/>
          </a:xfrm>
        </p:spPr>
        <p:txBody>
          <a:bodyPr/>
          <a:lstStyle/>
          <a:p>
            <a:pPr algn="ctr"/>
            <a:r>
              <a:rPr lang="ru-RU" dirty="0" smtClean="0"/>
              <a:t>«Парад солдатской песни» </a:t>
            </a:r>
            <a:endParaRPr lang="ru-RU" dirty="0"/>
          </a:p>
        </p:txBody>
      </p:sp>
      <p:pic>
        <p:nvPicPr>
          <p:cNvPr id="2050" name="Picture 2" descr="C:\Users\Иван\Desktop\парад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357290" y="1214422"/>
            <a:ext cx="6786610" cy="4851367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96341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Социально значимые акции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285852" y="6091246"/>
            <a:ext cx="7498080" cy="766754"/>
          </a:xfrm>
        </p:spPr>
        <p:txBody>
          <a:bodyPr/>
          <a:lstStyle/>
          <a:p>
            <a:r>
              <a:rPr lang="ru-RU" dirty="0" smtClean="0"/>
              <a:t>Операция «Ветеран живет рядом»</a:t>
            </a:r>
            <a:endParaRPr lang="ru-RU" dirty="0"/>
          </a:p>
        </p:txBody>
      </p:sp>
      <p:pic>
        <p:nvPicPr>
          <p:cNvPr id="6146" name="Picture 2" descr="C:\Users\Иван\Desktop\MlPgcgCCaRw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571604" y="1602079"/>
            <a:ext cx="6000792" cy="4491217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6301227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Вахта памяти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645920" y="5857892"/>
            <a:ext cx="7498080" cy="819136"/>
          </a:xfrm>
        </p:spPr>
        <p:txBody>
          <a:bodyPr/>
          <a:lstStyle/>
          <a:p>
            <a:r>
              <a:rPr lang="ru-RU" dirty="0" smtClean="0"/>
              <a:t>Караул в дер. </a:t>
            </a:r>
            <a:r>
              <a:rPr lang="ru-RU" dirty="0" err="1" smtClean="0"/>
              <a:t>Селифонтово</a:t>
            </a:r>
            <a:r>
              <a:rPr lang="ru-RU" dirty="0" smtClean="0"/>
              <a:t> </a:t>
            </a:r>
            <a:endParaRPr lang="ru-RU" dirty="0"/>
          </a:p>
        </p:txBody>
      </p:sp>
      <p:pic>
        <p:nvPicPr>
          <p:cNvPr id="6146" name="Picture 2" descr="C:\Users\Иван\Desktop\селиф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475656" y="1214422"/>
            <a:ext cx="6311054" cy="473489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010844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Социально значимые акции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285852" y="6234122"/>
            <a:ext cx="7498080" cy="623878"/>
          </a:xfrm>
        </p:spPr>
        <p:txBody>
          <a:bodyPr/>
          <a:lstStyle/>
          <a:p>
            <a:pPr algn="ctr"/>
            <a:r>
              <a:rPr lang="ru-RU" dirty="0" smtClean="0"/>
              <a:t>Акция «Дорогою памяти»</a:t>
            </a:r>
            <a:endParaRPr lang="ru-RU" dirty="0"/>
          </a:p>
        </p:txBody>
      </p:sp>
      <p:pic>
        <p:nvPicPr>
          <p:cNvPr id="4098" name="Picture 2" descr="C:\Users\Иван\Desktop\дорог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142976" y="1285860"/>
            <a:ext cx="7289524" cy="4857784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7697825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672</TotalTime>
  <Words>308</Words>
  <Application>Microsoft Office PowerPoint</Application>
  <PresentationFormat>Экран (4:3)</PresentationFormat>
  <Paragraphs>42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Солнцестояние</vt:lpstr>
      <vt:lpstr>Опыт реализации  социально ориентированных проектов в условиях  сельской местности  (Из опыта работы МОУ Мокеевская СШ ЯМР) </vt:lpstr>
      <vt:lpstr>Задача сельской  школы - </vt:lpstr>
      <vt:lpstr>Задачи программы</vt:lpstr>
      <vt:lpstr>Принципы при  взаимодействии с семьей</vt:lpstr>
      <vt:lpstr>Социально значимые акции </vt:lpstr>
      <vt:lpstr>Социально значимые акции </vt:lpstr>
      <vt:lpstr>Социально значимые акции </vt:lpstr>
      <vt:lpstr>Вахта памяти </vt:lpstr>
      <vt:lpstr>Социально значимые акции </vt:lpstr>
      <vt:lpstr>Социально значимые проекты </vt:lpstr>
      <vt:lpstr>Социально значимые проекты </vt:lpstr>
      <vt:lpstr>Социально значимые проекты </vt:lpstr>
      <vt:lpstr>Результативность</vt:lpstr>
      <vt:lpstr>Спасибо за внимание! 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Воспитание и социализация обучающихся на основе поддержки социальных инициатив и социального партнёрства субъектов воспитания. </dc:title>
  <dc:creator>Иван</dc:creator>
  <cp:lastModifiedBy>Ольга Владимировна Чиркун</cp:lastModifiedBy>
  <cp:revision>83</cp:revision>
  <dcterms:created xsi:type="dcterms:W3CDTF">2017-04-09T19:43:11Z</dcterms:created>
  <dcterms:modified xsi:type="dcterms:W3CDTF">2018-06-01T06:36:52Z</dcterms:modified>
</cp:coreProperties>
</file>