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B6003F-D5EB-472E-900C-E02FFD1BE0E9}" type="doc">
      <dgm:prSet loTypeId="urn:microsoft.com/office/officeart/2005/8/layout/equation1" loCatId="relationship" qsTypeId="urn:microsoft.com/office/officeart/2005/8/quickstyle/simple1" qsCatId="simple" csTypeId="urn:microsoft.com/office/officeart/2005/8/colors/accent1_2" csCatId="accent1" phldr="1"/>
      <dgm:spPr/>
    </dgm:pt>
    <dgm:pt modelId="{63ED3580-2CCC-4F7C-A980-D0D14FA24381}">
      <dgm:prSet phldrT="[Текст]" custT="1"/>
      <dgm:spPr/>
      <dgm:t>
        <a:bodyPr/>
        <a:lstStyle/>
        <a:p>
          <a:r>
            <a:rPr lang="ru-RU" sz="2800" dirty="0" smtClean="0"/>
            <a:t>Запрос</a:t>
          </a:r>
        </a:p>
        <a:p>
          <a:r>
            <a:rPr lang="ru-RU" sz="2800" dirty="0" smtClean="0"/>
            <a:t>родителей</a:t>
          </a:r>
          <a:endParaRPr lang="ru-RU" sz="2800" dirty="0"/>
        </a:p>
      </dgm:t>
    </dgm:pt>
    <dgm:pt modelId="{430A872C-D86B-487C-9825-9CC989F423AA}" type="parTrans" cxnId="{A28195FD-8508-4272-BACD-A26F45B4DB74}">
      <dgm:prSet/>
      <dgm:spPr/>
      <dgm:t>
        <a:bodyPr/>
        <a:lstStyle/>
        <a:p>
          <a:endParaRPr lang="ru-RU"/>
        </a:p>
      </dgm:t>
    </dgm:pt>
    <dgm:pt modelId="{9BA89D7C-AC1A-4DE6-80F6-D7F71DCE42BA}" type="sibTrans" cxnId="{A28195FD-8508-4272-BACD-A26F45B4DB74}">
      <dgm:prSet/>
      <dgm:spPr/>
      <dgm:t>
        <a:bodyPr/>
        <a:lstStyle/>
        <a:p>
          <a:endParaRPr lang="ru-RU"/>
        </a:p>
      </dgm:t>
    </dgm:pt>
    <dgm:pt modelId="{87729A14-8ECD-4F13-89CA-9E7ABB006054}">
      <dgm:prSet phldrT="[Текст]" custT="1"/>
      <dgm:spPr/>
      <dgm:t>
        <a:bodyPr/>
        <a:lstStyle/>
        <a:p>
          <a:r>
            <a:rPr lang="ru-RU" sz="2400" dirty="0" smtClean="0"/>
            <a:t>Психологический мониторинг</a:t>
          </a:r>
          <a:endParaRPr lang="ru-RU" sz="2400" dirty="0"/>
        </a:p>
      </dgm:t>
    </dgm:pt>
    <dgm:pt modelId="{C816D318-5BE0-4A6E-8A22-A9F6AF696C35}" type="parTrans" cxnId="{F6971814-4443-4158-A58E-ABFF4835876A}">
      <dgm:prSet/>
      <dgm:spPr/>
      <dgm:t>
        <a:bodyPr/>
        <a:lstStyle/>
        <a:p>
          <a:endParaRPr lang="ru-RU"/>
        </a:p>
      </dgm:t>
    </dgm:pt>
    <dgm:pt modelId="{1482DDE9-DA8E-420E-BC85-78B70008896C}" type="sibTrans" cxnId="{F6971814-4443-4158-A58E-ABFF4835876A}">
      <dgm:prSet/>
      <dgm:spPr/>
      <dgm:t>
        <a:bodyPr/>
        <a:lstStyle/>
        <a:p>
          <a:endParaRPr lang="ru-RU"/>
        </a:p>
      </dgm:t>
    </dgm:pt>
    <dgm:pt modelId="{CAC211E6-A1C1-49F2-9908-77FB0C3E8268}">
      <dgm:prSet phldrT="[Текст]" custT="1"/>
      <dgm:spPr/>
      <dgm:t>
        <a:bodyPr/>
        <a:lstStyle/>
        <a:p>
          <a:r>
            <a:rPr lang="ru-RU" sz="1800" dirty="0" smtClean="0"/>
            <a:t>Разработка программы психолого-педагогического сопровождения в условиях конкурсного движения</a:t>
          </a:r>
          <a:endParaRPr lang="ru-RU" sz="1800" dirty="0"/>
        </a:p>
      </dgm:t>
    </dgm:pt>
    <dgm:pt modelId="{708404C2-99E4-45C1-BBD4-F9C3877790E5}" type="parTrans" cxnId="{A557A3FD-BDAF-422E-8B52-4923668E365C}">
      <dgm:prSet/>
      <dgm:spPr/>
      <dgm:t>
        <a:bodyPr/>
        <a:lstStyle/>
        <a:p>
          <a:endParaRPr lang="ru-RU"/>
        </a:p>
      </dgm:t>
    </dgm:pt>
    <dgm:pt modelId="{BF97FF4B-E4D2-4075-9FB4-DD0281A2F1D7}" type="sibTrans" cxnId="{A557A3FD-BDAF-422E-8B52-4923668E365C}">
      <dgm:prSet/>
      <dgm:spPr/>
      <dgm:t>
        <a:bodyPr/>
        <a:lstStyle/>
        <a:p>
          <a:endParaRPr lang="ru-RU"/>
        </a:p>
      </dgm:t>
    </dgm:pt>
    <dgm:pt modelId="{A974CF9E-F95E-40F0-8AFD-C4A97EE2ACE3}" type="pres">
      <dgm:prSet presAssocID="{F3B6003F-D5EB-472E-900C-E02FFD1BE0E9}" presName="linearFlow" presStyleCnt="0">
        <dgm:presLayoutVars>
          <dgm:dir/>
          <dgm:resizeHandles val="exact"/>
        </dgm:presLayoutVars>
      </dgm:prSet>
      <dgm:spPr/>
    </dgm:pt>
    <dgm:pt modelId="{F12ABA8A-7B66-4300-9A75-C7CEEABA8E10}" type="pres">
      <dgm:prSet presAssocID="{63ED3580-2CCC-4F7C-A980-D0D14FA24381}" presName="node" presStyleLbl="node1" presStyleIdx="0" presStyleCnt="3" custScaleX="177311" custScaleY="141929" custLinFactNeighborX="-2014" custLinFactNeighborY="-559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2B8A8A-D493-4989-93BE-AE843118E257}" type="pres">
      <dgm:prSet presAssocID="{9BA89D7C-AC1A-4DE6-80F6-D7F71DCE42BA}" presName="spacerL" presStyleCnt="0"/>
      <dgm:spPr/>
    </dgm:pt>
    <dgm:pt modelId="{5E61F4FD-85FA-436C-A740-B384FE837525}" type="pres">
      <dgm:prSet presAssocID="{9BA89D7C-AC1A-4DE6-80F6-D7F71DCE42BA}" presName="sibTrans" presStyleLbl="sibTrans2D1" presStyleIdx="0" presStyleCnt="2" custScaleX="60388" custScaleY="65475" custLinFactY="-4021" custLinFactNeighborX="-6345" custLinFactNeighborY="-100000"/>
      <dgm:spPr/>
      <dgm:t>
        <a:bodyPr/>
        <a:lstStyle/>
        <a:p>
          <a:endParaRPr lang="ru-RU"/>
        </a:p>
      </dgm:t>
    </dgm:pt>
    <dgm:pt modelId="{194DE8B1-34B4-426A-ADD9-3BAD211BE265}" type="pres">
      <dgm:prSet presAssocID="{9BA89D7C-AC1A-4DE6-80F6-D7F71DCE42BA}" presName="spacerR" presStyleCnt="0"/>
      <dgm:spPr/>
    </dgm:pt>
    <dgm:pt modelId="{54A0843F-2F93-4828-A4FF-028BBCDBCE85}" type="pres">
      <dgm:prSet presAssocID="{87729A14-8ECD-4F13-89CA-9E7ABB006054}" presName="node" presStyleLbl="node1" presStyleIdx="1" presStyleCnt="3" custScaleX="172222" custScaleY="145523" custLinFactNeighborX="48419" custLinFactNeighborY="-541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446CA3-427B-4AF2-88CB-74849BFF2356}" type="pres">
      <dgm:prSet presAssocID="{1482DDE9-DA8E-420E-BC85-78B70008896C}" presName="spacerL" presStyleCnt="0"/>
      <dgm:spPr/>
    </dgm:pt>
    <dgm:pt modelId="{5D51BCAF-4199-41A9-AA97-600A5F923FC5}" type="pres">
      <dgm:prSet presAssocID="{1482DDE9-DA8E-420E-BC85-78B70008896C}" presName="sibTrans" presStyleLbl="sibTrans2D1" presStyleIdx="1" presStyleCnt="2" custScaleX="59505" custScaleY="42289" custLinFactY="-6497" custLinFactNeighborX="41638" custLinFactNeighborY="-100000"/>
      <dgm:spPr/>
      <dgm:t>
        <a:bodyPr/>
        <a:lstStyle/>
        <a:p>
          <a:endParaRPr lang="ru-RU"/>
        </a:p>
      </dgm:t>
    </dgm:pt>
    <dgm:pt modelId="{04C6B813-48A6-4FC8-9196-A3B56A4961D4}" type="pres">
      <dgm:prSet presAssocID="{1482DDE9-DA8E-420E-BC85-78B70008896C}" presName="spacerR" presStyleCnt="0"/>
      <dgm:spPr/>
    </dgm:pt>
    <dgm:pt modelId="{3176C7D6-2A50-4068-94C1-D8A617CDF031}" type="pres">
      <dgm:prSet presAssocID="{CAC211E6-A1C1-49F2-9908-77FB0C3E8268}" presName="node" presStyleLbl="node1" presStyleIdx="2" presStyleCnt="3" custScaleX="191136" custScaleY="156031" custLinFactNeighborX="-27537" custLinFactNeighborY="-488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AD8F269-92C7-49CD-A8AF-57FBBA120AF1}" type="presOf" srcId="{CAC211E6-A1C1-49F2-9908-77FB0C3E8268}" destId="{3176C7D6-2A50-4068-94C1-D8A617CDF031}" srcOrd="0" destOrd="0" presId="urn:microsoft.com/office/officeart/2005/8/layout/equation1"/>
    <dgm:cxn modelId="{A557A3FD-BDAF-422E-8B52-4923668E365C}" srcId="{F3B6003F-D5EB-472E-900C-E02FFD1BE0E9}" destId="{CAC211E6-A1C1-49F2-9908-77FB0C3E8268}" srcOrd="2" destOrd="0" parTransId="{708404C2-99E4-45C1-BBD4-F9C3877790E5}" sibTransId="{BF97FF4B-E4D2-4075-9FB4-DD0281A2F1D7}"/>
    <dgm:cxn modelId="{A28195FD-8508-4272-BACD-A26F45B4DB74}" srcId="{F3B6003F-D5EB-472E-900C-E02FFD1BE0E9}" destId="{63ED3580-2CCC-4F7C-A980-D0D14FA24381}" srcOrd="0" destOrd="0" parTransId="{430A872C-D86B-487C-9825-9CC989F423AA}" sibTransId="{9BA89D7C-AC1A-4DE6-80F6-D7F71DCE42BA}"/>
    <dgm:cxn modelId="{F3AA7F71-14BE-444E-A899-A917C397076B}" type="presOf" srcId="{63ED3580-2CCC-4F7C-A980-D0D14FA24381}" destId="{F12ABA8A-7B66-4300-9A75-C7CEEABA8E10}" srcOrd="0" destOrd="0" presId="urn:microsoft.com/office/officeart/2005/8/layout/equation1"/>
    <dgm:cxn modelId="{BC6F474B-683E-4D41-BE3F-A9A3ED803B95}" type="presOf" srcId="{1482DDE9-DA8E-420E-BC85-78B70008896C}" destId="{5D51BCAF-4199-41A9-AA97-600A5F923FC5}" srcOrd="0" destOrd="0" presId="urn:microsoft.com/office/officeart/2005/8/layout/equation1"/>
    <dgm:cxn modelId="{B2594D43-E6F6-45B7-AABA-D58DFE35445F}" type="presOf" srcId="{9BA89D7C-AC1A-4DE6-80F6-D7F71DCE42BA}" destId="{5E61F4FD-85FA-436C-A740-B384FE837525}" srcOrd="0" destOrd="0" presId="urn:microsoft.com/office/officeart/2005/8/layout/equation1"/>
    <dgm:cxn modelId="{1FB383D7-3DF7-4773-8106-C10913724DCA}" type="presOf" srcId="{F3B6003F-D5EB-472E-900C-E02FFD1BE0E9}" destId="{A974CF9E-F95E-40F0-8AFD-C4A97EE2ACE3}" srcOrd="0" destOrd="0" presId="urn:microsoft.com/office/officeart/2005/8/layout/equation1"/>
    <dgm:cxn modelId="{F6971814-4443-4158-A58E-ABFF4835876A}" srcId="{F3B6003F-D5EB-472E-900C-E02FFD1BE0E9}" destId="{87729A14-8ECD-4F13-89CA-9E7ABB006054}" srcOrd="1" destOrd="0" parTransId="{C816D318-5BE0-4A6E-8A22-A9F6AF696C35}" sibTransId="{1482DDE9-DA8E-420E-BC85-78B70008896C}"/>
    <dgm:cxn modelId="{03F7C2C2-E4C2-4E2C-9B04-71D66455840F}" type="presOf" srcId="{87729A14-8ECD-4F13-89CA-9E7ABB006054}" destId="{54A0843F-2F93-4828-A4FF-028BBCDBCE85}" srcOrd="0" destOrd="0" presId="urn:microsoft.com/office/officeart/2005/8/layout/equation1"/>
    <dgm:cxn modelId="{B6A26AA1-6E11-43A9-A7DA-43DBF0855A93}" type="presParOf" srcId="{A974CF9E-F95E-40F0-8AFD-C4A97EE2ACE3}" destId="{F12ABA8A-7B66-4300-9A75-C7CEEABA8E10}" srcOrd="0" destOrd="0" presId="urn:microsoft.com/office/officeart/2005/8/layout/equation1"/>
    <dgm:cxn modelId="{532BEA6B-4902-4F5A-86DE-47D4F1246A56}" type="presParOf" srcId="{A974CF9E-F95E-40F0-8AFD-C4A97EE2ACE3}" destId="{4B2B8A8A-D493-4989-93BE-AE843118E257}" srcOrd="1" destOrd="0" presId="urn:microsoft.com/office/officeart/2005/8/layout/equation1"/>
    <dgm:cxn modelId="{96BCFDFA-20D1-4EC6-AD8F-E3997A31E925}" type="presParOf" srcId="{A974CF9E-F95E-40F0-8AFD-C4A97EE2ACE3}" destId="{5E61F4FD-85FA-436C-A740-B384FE837525}" srcOrd="2" destOrd="0" presId="urn:microsoft.com/office/officeart/2005/8/layout/equation1"/>
    <dgm:cxn modelId="{A3A37A5F-D100-4819-9596-08C62EE1A212}" type="presParOf" srcId="{A974CF9E-F95E-40F0-8AFD-C4A97EE2ACE3}" destId="{194DE8B1-34B4-426A-ADD9-3BAD211BE265}" srcOrd="3" destOrd="0" presId="urn:microsoft.com/office/officeart/2005/8/layout/equation1"/>
    <dgm:cxn modelId="{6D78274E-D18C-45D2-BE6D-495DB91A2944}" type="presParOf" srcId="{A974CF9E-F95E-40F0-8AFD-C4A97EE2ACE3}" destId="{54A0843F-2F93-4828-A4FF-028BBCDBCE85}" srcOrd="4" destOrd="0" presId="urn:microsoft.com/office/officeart/2005/8/layout/equation1"/>
    <dgm:cxn modelId="{41CF07E0-1382-47A5-99A7-B6621087F217}" type="presParOf" srcId="{A974CF9E-F95E-40F0-8AFD-C4A97EE2ACE3}" destId="{E8446CA3-427B-4AF2-88CB-74849BFF2356}" srcOrd="5" destOrd="0" presId="urn:microsoft.com/office/officeart/2005/8/layout/equation1"/>
    <dgm:cxn modelId="{662BD71B-5604-495B-9DE2-C5EDBCC3E8AC}" type="presParOf" srcId="{A974CF9E-F95E-40F0-8AFD-C4A97EE2ACE3}" destId="{5D51BCAF-4199-41A9-AA97-600A5F923FC5}" srcOrd="6" destOrd="0" presId="urn:microsoft.com/office/officeart/2005/8/layout/equation1"/>
    <dgm:cxn modelId="{5E860E81-D029-4052-BA5B-330AE53FC0BC}" type="presParOf" srcId="{A974CF9E-F95E-40F0-8AFD-C4A97EE2ACE3}" destId="{04C6B813-48A6-4FC8-9196-A3B56A4961D4}" srcOrd="7" destOrd="0" presId="urn:microsoft.com/office/officeart/2005/8/layout/equation1"/>
    <dgm:cxn modelId="{37AB717B-C4D0-47D0-B6F5-1D1DBE6A0F5B}" type="presParOf" srcId="{A974CF9E-F95E-40F0-8AFD-C4A97EE2ACE3}" destId="{3176C7D6-2A50-4068-94C1-D8A617CDF031}" srcOrd="8" destOrd="0" presId="urn:microsoft.com/office/officeart/2005/8/layout/equation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17.10.2018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17.10.2018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17.10.2018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17.10.2018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17.10.2018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17.10.2018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2\Downloads\&#1057;&#1051;&#1054;&#1053;&#1077;&#1085;&#1086;&#1082;%202018.mp4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1571612"/>
            <a:ext cx="8458200" cy="385765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Программа</a:t>
            </a:r>
            <a:br>
              <a:rPr lang="ru-RU" b="1" dirty="0" smtClean="0"/>
            </a:br>
            <a:r>
              <a:rPr lang="ru-RU" b="1" dirty="0" smtClean="0"/>
              <a:t> </a:t>
            </a:r>
            <a:br>
              <a:rPr lang="ru-RU" b="1" dirty="0" smtClean="0"/>
            </a:br>
            <a:r>
              <a:rPr lang="ru-RU" sz="3100" b="1" dirty="0" smtClean="0"/>
              <a:t>психолого-педагогического сопровождения обучающихся младшего школьного возраста в условиях конкурсного движения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«Обучение для будущего»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285728"/>
            <a:ext cx="8458200" cy="914400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b="1" dirty="0" smtClean="0"/>
              <a:t>Муниципальное общеобразовательное учреждение </a:t>
            </a:r>
          </a:p>
          <a:p>
            <a:pPr algn="ctr"/>
            <a:r>
              <a:rPr lang="ru-RU" b="1" dirty="0" smtClean="0"/>
              <a:t>«Средняя школа поселка Ярославка»</a:t>
            </a:r>
          </a:p>
          <a:p>
            <a:pPr algn="ctr"/>
            <a:r>
              <a:rPr lang="ru-RU" b="1" dirty="0" smtClean="0"/>
              <a:t>Ярославского муниципального района</a:t>
            </a:r>
            <a:endParaRPr lang="ru-RU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Заключение: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dirty="0" smtClean="0"/>
              <a:t>Данная программа рассчитана на системную работу с одаренными детьми. Но важно подчеркнуть, что на первый план выходит мысль о максимальном развитии умений, навыков, познавательных способностей каждого ребенка индивидуально.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sz="44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СПАСИБО ЗА ВНИМАНИЕ!</a:t>
            </a:r>
            <a:endParaRPr lang="ru-RU" sz="4400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pic>
        <p:nvPicPr>
          <p:cNvPr id="4" name="Содержимое 3" descr="1479039619_imagesbase.ru-498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1785926"/>
            <a:ext cx="8046155" cy="4525962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Актуальность: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/>
              <a:t>создание </a:t>
            </a:r>
            <a:r>
              <a:rPr lang="ru-RU" dirty="0" smtClean="0"/>
              <a:t>и </a:t>
            </a:r>
            <a:r>
              <a:rPr lang="ru-RU" dirty="0" smtClean="0"/>
              <a:t>развитие </a:t>
            </a:r>
            <a:r>
              <a:rPr lang="ru-RU" dirty="0" smtClean="0"/>
              <a:t>личностно-ориентированного образования для детей с высоким уровнем интеллекта.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нормативно-правовые и инструктивно-методические материалы: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214422"/>
            <a:ext cx="8686800" cy="5643578"/>
          </a:xfrm>
        </p:spPr>
        <p:txBody>
          <a:bodyPr>
            <a:normAutofit fontScale="70000" lnSpcReduction="20000"/>
          </a:bodyPr>
          <a:lstStyle/>
          <a:p>
            <a:pPr lvl="0" algn="just"/>
            <a:r>
              <a:rPr lang="ru-RU" dirty="0" smtClean="0"/>
              <a:t>Федеральный закон «Об образовании в Российской Федерации» от 29.12.2012 №273-Ф3</a:t>
            </a:r>
          </a:p>
          <a:p>
            <a:pPr lvl="0" algn="just"/>
            <a:r>
              <a:rPr lang="ru-RU" dirty="0" smtClean="0"/>
              <a:t>  Приказ Министерства образования и науки Российской Федерации от 17 декабря 2010 г. № 1897 «Об утверждении Федерального государственного образовательного стандарта основного общего образования» </a:t>
            </a:r>
          </a:p>
          <a:p>
            <a:pPr lvl="0" algn="just"/>
            <a:r>
              <a:rPr lang="ru-RU" dirty="0" smtClean="0"/>
              <a:t> Письмо Министерства образования и науки Российской Федерации от 22 января 1998 г. N 20-58-07ин/20-4 «Об учителях-логопедах и педагогах-психологах учреждений образования»</a:t>
            </a:r>
          </a:p>
          <a:p>
            <a:pPr lvl="0" algn="just"/>
            <a:r>
              <a:rPr lang="ru-RU" dirty="0" smtClean="0"/>
              <a:t> Письмо Министерства образования и науки Российской Федерации от 27 июня 2003 г. N 28-51-513/16 «Методические рекомендации по психолого-педагогическому сопровождению обучающихся в учебно-воспитательном процессе в условиях модернизации образования»</a:t>
            </a:r>
          </a:p>
          <a:p>
            <a:pPr lvl="0" algn="just"/>
            <a:r>
              <a:rPr lang="ru-RU" dirty="0" smtClean="0"/>
              <a:t>Постановление президента РФ № 322 от 10.11.1992 г. «Об активизации работы по выявлению и социально-экономической поддержке одаренных детей и подростков»;</a:t>
            </a:r>
          </a:p>
          <a:p>
            <a:pPr lvl="0" algn="just"/>
            <a:r>
              <a:rPr lang="ru-RU" dirty="0" smtClean="0"/>
              <a:t>Закон Ярославской области от 12 июня 2004 года №24-з «О поддержке одаренных детей».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Цель: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i="1" dirty="0" smtClean="0"/>
              <a:t>создание  благоприятных социально-психологических условий  для выявления, развития и сопровождения одаренных детей, реализации их потенциальных способностей, социализация и формирование целеполагания обучающихся данной категории на разных этапах  развития.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Задачи: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303838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ru-RU" sz="3400" dirty="0" smtClean="0"/>
              <a:t>психодиагностика одаренности на раннем этапе (1-4 классы);</a:t>
            </a:r>
          </a:p>
          <a:p>
            <a:r>
              <a:rPr lang="ru-RU" sz="3400" dirty="0" smtClean="0"/>
              <a:t>создание психолого-педагогического мониторинга одаренных детей;</a:t>
            </a:r>
          </a:p>
          <a:p>
            <a:r>
              <a:rPr lang="ru-RU" sz="3400" dirty="0" smtClean="0"/>
              <a:t>создание системы развития детской одаренности и психологической поддержки обучающихся в соответствии с их способностями;</a:t>
            </a:r>
          </a:p>
          <a:p>
            <a:r>
              <a:rPr lang="ru-RU" sz="3400" dirty="0" smtClean="0"/>
              <a:t>организация и проведение </a:t>
            </a:r>
            <a:r>
              <a:rPr lang="ru-RU" sz="3400" dirty="0" err="1" smtClean="0"/>
              <a:t>психолого</a:t>
            </a:r>
            <a:r>
              <a:rPr lang="ru-RU" sz="3400" dirty="0" smtClean="0"/>
              <a:t>- педагогического консультирования </a:t>
            </a:r>
          </a:p>
          <a:p>
            <a:pPr>
              <a:buNone/>
            </a:pPr>
            <a:r>
              <a:rPr lang="ru-RU" sz="3400" dirty="0" smtClean="0"/>
              <a:t>детей, их родителей и педагогам, работающим с одаренными детьми;</a:t>
            </a:r>
          </a:p>
          <a:p>
            <a:r>
              <a:rPr lang="ru-RU" sz="3400" dirty="0" smtClean="0"/>
              <a:t>разработка алгоритмов, памяток для учителей, классных руководителей;</a:t>
            </a:r>
          </a:p>
          <a:p>
            <a:r>
              <a:rPr lang="ru-RU" sz="3400" dirty="0" smtClean="0"/>
              <a:t>создание подсистемы диагностики одаренности обучающихся школы и организация эффективного функционирования этой системы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Проблема сельской школы: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/>
              <a:t>высокая </a:t>
            </a:r>
            <a:r>
              <a:rPr lang="ru-RU" dirty="0" smtClean="0"/>
              <a:t>нагрузка на одних и тех же одаренных и талантливых детей в условиях конкурсного движения.</a:t>
            </a:r>
            <a:endParaRPr lang="ru-RU" dirty="0"/>
          </a:p>
        </p:txBody>
      </p:sp>
      <p:pic>
        <p:nvPicPr>
          <p:cNvPr id="1026" name="Picture 2" descr="F:\Новая папка\Конкурс\фото школ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3120687"/>
            <a:ext cx="5072066" cy="37373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14282" y="214290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Актуальность программы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для </a:t>
            </a:r>
            <a:r>
              <a:rPr lang="ru-RU" b="1" dirty="0" smtClean="0"/>
              <a:t>МОУ </a:t>
            </a:r>
            <a:r>
              <a:rPr lang="ru-RU" b="1" dirty="0" err="1" smtClean="0"/>
              <a:t>сш</a:t>
            </a:r>
            <a:r>
              <a:rPr lang="ru-RU" b="1" dirty="0" smtClean="0"/>
              <a:t> п. Ярославка </a:t>
            </a:r>
            <a:r>
              <a:rPr lang="ru-RU" b="1" dirty="0" err="1" smtClean="0"/>
              <a:t>Ямр</a:t>
            </a:r>
            <a:endParaRPr lang="ru-RU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85720" y="1214422"/>
          <a:ext cx="86868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Стрелка вниз 4"/>
          <p:cNvSpPr/>
          <p:nvPr/>
        </p:nvSpPr>
        <p:spPr>
          <a:xfrm>
            <a:off x="4214810" y="3786190"/>
            <a:ext cx="714380" cy="92869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714480" y="4714884"/>
            <a:ext cx="621510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arenR"/>
            </a:pPr>
            <a:r>
              <a:rPr lang="ru-RU" sz="2400" b="1" dirty="0" smtClean="0"/>
              <a:t>Большое количество обучающихся с 2-3 видами одаренности;</a:t>
            </a:r>
          </a:p>
          <a:p>
            <a:pPr marL="342900" indent="-342900" algn="just">
              <a:buAutoNum type="arabicParenR"/>
            </a:pPr>
            <a:r>
              <a:rPr lang="ru-RU" sz="2400" b="1" dirty="0" smtClean="0"/>
              <a:t>Высокий % детей с </a:t>
            </a:r>
            <a:r>
              <a:rPr lang="ru-RU" sz="2400" b="1" dirty="0" err="1" smtClean="0"/>
              <a:t>мотиватором</a:t>
            </a:r>
            <a:r>
              <a:rPr lang="ru-RU" sz="2400" b="1" dirty="0" smtClean="0"/>
              <a:t> «Страх отвержения в принятии решения на участие в конкурсах».</a:t>
            </a:r>
            <a:endParaRPr lang="ru-RU" sz="24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Видеосюжет со школьной научно-практической конференции</a:t>
            </a:r>
            <a:endParaRPr lang="ru-RU" b="1" dirty="0"/>
          </a:p>
        </p:txBody>
      </p:sp>
      <p:pic>
        <p:nvPicPr>
          <p:cNvPr id="4" name="СЛОНенок 2018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3362" y="1755766"/>
            <a:ext cx="9070638" cy="51022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Форма организации: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индивидуальные занятия;</a:t>
            </a:r>
          </a:p>
          <a:p>
            <a:r>
              <a:rPr lang="ru-RU" dirty="0" smtClean="0"/>
              <a:t> групповые занятия.</a:t>
            </a:r>
          </a:p>
          <a:p>
            <a:endParaRPr lang="ru-RU" dirty="0" smtClean="0"/>
          </a:p>
          <a:p>
            <a:pPr>
              <a:buNone/>
            </a:pPr>
            <a:r>
              <a:rPr lang="ru-RU" b="1" u="sng" dirty="0" smtClean="0">
                <a:solidFill>
                  <a:schemeClr val="accent2">
                    <a:lumMod val="50000"/>
                  </a:schemeClr>
                </a:solidFill>
              </a:rPr>
              <a:t>ОРГАНИЗАЦИЯ ЗАНЯТИЙ:</a:t>
            </a:r>
          </a:p>
          <a:p>
            <a:pPr>
              <a:buNone/>
            </a:pPr>
            <a:r>
              <a:rPr lang="ru-RU" dirty="0" smtClean="0"/>
              <a:t>развивающие занятия проводятся в соответствии с учебным планом из расчета 1 час в неделю:</a:t>
            </a:r>
          </a:p>
          <a:p>
            <a:r>
              <a:rPr lang="ru-RU" dirty="0" smtClean="0"/>
              <a:t>в 1 классе - 33 часа;</a:t>
            </a:r>
          </a:p>
          <a:p>
            <a:r>
              <a:rPr lang="ru-RU" dirty="0" smtClean="0"/>
              <a:t>во 2-4 классах-34 часа.</a:t>
            </a:r>
          </a:p>
          <a:p>
            <a:pPr>
              <a:buNone/>
            </a:pPr>
            <a:endParaRPr lang="ru-RU" dirty="0" smtClean="0"/>
          </a:p>
          <a:p>
            <a:endParaRPr lang="ru-RU" b="1" u="sng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17</TotalTime>
  <Words>412</Words>
  <PresentationFormat>Экран (4:3)</PresentationFormat>
  <Paragraphs>45</Paragraphs>
  <Slides>11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Трек</vt:lpstr>
      <vt:lpstr>Программа   психолого-педагогического сопровождения обучающихся младшего школьного возраста в условиях конкурсного движения  «Обучение для будущего» </vt:lpstr>
      <vt:lpstr>Актуальность:</vt:lpstr>
      <vt:lpstr>нормативно-правовые и инструктивно-методические материалы:  </vt:lpstr>
      <vt:lpstr>Цель:</vt:lpstr>
      <vt:lpstr>Задачи:</vt:lpstr>
      <vt:lpstr>Проблема сельской школы:</vt:lpstr>
      <vt:lpstr>Актуальность программы  для МОУ сш п. Ярославка Ямр</vt:lpstr>
      <vt:lpstr>Видеосюжет со школьной научно-практической конференции</vt:lpstr>
      <vt:lpstr>Форма организации: </vt:lpstr>
      <vt:lpstr>Заключение: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Программа   психолого-педагогического сопровождения обучающихся младшего школьного возраста в условиях конкурсного движения  «Обучение для будущего» </dc:title>
  <dc:creator>кабинет23</dc:creator>
  <cp:lastModifiedBy>2</cp:lastModifiedBy>
  <cp:revision>4</cp:revision>
  <dcterms:created xsi:type="dcterms:W3CDTF">2018-10-16T07:11:35Z</dcterms:created>
  <dcterms:modified xsi:type="dcterms:W3CDTF">2018-10-17T20:53:14Z</dcterms:modified>
</cp:coreProperties>
</file>