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61" r:id="rId3"/>
    <p:sldId id="259" r:id="rId4"/>
    <p:sldId id="260" r:id="rId5"/>
    <p:sldId id="258" r:id="rId6"/>
    <p:sldId id="266" r:id="rId7"/>
    <p:sldId id="267" r:id="rId8"/>
    <p:sldId id="268" r:id="rId9"/>
    <p:sldId id="257" r:id="rId10"/>
    <p:sldId id="269" r:id="rId11"/>
    <p:sldId id="262" r:id="rId12"/>
    <p:sldId id="263" r:id="rId13"/>
    <p:sldId id="265" r:id="rId14"/>
    <p:sldId id="264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23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Oval 9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66440" y="2226503"/>
            <a:ext cx="5917679" cy="2550877"/>
          </a:xfrm>
        </p:spPr>
        <p:txBody>
          <a:bodyPr anchor="b"/>
          <a:lstStyle>
            <a:lvl1pPr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6440" y="4777380"/>
            <a:ext cx="5917679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7498080" y="1828800"/>
            <a:ext cx="990599" cy="22865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04.12.2015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6236208" y="3264408"/>
            <a:ext cx="3859795" cy="228660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1" name="Rectangle 10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 anchor="b"/>
          <a:lstStyle>
            <a:lvl1pPr algn="ctr">
              <a:defRPr sz="2800"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725878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10204164">
              <a:off x="426788" y="4564241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6" name="Rectangle 15"/>
            <p:cNvSpPr/>
            <p:nvPr/>
          </p:nvSpPr>
          <p:spPr>
            <a:xfrm>
              <a:off x="421503" y="402165"/>
              <a:ext cx="8327939" cy="314113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 bwMode="gray">
            <a:xfrm rot="10800000">
              <a:off x="485023" y="2670079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0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4961454"/>
            <a:ext cx="642200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66441" y="685800"/>
            <a:ext cx="6422004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866440" y="5528192"/>
            <a:ext cx="6422004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04.12.2015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Rectangle 9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92898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21010068">
              <a:off x="6359946" y="2780895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Rectangle 8"/>
            <p:cNvSpPr/>
            <p:nvPr/>
          </p:nvSpPr>
          <p:spPr>
            <a:xfrm>
              <a:off x="485023" y="4343399"/>
              <a:ext cx="8182128" cy="211243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 bwMode="gray">
            <a:xfrm>
              <a:off x="485023" y="2854646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0" y="927100"/>
            <a:ext cx="6422005" cy="1692720"/>
          </a:xfrm>
        </p:spPr>
        <p:txBody>
          <a:bodyPr/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0" y="3488023"/>
            <a:ext cx="6422005" cy="2536857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04.12.2015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Rectangle 7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762588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21010068">
              <a:off x="6359946" y="4309201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10"/>
            <p:cNvSpPr/>
            <p:nvPr/>
          </p:nvSpPr>
          <p:spPr bwMode="gray">
            <a:xfrm>
              <a:off x="485023" y="4381500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4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3" name="TextBox 22"/>
          <p:cNvSpPr txBox="1"/>
          <p:nvPr/>
        </p:nvSpPr>
        <p:spPr bwMode="gray">
          <a:xfrm>
            <a:off x="647430" y="651690"/>
            <a:ext cx="60159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80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 bwMode="gray">
          <a:xfrm>
            <a:off x="7069418" y="2900292"/>
            <a:ext cx="61906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80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8060" y="927099"/>
            <a:ext cx="6160385" cy="2882179"/>
          </a:xfrm>
        </p:spPr>
        <p:txBody>
          <a:bodyPr anchor="ctr"/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7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387278" y="3809278"/>
            <a:ext cx="5646143" cy="333113"/>
          </a:xfrm>
        </p:spPr>
        <p:txBody>
          <a:bodyPr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0" y="5000816"/>
            <a:ext cx="6343673" cy="101061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04.12.2015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Rectangle 8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3209823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5"/>
            <p:cNvSpPr/>
            <p:nvPr/>
          </p:nvSpPr>
          <p:spPr bwMode="gray">
            <a:xfrm rot="21010068">
              <a:off x="6359946" y="431124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7"/>
            <p:cNvSpPr/>
            <p:nvPr/>
          </p:nvSpPr>
          <p:spPr bwMode="gray">
            <a:xfrm>
              <a:off x="485023" y="4381500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7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0" y="2057400"/>
            <a:ext cx="6422005" cy="20955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1" y="5024908"/>
            <a:ext cx="6422004" cy="994891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04.12.2015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Rectangle 6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3736041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0" y="927100"/>
            <a:ext cx="6423593" cy="709864"/>
          </a:xfrm>
        </p:spPr>
        <p:txBody>
          <a:bodyPr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0" y="2489200"/>
            <a:ext cx="2313432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5"/>
          </p:nvPr>
        </p:nvSpPr>
        <p:spPr>
          <a:xfrm>
            <a:off x="866440" y="3147164"/>
            <a:ext cx="2313432" cy="2888366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05614" y="2489200"/>
            <a:ext cx="2318918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6"/>
          </p:nvPr>
        </p:nvSpPr>
        <p:spPr>
          <a:xfrm>
            <a:off x="3408471" y="3147164"/>
            <a:ext cx="2318918" cy="2888366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58642" y="2489200"/>
            <a:ext cx="2318918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7"/>
          </p:nvPr>
        </p:nvSpPr>
        <p:spPr>
          <a:xfrm>
            <a:off x="5960935" y="3147164"/>
            <a:ext cx="2316625" cy="2888366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294530" y="2489201"/>
            <a:ext cx="0" cy="3546328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849521" y="2489201"/>
            <a:ext cx="0" cy="3546328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04.12.2015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4685033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0" y="927100"/>
            <a:ext cx="6345260" cy="709864"/>
          </a:xfrm>
        </p:spPr>
        <p:txBody>
          <a:bodyPr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0" y="4179596"/>
            <a:ext cx="2313432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2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019055" y="2489200"/>
            <a:ext cx="2015144" cy="1447342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8"/>
          </p:nvPr>
        </p:nvSpPr>
        <p:spPr>
          <a:xfrm>
            <a:off x="866439" y="4837558"/>
            <a:ext cx="2313432" cy="1187321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11125" y="4179595"/>
            <a:ext cx="2318918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8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553189" y="2489200"/>
            <a:ext cx="2015144" cy="1447342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411125" y="4848208"/>
            <a:ext cx="2318918" cy="1187321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58642" y="4179596"/>
            <a:ext cx="2318918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9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6108641" y="2489200"/>
            <a:ext cx="2015144" cy="1447342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958642" y="4837558"/>
            <a:ext cx="2318918" cy="1187321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cxnSp>
        <p:nvCxnSpPr>
          <p:cNvPr id="40" name="Straight Connector 39"/>
          <p:cNvCxnSpPr/>
          <p:nvPr/>
        </p:nvCxnSpPr>
        <p:spPr>
          <a:xfrm>
            <a:off x="3290019" y="2489201"/>
            <a:ext cx="0" cy="3546328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5849521" y="2489201"/>
            <a:ext cx="0" cy="3546328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04.12.2015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022583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21301" y="6387910"/>
            <a:ext cx="990599" cy="228659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04.12.2015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16133" y="6387910"/>
            <a:ext cx="3859795" cy="228660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4279899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1588" y="0"/>
            <a:ext cx="9120420" cy="6860798"/>
            <a:chOff x="-1588" y="0"/>
            <a:chExt cx="9120420" cy="6860798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Freeform 5"/>
            <p:cNvSpPr/>
            <p:nvPr/>
          </p:nvSpPr>
          <p:spPr bwMode="gray">
            <a:xfrm rot="4966650">
              <a:off x="4673046" y="5107506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</p:grpSp>
      <p:sp>
        <p:nvSpPr>
          <p:cNvPr id="17" name="Rectangle 16"/>
          <p:cNvSpPr/>
          <p:nvPr/>
        </p:nvSpPr>
        <p:spPr>
          <a:xfrm>
            <a:off x="414867" y="402165"/>
            <a:ext cx="4610565" cy="605367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Freeform 9"/>
          <p:cNvSpPr/>
          <p:nvPr/>
        </p:nvSpPr>
        <p:spPr bwMode="gray">
          <a:xfrm rot="5400000">
            <a:off x="1299309" y="1765596"/>
            <a:ext cx="5995993" cy="3326809"/>
          </a:xfrm>
          <a:custGeom>
            <a:avLst/>
            <a:gdLst/>
            <a:ahLst/>
            <a:cxnLst/>
            <a:rect l="0" t="0" r="r" b="b"/>
            <a:pathLst>
              <a:path w="4960" h="2752">
                <a:moveTo>
                  <a:pt x="0" y="0"/>
                </a:moveTo>
                <a:lnTo>
                  <a:pt x="0" y="324"/>
                </a:lnTo>
                <a:lnTo>
                  <a:pt x="0" y="1992"/>
                </a:lnTo>
                <a:lnTo>
                  <a:pt x="0" y="2752"/>
                </a:lnTo>
                <a:lnTo>
                  <a:pt x="4960" y="2752"/>
                </a:lnTo>
                <a:lnTo>
                  <a:pt x="4960" y="1992"/>
                </a:lnTo>
                <a:lnTo>
                  <a:pt x="4960" y="324"/>
                </a:lnTo>
                <a:lnTo>
                  <a:pt x="4960" y="0"/>
                </a:lnTo>
                <a:lnTo>
                  <a:pt x="4960" y="0"/>
                </a:lnTo>
                <a:lnTo>
                  <a:pt x="4734" y="34"/>
                </a:lnTo>
                <a:lnTo>
                  <a:pt x="4510" y="64"/>
                </a:lnTo>
                <a:lnTo>
                  <a:pt x="4284" y="90"/>
                </a:lnTo>
                <a:lnTo>
                  <a:pt x="4060" y="114"/>
                </a:lnTo>
                <a:lnTo>
                  <a:pt x="3836" y="132"/>
                </a:lnTo>
                <a:lnTo>
                  <a:pt x="3614" y="146"/>
                </a:lnTo>
                <a:lnTo>
                  <a:pt x="3392" y="158"/>
                </a:lnTo>
                <a:lnTo>
                  <a:pt x="3174" y="166"/>
                </a:lnTo>
                <a:lnTo>
                  <a:pt x="2960" y="172"/>
                </a:lnTo>
                <a:lnTo>
                  <a:pt x="2748" y="174"/>
                </a:lnTo>
                <a:lnTo>
                  <a:pt x="2542" y="174"/>
                </a:lnTo>
                <a:lnTo>
                  <a:pt x="2338" y="174"/>
                </a:lnTo>
                <a:lnTo>
                  <a:pt x="2140" y="170"/>
                </a:lnTo>
                <a:lnTo>
                  <a:pt x="1948" y="164"/>
                </a:lnTo>
                <a:lnTo>
                  <a:pt x="1762" y="156"/>
                </a:lnTo>
                <a:lnTo>
                  <a:pt x="1582" y="148"/>
                </a:lnTo>
                <a:lnTo>
                  <a:pt x="1410" y="138"/>
                </a:lnTo>
                <a:lnTo>
                  <a:pt x="1244" y="128"/>
                </a:lnTo>
                <a:lnTo>
                  <a:pt x="1088" y="116"/>
                </a:lnTo>
                <a:lnTo>
                  <a:pt x="938" y="104"/>
                </a:lnTo>
                <a:lnTo>
                  <a:pt x="668" y="78"/>
                </a:lnTo>
                <a:lnTo>
                  <a:pt x="438" y="54"/>
                </a:lnTo>
                <a:lnTo>
                  <a:pt x="254" y="34"/>
                </a:lnTo>
                <a:lnTo>
                  <a:pt x="116" y="16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</p:sp>
      <p:sp>
        <p:nvSpPr>
          <p:cNvPr id="18" name="Freeform 5"/>
          <p:cNvSpPr>
            <a:spLocks noEditPoints="1"/>
          </p:cNvSpPr>
          <p:nvPr/>
        </p:nvSpPr>
        <p:spPr bwMode="gray">
          <a:xfrm>
            <a:off x="0" y="0"/>
            <a:ext cx="9144000" cy="6858000"/>
          </a:xfrm>
          <a:custGeom>
            <a:avLst/>
            <a:gdLst/>
            <a:ahLst/>
            <a:cxnLst/>
            <a:rect l="0" t="0" r="r" b="b"/>
            <a:pathLst>
              <a:path w="5760" h="4320">
                <a:moveTo>
                  <a:pt x="0" y="0"/>
                </a:moveTo>
                <a:lnTo>
                  <a:pt x="0" y="4320"/>
                </a:lnTo>
                <a:lnTo>
                  <a:pt x="5760" y="4320"/>
                </a:lnTo>
                <a:lnTo>
                  <a:pt x="5760" y="0"/>
                </a:lnTo>
                <a:lnTo>
                  <a:pt x="0" y="0"/>
                </a:lnTo>
                <a:close/>
                <a:moveTo>
                  <a:pt x="5444" y="4004"/>
                </a:moveTo>
                <a:lnTo>
                  <a:pt x="324" y="4004"/>
                </a:lnTo>
                <a:lnTo>
                  <a:pt x="324" y="324"/>
                </a:lnTo>
                <a:lnTo>
                  <a:pt x="5444" y="324"/>
                </a:lnTo>
                <a:lnTo>
                  <a:pt x="5444" y="4004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174928" y="1447799"/>
            <a:ext cx="1113516" cy="4572001"/>
          </a:xfrm>
        </p:spPr>
        <p:txBody>
          <a:bodyPr vert="eaVert" anchor="ctr" anchorCtr="0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66738" y="1447799"/>
            <a:ext cx="4416936" cy="457200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04.12.2015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8546" y="6365498"/>
            <a:ext cx="3859795" cy="228660"/>
          </a:xfrm>
        </p:spPr>
        <p:txBody>
          <a:bodyPr/>
          <a:lstStyle/>
          <a:p>
            <a:endParaRPr lang="ru-RU"/>
          </a:p>
        </p:txBody>
      </p:sp>
      <p:sp>
        <p:nvSpPr>
          <p:cNvPr id="9" name="Rectangle 8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957005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5970" y="927098"/>
            <a:ext cx="6343672" cy="709865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04.12.2015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 anchor="b"/>
          <a:lstStyle>
            <a:lvl1pPr algn="ctr">
              <a:defRPr sz="2800"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052633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>
            <a:xfrm>
              <a:off x="5283673" y="402165"/>
              <a:ext cx="3465769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 bwMode="gray">
            <a:xfrm rot="16200000">
              <a:off x="3105027" y="1765596"/>
              <a:ext cx="5995993" cy="3326809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/>
            <p:nvPr/>
          </p:nvSpPr>
          <p:spPr bwMode="gray">
            <a:xfrm rot="15687606">
              <a:off x="3320102" y="145837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7534" y="2257588"/>
            <a:ext cx="3090672" cy="3020344"/>
          </a:xfrm>
        </p:spPr>
        <p:txBody>
          <a:bodyPr anchor="ctr"/>
          <a:lstStyle>
            <a:lvl1pPr algn="l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19261" y="2257588"/>
            <a:ext cx="3082516" cy="302034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04.12.2015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Rectangle 7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 anchor="b"/>
          <a:lstStyle>
            <a:lvl1pPr algn="ctr">
              <a:defRPr sz="2800"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301393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66440" y="2489200"/>
            <a:ext cx="3636980" cy="3530603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0581" y="2489203"/>
            <a:ext cx="3636980" cy="353060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04.12.2015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 anchor="b"/>
          <a:lstStyle>
            <a:lvl1pPr algn="ctr">
              <a:defRPr sz="2800"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818113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9918" y="2489200"/>
            <a:ext cx="3633502" cy="75929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66440" y="3248490"/>
            <a:ext cx="3636980" cy="2771311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0581" y="2489200"/>
            <a:ext cx="3636979" cy="75663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0581" y="3245835"/>
            <a:ext cx="3636980" cy="277396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04.12.2015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 anchor="b"/>
          <a:lstStyle>
            <a:lvl1pPr algn="ctr">
              <a:defRPr sz="2800"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50009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04.12.2015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 anchor="b"/>
          <a:lstStyle>
            <a:lvl1pPr algn="ctr">
              <a:defRPr sz="2800"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648919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04.12.2015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466597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>
            <a:xfrm>
              <a:off x="5283673" y="402165"/>
              <a:ext cx="3465769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 bwMode="gray">
            <a:xfrm rot="16200000">
              <a:off x="2548536" y="1765596"/>
              <a:ext cx="5995993" cy="3326809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2" name="Freeform 5"/>
            <p:cNvSpPr/>
            <p:nvPr/>
          </p:nvSpPr>
          <p:spPr bwMode="gray">
            <a:xfrm rot="15687606">
              <a:off x="2769747" y="145837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0" y="1447800"/>
            <a:ext cx="2712590" cy="1495588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68927" y="1447800"/>
            <a:ext cx="3632850" cy="4572000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866441" y="3086845"/>
            <a:ext cx="2712589" cy="2933701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04.12.2015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Rectangle 8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073561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>
            <a:xfrm>
              <a:off x="5283673" y="402165"/>
              <a:ext cx="3465769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 bwMode="gray">
            <a:xfrm rot="16200000">
              <a:off x="2852610" y="1765596"/>
              <a:ext cx="5995993" cy="3326809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4" name="Freeform 5"/>
            <p:cNvSpPr/>
            <p:nvPr/>
          </p:nvSpPr>
          <p:spPr bwMode="gray">
            <a:xfrm rot="15687606">
              <a:off x="3074559" y="145837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0" y="1381390"/>
            <a:ext cx="2987089" cy="157480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722909" y="1320800"/>
            <a:ext cx="2791102" cy="42164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0" y="3086100"/>
            <a:ext cx="2987089" cy="24511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04.12.2015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Rectangle 9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67188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Freeform 5"/>
            <p:cNvSpPr/>
            <p:nvPr/>
          </p:nvSpPr>
          <p:spPr bwMode="gray">
            <a:xfrm rot="21010068">
              <a:off x="6359946" y="179029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5" name="Freeform 24"/>
            <p:cNvSpPr/>
            <p:nvPr/>
          </p:nvSpPr>
          <p:spPr bwMode="gray">
            <a:xfrm>
              <a:off x="485023" y="1856450"/>
              <a:ext cx="8173954" cy="4535226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866440" y="927099"/>
            <a:ext cx="6345260" cy="7098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4382" y="2489200"/>
            <a:ext cx="6345260" cy="353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74443" y="6365498"/>
            <a:ext cx="990599" cy="22865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 b="1" i="0">
                <a:solidFill>
                  <a:schemeClr val="accent1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04.12.2015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90843" y="6365497"/>
            <a:ext cx="3859795" cy="2286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 b="1" i="0">
                <a:solidFill>
                  <a:schemeClr val="accent1"/>
                </a:solidFill>
              </a:defRPr>
            </a:lvl1pPr>
          </a:lstStyle>
          <a:p>
            <a:endParaRPr lang="ru-RU"/>
          </a:p>
        </p:txBody>
      </p:sp>
      <p:sp>
        <p:nvSpPr>
          <p:cNvPr id="26" name="Rectangle 25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8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7678616" y="295730"/>
            <a:ext cx="791308" cy="767687"/>
          </a:xfrm>
          <a:prstGeom prst="rect">
            <a:avLst/>
          </a:prstGeom>
        </p:spPr>
        <p:txBody>
          <a:bodyPr anchor="b"/>
          <a:lstStyle>
            <a:lvl1pPr algn="ctr">
              <a:defRPr sz="2800">
                <a:solidFill>
                  <a:schemeClr val="bg1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681188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  <p:sldLayoutId id="2147483720" r:id="rId12"/>
    <p:sldLayoutId id="2147483721" r:id="rId13"/>
    <p:sldLayoutId id="2147483722" r:id="rId14"/>
    <p:sldLayoutId id="2147483723" r:id="rId15"/>
    <p:sldLayoutId id="2147483724" r:id="rId16"/>
    <p:sldLayoutId id="2147483725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200" b="0" i="0" kern="1200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685800" indent="-283464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96012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3444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50876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8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0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5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4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7584" y="1196752"/>
            <a:ext cx="7475168" cy="2664296"/>
          </a:xfrm>
        </p:spPr>
        <p:txBody>
          <a:bodyPr>
            <a:normAutofit/>
          </a:bodyPr>
          <a:lstStyle/>
          <a:p>
            <a:r>
              <a:rPr lang="ru-RU" sz="40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Сущность поликультурного воспитания: цели, принципы, функции</a:t>
            </a:r>
            <a:endParaRPr lang="ru-RU" sz="4000" dirty="0"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355976" y="4725144"/>
            <a:ext cx="4316016" cy="1509712"/>
          </a:xfrm>
        </p:spPr>
        <p:txBody>
          <a:bodyPr>
            <a:normAutofit/>
          </a:bodyPr>
          <a:lstStyle/>
          <a:p>
            <a:pPr algn="r"/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Медведева Светлана Александровна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Педагогические формы и методы поликультурного воспитания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диалог, </a:t>
            </a: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дискуссия, </a:t>
            </a: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моделирование, </a:t>
            </a: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ролевые игры, </a:t>
            </a: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рефлективные методы и пр.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081838"/>
          </a:xfrm>
        </p:spPr>
        <p:txBody>
          <a:bodyPr>
            <a:normAutofit fontScale="90000"/>
          </a:bodyPr>
          <a:lstStyle/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Поликультурное воспитание предполагает учет возрастных особенностей и ориентировано: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sz="3000" b="1" i="1" dirty="0" smtClean="0">
                <a:latin typeface="Times New Roman" pitchFamily="18" charset="0"/>
                <a:cs typeface="Times New Roman" pitchFamily="18" charset="0"/>
              </a:rPr>
              <a:t>в дошкольном и младшем школьном возрасте - формы и методы, направленные на чувственное познание жизни и узнавание ценностей культуры, эстетическое и нравственное сопереживание</a:t>
            </a:r>
            <a:endParaRPr lang="ru-RU" sz="3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dirty="0" smtClean="0"/>
              <a:t>   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• расширение кругозора учащихся;</a:t>
            </a:r>
            <a:br>
              <a:rPr lang="ru-RU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• выработку умения видеть взаимосвязь взаимовлияние культур, определять общность и различия в историческом, научном, культурном развитии разных народов; осознание ценности самобытности этнокультур;</a:t>
            </a:r>
            <a:br>
              <a:rPr lang="ru-RU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• воспитание личности в духе мира, взаимопонимания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71546"/>
            <a:ext cx="8229600" cy="5253054"/>
          </a:xfrm>
        </p:spPr>
        <p:txBody>
          <a:bodyPr/>
          <a:lstStyle/>
          <a:p>
            <a:r>
              <a:rPr lang="ru-RU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 подростковом возрасте – это технологии формирования нравственных основ и выбор жизненных ориентиров, воспитания социальной зрелости, гражданская идентификация, включения подростков в ситуации 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выбора ценностей, их осмысления, определения нравственно-мотивированного отношения к ним, помощь в оценке и самооценке своих действий, поступков, вовлечения в культурное творчество</a:t>
            </a:r>
          </a:p>
          <a:p>
            <a:pPr>
              <a:buNone/>
            </a:pP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    </a:t>
            </a:r>
            <a:endParaRPr lang="ru-RU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idx="1"/>
          </p:nvPr>
        </p:nvSpPr>
        <p:spPr>
          <a:xfrm>
            <a:off x="457200" y="1214438"/>
            <a:ext cx="8229600" cy="5110162"/>
          </a:xfrm>
        </p:spPr>
        <p:txBody>
          <a:bodyPr/>
          <a:lstStyle/>
          <a:p>
            <a:pPr>
              <a:buNone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pPr>
              <a:buNone/>
            </a:pP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• </a:t>
            </a:r>
            <a:endParaRPr lang="ru-RU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формирование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умения анализировать и сопоставлять взгляды на социальные процессы и явления;</a:t>
            </a:r>
            <a:br>
              <a:rPr lang="ru-RU" sz="2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развите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навыков конструктивного общения и взаимодействия;</a:t>
            </a:r>
            <a:br>
              <a:rPr lang="ru-RU" sz="2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• формирование духовно-нравственных ценностей в структуре личности.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857232"/>
            <a:ext cx="8229600" cy="5786478"/>
          </a:xfrm>
        </p:spPr>
        <p:txBody>
          <a:bodyPr>
            <a:normAutofit fontScale="62500" lnSpcReduction="20000"/>
          </a:bodyPr>
          <a:lstStyle/>
          <a:p>
            <a:r>
              <a:rPr lang="ru-RU" sz="3400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 старшем школьном возрасте - воспитательные технологии, имеющие ценностно-ориентационный и рефлексивно-творческий характер</a:t>
            </a:r>
          </a:p>
          <a:p>
            <a:pPr>
              <a:buNone/>
            </a:pPr>
            <a:endParaRPr lang="ru-RU" sz="3400" b="1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3100" dirty="0" smtClean="0"/>
              <a:t>   </a:t>
            </a:r>
            <a:r>
              <a:rPr lang="ru-RU" sz="3100" b="1" dirty="0" smtClean="0">
                <a:latin typeface="Times New Roman" pitchFamily="18" charset="0"/>
                <a:cs typeface="Times New Roman" pitchFamily="18" charset="0"/>
              </a:rPr>
              <a:t>• формирование всесторонне и гармонически развитой личности, способной к творческому саморазвитию и осуществляющей этнокультурное и гражданское самоопределение на основе национальной традиции, ценностей российской и мировой культуры;</a:t>
            </a:r>
            <a:br>
              <a:rPr lang="ru-RU" sz="31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100" b="1" dirty="0" smtClean="0">
                <a:latin typeface="Times New Roman" pitchFamily="18" charset="0"/>
                <a:cs typeface="Times New Roman" pitchFamily="18" charset="0"/>
              </a:rPr>
              <a:t>• формирование российской гражданской идентичности развивающейся личности в условиях социально-политического многообразия Российской Федерации, поликультурности и </a:t>
            </a:r>
            <a:r>
              <a:rPr lang="ru-RU" sz="3100" b="1" dirty="0" err="1" smtClean="0">
                <a:latin typeface="Times New Roman" pitchFamily="18" charset="0"/>
                <a:cs typeface="Times New Roman" pitchFamily="18" charset="0"/>
              </a:rPr>
              <a:t>полилингвальности</a:t>
            </a:r>
            <a:r>
              <a:rPr lang="ru-RU" sz="3100" b="1" dirty="0" smtClean="0">
                <a:latin typeface="Times New Roman" pitchFamily="18" charset="0"/>
                <a:cs typeface="Times New Roman" pitchFamily="18" charset="0"/>
              </a:rPr>
              <a:t> многонационального народа России;</a:t>
            </a:r>
            <a:br>
              <a:rPr lang="ru-RU" sz="31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100" b="1" dirty="0" smtClean="0">
                <a:latin typeface="Times New Roman" pitchFamily="18" charset="0"/>
                <a:cs typeface="Times New Roman" pitchFamily="18" charset="0"/>
              </a:rPr>
              <a:t>• эффективная подготовка выпускников школы и вуза к жизни в условиях федеративного государства и современной цивилизации, расширение возможностей самореализации, социального роста, повышения качества жизни.</a:t>
            </a:r>
            <a:r>
              <a:rPr lang="ru-RU" sz="3100" dirty="0" smtClean="0"/>
              <a:t/>
            </a:r>
            <a:br>
              <a:rPr lang="ru-RU" sz="3100" dirty="0" smtClean="0"/>
            </a:br>
            <a:endParaRPr lang="ru-RU" sz="3100" b="1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  </a:t>
            </a:r>
            <a:endParaRPr lang="ru-RU" sz="2800" b="1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Овал 6"/>
          <p:cNvSpPr/>
          <p:nvPr/>
        </p:nvSpPr>
        <p:spPr>
          <a:xfrm>
            <a:off x="571472" y="1000108"/>
            <a:ext cx="8143932" cy="5500726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endParaRPr lang="ru-RU" sz="3200" b="1" dirty="0" smtClean="0">
              <a:solidFill>
                <a:schemeClr val="tx1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3200" b="1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Поликультурное воспитание предназначено для создания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3200" b="1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психологически комфортного и плодотворного взаимообогащения малой и ведущей культур, в результате чего происходит самоопределение и развитие личности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Поликультурное воспитание фокусируется на нескольких педагогических принципах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357430"/>
            <a:ext cx="8229600" cy="3967170"/>
          </a:xfrm>
        </p:spPr>
        <p:txBody>
          <a:bodyPr>
            <a:normAutofit/>
          </a:bodyPr>
          <a:lstStyle/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воспитание человеческого достоинства и высоких нравственных качеств;</a:t>
            </a:r>
          </a:p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воспитание для сосуществования социальных групп различных рас, религий, этносов и пр.;</a:t>
            </a:r>
          </a:p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воспитание толерантности, готовности к взаимному сотрудничеству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867524"/>
          </a:xfrm>
        </p:spPr>
        <p:txBody>
          <a:bodyPr>
            <a:normAutofit fontScale="90000"/>
          </a:bodyPr>
          <a:lstStyle/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Функции поликультурного воспитания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формирование представлений о многообразии культур и их взаимосвязи;</a:t>
            </a:r>
          </a:p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осознание важности культурного многообразия для самореализации личности;</a:t>
            </a:r>
          </a:p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воспитание позитивного отношения к культурным различиям;</a:t>
            </a:r>
          </a:p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развитие умений и навыков взаимодействия носителей разных культур на основе толерантности и взаимопонимания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вал 4"/>
          <p:cNvSpPr/>
          <p:nvPr/>
        </p:nvSpPr>
        <p:spPr>
          <a:xfrm>
            <a:off x="571472" y="2857496"/>
            <a:ext cx="3071834" cy="1414466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плюрализм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Овал 5"/>
          <p:cNvSpPr/>
          <p:nvPr/>
        </p:nvSpPr>
        <p:spPr>
          <a:xfrm>
            <a:off x="2428860" y="4357694"/>
            <a:ext cx="3857652" cy="1714512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объединение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Овал 6"/>
          <p:cNvSpPr/>
          <p:nvPr/>
        </p:nvSpPr>
        <p:spPr>
          <a:xfrm>
            <a:off x="5357818" y="2857496"/>
            <a:ext cx="3071834" cy="1557342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равенство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142976" y="1500174"/>
            <a:ext cx="6643734" cy="9144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3 группы целей поликультурного воспитания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1357290" y="3929066"/>
            <a:ext cx="6357982" cy="1928826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928794" y="3143248"/>
            <a:ext cx="5500726" cy="2500330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sz="3500" b="1" dirty="0" smtClean="0">
                <a:latin typeface="Times New Roman" pitchFamily="18" charset="0"/>
                <a:cs typeface="Times New Roman" pitchFamily="18" charset="0"/>
              </a:rPr>
              <a:t>                уважени</a:t>
            </a:r>
            <a:r>
              <a:rPr lang="ru-RU" sz="3500" b="1" dirty="0">
                <a:latin typeface="Times New Roman" pitchFamily="18" charset="0"/>
                <a:cs typeface="Times New Roman" pitchFamily="18" charset="0"/>
              </a:rPr>
              <a:t>е</a:t>
            </a:r>
            <a:r>
              <a:rPr lang="ru-RU" sz="3500" b="1" dirty="0" smtClean="0">
                <a:latin typeface="Times New Roman" pitchFamily="18" charset="0"/>
                <a:cs typeface="Times New Roman" pitchFamily="18" charset="0"/>
              </a:rPr>
              <a:t> и </a:t>
            </a:r>
          </a:p>
          <a:p>
            <a:pPr>
              <a:buNone/>
            </a:pPr>
            <a:r>
              <a:rPr lang="ru-RU" sz="3500" b="1" dirty="0" smtClean="0">
                <a:latin typeface="Times New Roman" pitchFamily="18" charset="0"/>
                <a:cs typeface="Times New Roman" pitchFamily="18" charset="0"/>
              </a:rPr>
              <a:t>      сохранение культурного </a:t>
            </a:r>
          </a:p>
          <a:p>
            <a:pPr>
              <a:buNone/>
            </a:pPr>
            <a:r>
              <a:rPr lang="ru-RU" sz="3500" b="1" dirty="0" smtClean="0">
                <a:latin typeface="Times New Roman" pitchFamily="18" charset="0"/>
                <a:cs typeface="Times New Roman" pitchFamily="18" charset="0"/>
              </a:rPr>
              <a:t>                многообразия</a:t>
            </a:r>
            <a:endParaRPr lang="ru-RU" sz="3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Овал 5"/>
          <p:cNvSpPr/>
          <p:nvPr/>
        </p:nvSpPr>
        <p:spPr>
          <a:xfrm>
            <a:off x="2428860" y="1142984"/>
            <a:ext cx="3786214" cy="1414466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плюрализм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Стрелка вниз 7"/>
          <p:cNvSpPr/>
          <p:nvPr/>
        </p:nvSpPr>
        <p:spPr>
          <a:xfrm>
            <a:off x="4000496" y="2643182"/>
            <a:ext cx="484632" cy="121444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кругленный прямоугольник 4"/>
          <p:cNvSpPr/>
          <p:nvPr/>
        </p:nvSpPr>
        <p:spPr>
          <a:xfrm>
            <a:off x="1500166" y="4214818"/>
            <a:ext cx="6215106" cy="1643074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357290" y="1285860"/>
            <a:ext cx="6429420" cy="1143000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>
            <a:normAutofit/>
          </a:bodyPr>
          <a:lstStyle/>
          <a:p>
            <a:pPr algn="ctr"/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равенство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71538" y="4214818"/>
            <a:ext cx="6357982" cy="192882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         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 поддержка равных прав на</a:t>
            </a:r>
          </a:p>
          <a:p>
            <a:pPr>
              <a:buNone/>
            </a:pP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           образование и воспитание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Стрелка вниз 5"/>
          <p:cNvSpPr/>
          <p:nvPr/>
        </p:nvSpPr>
        <p:spPr>
          <a:xfrm>
            <a:off x="4357686" y="2500306"/>
            <a:ext cx="484632" cy="164307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728" y="4071942"/>
            <a:ext cx="6858048" cy="2071702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None/>
            </a:pPr>
            <a:r>
              <a:rPr lang="ru-RU" dirty="0" smtClean="0"/>
              <a:t>  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в духе общенациональных политических, экономических, духовных ценностей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Овал 3"/>
          <p:cNvSpPr/>
          <p:nvPr/>
        </p:nvSpPr>
        <p:spPr>
          <a:xfrm>
            <a:off x="2714612" y="1142984"/>
            <a:ext cx="3857652" cy="1714512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объединение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Стрелка вниз 5"/>
          <p:cNvSpPr/>
          <p:nvPr/>
        </p:nvSpPr>
        <p:spPr>
          <a:xfrm>
            <a:off x="4214810" y="2928934"/>
            <a:ext cx="984698" cy="112128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867524"/>
          </a:xfrm>
        </p:spPr>
        <p:txBody>
          <a:bodyPr>
            <a:normAutofit fontScale="90000"/>
          </a:bodyPr>
          <a:lstStyle/>
          <a:p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Задачи поликультурного воспитания</a:t>
            </a:r>
            <a:endParaRPr lang="ru-RU" sz="4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1) развитие идеалов плюрализма, уважение и сохранение культурного многообразия;</a:t>
            </a:r>
          </a:p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2) установление и соблюдение равенства, поддержка равных прав на образование и</a:t>
            </a:r>
          </a:p>
          <a:p>
            <a:pPr>
              <a:buNone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   воспитание; </a:t>
            </a:r>
          </a:p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3) помощь в определении путей сотрудничества и консолидации, формирование личности в духе общенациональных политических, экономических, духовных ценностей 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он (конференц-зал)">
  <a:themeElements>
    <a:clrScheme name="Ион (конференц-зал)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Ион (конференц-зал)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Ион (конференц-зал)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369</TotalTime>
  <Words>341</Words>
  <Application>Microsoft Office PowerPoint</Application>
  <PresentationFormat>Экран (4:3)</PresentationFormat>
  <Paragraphs>53</Paragraphs>
  <Slides>14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9" baseType="lpstr">
      <vt:lpstr>Arial</vt:lpstr>
      <vt:lpstr>Century Gothic</vt:lpstr>
      <vt:lpstr>Times New Roman</vt:lpstr>
      <vt:lpstr>Wingdings 3</vt:lpstr>
      <vt:lpstr>Ион (конференц-зал)</vt:lpstr>
      <vt:lpstr>Сущность поликультурного воспитания: цели, принципы, функции</vt:lpstr>
      <vt:lpstr>Презентация PowerPoint</vt:lpstr>
      <vt:lpstr>Поликультурное воспитание фокусируется на нескольких педагогических принципах</vt:lpstr>
      <vt:lpstr>Функции поликультурного воспитания</vt:lpstr>
      <vt:lpstr>Презентация PowerPoint</vt:lpstr>
      <vt:lpstr>Презентация PowerPoint</vt:lpstr>
      <vt:lpstr>равенство</vt:lpstr>
      <vt:lpstr>Презентация PowerPoint</vt:lpstr>
      <vt:lpstr>Задачи поликультурного воспитания</vt:lpstr>
      <vt:lpstr>Педагогические формы и методы поликультурного воспитания</vt:lpstr>
      <vt:lpstr>Поликультурное воспитание предполагает учет возрастных особенностей и ориентировано: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Сущность поликультурного воспитания: цели, принципы, функции</dc:title>
  <dc:creator>Мади</dc:creator>
  <cp:lastModifiedBy>Светлана Александровна Медведева</cp:lastModifiedBy>
  <cp:revision>32</cp:revision>
  <dcterms:created xsi:type="dcterms:W3CDTF">2014-03-15T17:39:36Z</dcterms:created>
  <dcterms:modified xsi:type="dcterms:W3CDTF">2015-12-04T10:00:38Z</dcterms:modified>
</cp:coreProperties>
</file>