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322" r:id="rId2"/>
    <p:sldId id="350" r:id="rId3"/>
    <p:sldId id="311" r:id="rId4"/>
    <p:sldId id="342" r:id="rId5"/>
    <p:sldId id="347" r:id="rId6"/>
    <p:sldId id="348" r:id="rId7"/>
    <p:sldId id="329" r:id="rId8"/>
    <p:sldId id="343" r:id="rId9"/>
    <p:sldId id="341" r:id="rId10"/>
    <p:sldId id="344" r:id="rId11"/>
    <p:sldId id="339" r:id="rId12"/>
    <p:sldId id="346" r:id="rId13"/>
    <p:sldId id="330" r:id="rId14"/>
    <p:sldId id="331" r:id="rId15"/>
    <p:sldId id="349" r:id="rId16"/>
    <p:sldId id="312" r:id="rId17"/>
    <p:sldId id="353" r:id="rId18"/>
    <p:sldId id="352" r:id="rId19"/>
    <p:sldId id="351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9900"/>
    <a:srgbClr val="507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2424" y="-11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019282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  <p:sldLayoutId id="2147483656" r:id="rId4"/>
    <p:sldLayoutId id="2147483657" r:id="rId5"/>
    <p:sldLayoutId id="214748365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dirty="0" smtClean="0"/>
              <a:t>Комитет по делам детей и молодежи ИК г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Казани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4133" y="1078681"/>
            <a:ext cx="8520600" cy="3221261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2051" name="Picture 3" descr="F:\Documents and Settings\Admin\Рабочий стол\Logo\last logo\Лого Доверие4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2690" y="1923678"/>
            <a:ext cx="3243486" cy="237626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:\ФОТО РУСЛАНА\9 сентябрь 2018\Ювента волейбол 12.09.18\фото от Руслана волейбол 12.09.18 уменьшенные\DSC_12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06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339502"/>
            <a:ext cx="6120680" cy="792088"/>
          </a:xfrm>
        </p:spPr>
        <p:txBody>
          <a:bodyPr/>
          <a:lstStyle/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Школа счастливой семьи</a:t>
            </a:r>
            <a:endParaRPr lang="ru-RU" sz="2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5500" y="1995686"/>
            <a:ext cx="2866340" cy="2042489"/>
          </a:xfrm>
        </p:spPr>
        <p:txBody>
          <a:bodyPr/>
          <a:lstStyle/>
          <a:p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2018 год</a:t>
            </a:r>
          </a:p>
          <a:p>
            <a:endParaRPr lang="ru-RU" sz="1800" dirty="0" smtClean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sz="1800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1 556 </a:t>
            </a:r>
          </a:p>
          <a:p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молодоженов</a:t>
            </a:r>
            <a:endParaRPr lang="ru-RU" sz="1800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Documents and Settings\Admin\Рабочий стол\Logo\last logo\Лого Доверие4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439459"/>
            <a:ext cx="1224136" cy="972495"/>
          </a:xfrm>
          <a:prstGeom prst="rect">
            <a:avLst/>
          </a:prstGeom>
          <a:noFill/>
        </p:spPr>
      </p:pic>
      <p:pic>
        <p:nvPicPr>
          <p:cNvPr id="4098" name="Picture 2" descr="H:\ФОТО РУСЛАНА\2017\ноябрь 2017\Ювента ЗАГС 21.11.17\большого формата\DSC_220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1401106"/>
            <a:ext cx="5256584" cy="325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67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67494"/>
            <a:ext cx="5400600" cy="1182627"/>
          </a:xfrm>
        </p:spPr>
        <p:txBody>
          <a:bodyPr/>
          <a:lstStyle/>
          <a:p>
            <a:pPr algn="ctr"/>
            <a:r>
              <a:rPr lang="tt-RU" sz="2400" b="1" i="1" dirty="0" smtClean="0">
                <a:solidFill>
                  <a:schemeClr val="accent5">
                    <a:lumMod val="75000"/>
                  </a:schemeClr>
                </a:solidFill>
              </a:rPr>
              <a:t>Медиация учит выстраивать отношения</a:t>
            </a:r>
            <a:endParaRPr lang="ru-RU" sz="2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5500" y="2067694"/>
            <a:ext cx="3241869" cy="1970481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В 2018 году </a:t>
            </a: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с 10% до 57% увеличилось количество семей, прошедших медиацию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Documents and Settings\Admin\Рабочий стол\Logo\last logo\Лого Доверие4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488535"/>
            <a:ext cx="1317234" cy="991012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7369" y="1563639"/>
            <a:ext cx="5184576" cy="3365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642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83519"/>
            <a:ext cx="6120680" cy="919004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Центр профилактических программ </a:t>
            </a:r>
            <a:b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для молодежи «Выбор»</a:t>
            </a:r>
            <a:endParaRPr lang="ru-RU" sz="2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74795" y="3315476"/>
            <a:ext cx="3865157" cy="1296145"/>
          </a:xfrm>
        </p:spPr>
        <p:txBody>
          <a:bodyPr/>
          <a:lstStyle/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200 профилактических мероприятий</a:t>
            </a:r>
          </a:p>
          <a:p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8000 студентов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419872" y="2067694"/>
            <a:ext cx="5112568" cy="792088"/>
          </a:xfrm>
        </p:spPr>
        <p:txBody>
          <a:bodyPr/>
          <a:lstStyle/>
          <a:p>
            <a:pPr algn="ctr">
              <a:lnSpc>
                <a:spcPct val="150000"/>
              </a:lnSpc>
              <a:spcAft>
                <a:spcPts val="0"/>
              </a:spcAft>
              <a:buNone/>
            </a:pPr>
            <a:endParaRPr lang="en-US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buNone/>
            </a:pPr>
            <a:endParaRPr lang="en-US" b="1" i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buNone/>
            </a:pPr>
            <a:endParaRPr lang="en-US" sz="2400" b="1" i="1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2400" b="1" i="1" dirty="0" smtClean="0">
                <a:solidFill>
                  <a:schemeClr val="tx1"/>
                </a:solidFill>
              </a:rPr>
              <a:t>Vk.com/</a:t>
            </a:r>
            <a:r>
              <a:rPr lang="en-US" sz="2400" b="1" i="1" dirty="0" err="1" smtClean="0">
                <a:solidFill>
                  <a:schemeClr val="tx1"/>
                </a:solidFill>
              </a:rPr>
              <a:t>clubstudenty</a:t>
            </a:r>
            <a:endParaRPr lang="en-US" sz="2400" b="1" i="1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2400" b="1" i="1" dirty="0" smtClean="0">
                <a:solidFill>
                  <a:schemeClr val="tx1"/>
                </a:solidFill>
              </a:rPr>
              <a:t>Vk.com/</a:t>
            </a:r>
            <a:r>
              <a:rPr lang="en-US" sz="2400" b="1" i="1" dirty="0" err="1" smtClean="0">
                <a:solidFill>
                  <a:schemeClr val="tx1"/>
                </a:solidFill>
              </a:rPr>
              <a:t>kazan</a:t>
            </a:r>
            <a:r>
              <a:rPr lang="en-US" sz="2400" b="1" i="1" dirty="0" smtClean="0">
                <a:solidFill>
                  <a:schemeClr val="tx1"/>
                </a:solidFill>
              </a:rPr>
              <a:t> choice</a:t>
            </a:r>
          </a:p>
          <a:p>
            <a:pPr algn="ctr">
              <a:lnSpc>
                <a:spcPct val="150000"/>
              </a:lnSpc>
              <a:spcAft>
                <a:spcPts val="0"/>
              </a:spcAft>
              <a:buNone/>
            </a:pPr>
            <a:endParaRPr lang="en-US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      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      Координационный совет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      психологов ВУЗов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b="1" i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dirty="0"/>
          </a:p>
        </p:txBody>
      </p:sp>
      <p:pic>
        <p:nvPicPr>
          <p:cNvPr id="4" name="Picture 2" descr="F:\Documents and Settings\Admin\Рабочий стол\Logo\last logo\Лого Доверие4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483518"/>
            <a:ext cx="1245226" cy="91900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560" y="1923678"/>
            <a:ext cx="1872208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11561" y="1896031"/>
            <a:ext cx="18722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595959"/>
              </a:buClr>
              <a:buSzPct val="100000"/>
            </a:pPr>
            <a:r>
              <a:rPr lang="ru-RU" sz="1800" dirty="0">
                <a:solidFill>
                  <a:srgbClr val="0097A7">
                    <a:lumMod val="50000"/>
                  </a:srgbClr>
                </a:solidFill>
                <a:latin typeface="Arial Black" pitchFamily="34" charset="0"/>
              </a:rPr>
              <a:t>14 </a:t>
            </a:r>
            <a:r>
              <a:rPr lang="ru-RU" sz="1800" dirty="0" smtClean="0">
                <a:solidFill>
                  <a:srgbClr val="0097A7">
                    <a:lumMod val="50000"/>
                  </a:srgbClr>
                </a:solidFill>
                <a:latin typeface="Arial Black" pitchFamily="34" charset="0"/>
              </a:rPr>
              <a:t>ВУЗов</a:t>
            </a:r>
          </a:p>
          <a:p>
            <a:pPr lvl="0" algn="ctr">
              <a:buClr>
                <a:srgbClr val="595959"/>
              </a:buClr>
              <a:buSzPct val="100000"/>
            </a:pPr>
            <a:endParaRPr lang="ru-RU" sz="1800" dirty="0">
              <a:solidFill>
                <a:srgbClr val="0097A7">
                  <a:lumMod val="50000"/>
                </a:srgbClr>
              </a:solidFill>
              <a:latin typeface="Arial Black" pitchFamily="34" charset="0"/>
            </a:endParaRPr>
          </a:p>
          <a:p>
            <a:pPr lvl="0" algn="ctr">
              <a:buClr>
                <a:srgbClr val="595959"/>
              </a:buClr>
              <a:buSzPct val="100000"/>
            </a:pPr>
            <a:r>
              <a:rPr lang="ru-RU" sz="1800" dirty="0">
                <a:solidFill>
                  <a:srgbClr val="0097A7">
                    <a:lumMod val="50000"/>
                  </a:srgbClr>
                </a:solidFill>
                <a:latin typeface="Arial Black" pitchFamily="34" charset="0"/>
              </a:rPr>
              <a:t>4 </a:t>
            </a:r>
            <a:r>
              <a:rPr lang="ru-RU" sz="1800" dirty="0" err="1">
                <a:solidFill>
                  <a:srgbClr val="0097A7">
                    <a:lumMod val="50000"/>
                  </a:srgbClr>
                </a:solidFill>
                <a:latin typeface="Arial Black" pitchFamily="34" charset="0"/>
              </a:rPr>
              <a:t>ССУЗа</a:t>
            </a:r>
            <a:endParaRPr lang="ru-RU" sz="1800" dirty="0">
              <a:solidFill>
                <a:srgbClr val="0097A7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1336" y="3312125"/>
            <a:ext cx="3219269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3312126"/>
            <a:ext cx="3240360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37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83768" y="483519"/>
            <a:ext cx="6048672" cy="936103"/>
          </a:xfrm>
        </p:spPr>
        <p:txBody>
          <a:bodyPr/>
          <a:lstStyle/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Центр профилактических программ для молодежи «Выбор» </a:t>
            </a:r>
            <a:endParaRPr lang="ru-RU" sz="2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65500" y="2067694"/>
            <a:ext cx="2650316" cy="2232248"/>
          </a:xfrm>
        </p:spPr>
        <p:txBody>
          <a:bodyPr/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Б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олее 100 волонтеров</a:t>
            </a:r>
          </a:p>
          <a:p>
            <a:endParaRPr lang="ru-RU" sz="2000" b="1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«Один день»</a:t>
            </a:r>
          </a:p>
          <a:p>
            <a:endParaRPr lang="ru-RU" sz="2000" b="1" dirty="0" smtClean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«Праздник трезвости»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3419872" y="1635647"/>
            <a:ext cx="5040560" cy="30963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F:\Documents and Settings\Admin\Рабочий стол\Logo\last logo\Лого Доверие4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555526"/>
            <a:ext cx="1351895" cy="991012"/>
          </a:xfrm>
          <a:prstGeom prst="rect">
            <a:avLst/>
          </a:prstGeom>
          <a:noFill/>
        </p:spPr>
      </p:pic>
      <p:pic>
        <p:nvPicPr>
          <p:cNvPr id="1026" name="Picture 2" descr="H:\ФОТО РУСЛАНА\2017\ноябрь 2017\16 ноября акция  брось курить выбор\большой\DSC_013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1707654"/>
            <a:ext cx="532859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48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555527"/>
            <a:ext cx="6192688" cy="864095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Социально-реабилитационный </a:t>
            </a:r>
            <a:b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центр «Роза ветров»</a:t>
            </a:r>
            <a:endParaRPr lang="ru-RU" sz="2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5500" y="2211711"/>
            <a:ext cx="2506300" cy="1584176"/>
          </a:xfrm>
        </p:spPr>
        <p:txBody>
          <a:bodyPr/>
          <a:lstStyle/>
          <a:p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99 зависимых</a:t>
            </a:r>
          </a:p>
          <a:p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426 родственников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3275856" y="1635645"/>
            <a:ext cx="5500644" cy="3096345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tx1"/>
                </a:solidFill>
              </a:rPr>
              <a:t>Терапевтические группы</a:t>
            </a: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dirty="0" err="1" smtClean="0">
                <a:solidFill>
                  <a:schemeClr val="tx1"/>
                </a:solidFill>
              </a:rPr>
              <a:t>Арттерапия</a:t>
            </a:r>
            <a:endParaRPr lang="ru-RU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dirty="0" err="1" smtClean="0">
                <a:solidFill>
                  <a:schemeClr val="tx1"/>
                </a:solidFill>
              </a:rPr>
              <a:t>Кинотерапия</a:t>
            </a:r>
            <a:endParaRPr lang="ru-RU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tx1"/>
                </a:solidFill>
              </a:rPr>
              <a:t>Тренинги</a:t>
            </a: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tx1"/>
                </a:solidFill>
              </a:rPr>
              <a:t>Трудовая социализация</a:t>
            </a: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tx1"/>
                </a:solidFill>
              </a:rPr>
              <a:t>Спортивные мероприятия</a:t>
            </a: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tx1"/>
                </a:solidFill>
              </a:rPr>
              <a:t>Посещение культурных учреждений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F:\Documents and Settings\Admin\Рабочий стол\Logo\last logo\Лого Доверие4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555526"/>
            <a:ext cx="1351895" cy="99101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75856" y="1707654"/>
            <a:ext cx="5544616" cy="30243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71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428611"/>
            <a:ext cx="6336704" cy="991011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Социально-реабилитационный центр «Роза ветров»</a:t>
            </a:r>
            <a:endParaRPr lang="ru-RU" sz="2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5500" y="2355726"/>
            <a:ext cx="2506300" cy="1682449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Палаточный профильный лагерь «Возрождение»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F:\Documents and Settings\Admin\Рабочий стол\Logo\last logo\Лого Доверие4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500673"/>
            <a:ext cx="1245226" cy="991012"/>
          </a:xfrm>
          <a:prstGeom prst="rect">
            <a:avLst/>
          </a:prstGeom>
          <a:noFill/>
        </p:spPr>
      </p:pic>
      <p:pic>
        <p:nvPicPr>
          <p:cNvPr id="1026" name="Picture 2" descr="H:\ФОТО РУСЛАНА\7 июль 2018\ЛАГЕРЬ Роаз ветров 25.06.18\Большого формата\DSC_288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606656"/>
            <a:ext cx="5472608" cy="326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95487"/>
            <a:ext cx="6408712" cy="1008112"/>
          </a:xfrm>
        </p:spPr>
        <p:txBody>
          <a:bodyPr/>
          <a:lstStyle/>
          <a:p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Служба психолого-педагогической помощи «Сердэш»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779663"/>
            <a:ext cx="2736304" cy="1152127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2018 год</a:t>
            </a:r>
          </a:p>
          <a:p>
            <a:endParaRPr lang="ru-RU" sz="2000" b="1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2260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мероприятий </a:t>
            </a:r>
            <a:endParaRPr lang="ru-RU" sz="2000" dirty="0"/>
          </a:p>
          <a:p>
            <a:endParaRPr lang="ru-RU" dirty="0" smtClean="0"/>
          </a:p>
          <a:p>
            <a:endParaRPr lang="ru-RU" dirty="0"/>
          </a:p>
          <a:p>
            <a:endParaRPr lang="ru-RU" b="1" dirty="0" smtClean="0"/>
          </a:p>
          <a:p>
            <a:r>
              <a:rPr lang="en-US" b="1" dirty="0" err="1">
                <a:solidFill>
                  <a:schemeClr val="tx1"/>
                </a:solidFill>
              </a:rPr>
              <a:t>vk</a:t>
            </a:r>
            <a:r>
              <a:rPr lang="ru-RU" b="1" dirty="0">
                <a:solidFill>
                  <a:schemeClr val="tx1"/>
                </a:solidFill>
              </a:rPr>
              <a:t>.</a:t>
            </a:r>
            <a:r>
              <a:rPr lang="en-US" b="1" dirty="0">
                <a:solidFill>
                  <a:schemeClr val="tx1"/>
                </a:solidFill>
              </a:rPr>
              <a:t>com</a:t>
            </a:r>
            <a:r>
              <a:rPr lang="ru-RU" b="1" dirty="0">
                <a:solidFill>
                  <a:schemeClr val="tx1"/>
                </a:solidFill>
              </a:rPr>
              <a:t>/</a:t>
            </a:r>
            <a:r>
              <a:rPr lang="en-US" b="1" dirty="0" err="1">
                <a:solidFill>
                  <a:schemeClr val="tx1"/>
                </a:solidFill>
              </a:rPr>
              <a:t>serdesh</a:t>
            </a:r>
            <a:endParaRPr lang="ru-RU" b="1" dirty="0" smtClean="0">
              <a:solidFill>
                <a:schemeClr val="tx1"/>
              </a:solidFill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851920" y="1402522"/>
            <a:ext cx="4824536" cy="3545492"/>
          </a:xfrm>
        </p:spPr>
        <p:txBody>
          <a:bodyPr/>
          <a:lstStyle/>
          <a:p>
            <a:endParaRPr lang="ru-RU" sz="1400" b="1" dirty="0" smtClean="0">
              <a:solidFill>
                <a:schemeClr val="tx1"/>
              </a:solidFill>
            </a:endParaRPr>
          </a:p>
          <a:p>
            <a:endParaRPr lang="ru-RU" sz="1400" b="1" dirty="0">
              <a:solidFill>
                <a:schemeClr val="tx1"/>
              </a:solidFill>
            </a:endParaRPr>
          </a:p>
          <a:p>
            <a:pPr>
              <a:buNone/>
            </a:pPr>
            <a:endParaRPr lang="ru-RU" sz="1400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Психологическое  консультирование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Профилактическая работа с детьми, подростками и молодежью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Методическая поддержка профессионалов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Психологическое просвещение родителей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Семейные поддерживающие программы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          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F:\Documents and Settings\Admin\Рабочий стол\Logo\last logo\Лого Доверие4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411510"/>
            <a:ext cx="1224136" cy="99101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83568" y="3723878"/>
            <a:ext cx="2470338" cy="100811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06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195777"/>
            <a:ext cx="5904656" cy="1007821"/>
          </a:xfrm>
        </p:spPr>
        <p:txBody>
          <a:bodyPr/>
          <a:lstStyle/>
          <a:p>
            <a:r>
              <a:rPr lang="ru-RU" sz="3200" dirty="0" smtClean="0">
                <a:solidFill>
                  <a:srgbClr val="006666"/>
                </a:solidFill>
              </a:rPr>
              <a:t/>
            </a:r>
            <a:br>
              <a:rPr lang="ru-RU" sz="3200" dirty="0" smtClean="0">
                <a:solidFill>
                  <a:srgbClr val="006666"/>
                </a:solidFill>
              </a:rPr>
            </a:br>
            <a:r>
              <a:rPr lang="ru-RU" sz="3200" dirty="0">
                <a:solidFill>
                  <a:srgbClr val="006666"/>
                </a:solidFill>
              </a:rPr>
              <a:t/>
            </a:r>
            <a:br>
              <a:rPr lang="ru-RU" sz="3200" dirty="0">
                <a:solidFill>
                  <a:srgbClr val="006666"/>
                </a:solidFill>
              </a:rPr>
            </a:b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Безопасность</a:t>
            </a:r>
            <a:r>
              <a:rPr lang="ru-RU" sz="3200" dirty="0" smtClean="0">
                <a:solidFill>
                  <a:srgbClr val="006666"/>
                </a:solidFill>
              </a:rPr>
              <a:t> 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детей и подростков в медиапространстве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923678"/>
            <a:ext cx="2880320" cy="2114497"/>
          </a:xfrm>
        </p:spPr>
        <p:txBody>
          <a:bodyPr/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2018 год</a:t>
            </a:r>
          </a:p>
          <a:p>
            <a:endParaRPr lang="ru-RU" sz="2000" dirty="0">
              <a:latin typeface="Arial Black" pitchFamily="34" charset="0"/>
            </a:endParaRPr>
          </a:p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1225 детей и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подростков</a:t>
            </a:r>
          </a:p>
          <a:p>
            <a:endParaRPr lang="ru-RU" sz="2000" b="1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196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специалистов</a:t>
            </a:r>
          </a:p>
          <a:p>
            <a:endParaRPr lang="ru-RU" sz="2000" b="1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630 родителей</a:t>
            </a:r>
          </a:p>
        </p:txBody>
      </p:sp>
      <p:pic>
        <p:nvPicPr>
          <p:cNvPr id="1026" name="Picture 2" descr="C:\Users\Венера\Desktop\bcyKFfWUnec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1347614"/>
            <a:ext cx="532859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Documents and Settings\Admin\Рабочий стол\Logo\last logo\Лого Доверие4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85" y="563910"/>
            <a:ext cx="1224136" cy="991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088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450150"/>
            <a:ext cx="7992888" cy="409080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6666"/>
                </a:solidFill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6666"/>
                </a:solidFill>
                <a:latin typeface="Arial Black" pitchFamily="34" charset="0"/>
              </a:rPr>
            </a:br>
            <a:r>
              <a:rPr lang="en-US" sz="2400" b="1" dirty="0" smtClean="0">
                <a:solidFill>
                  <a:srgbClr val="006666"/>
                </a:solidFill>
                <a:latin typeface="Arial Black" pitchFamily="34" charset="0"/>
              </a:rPr>
              <a:t/>
            </a:r>
            <a:br>
              <a:rPr lang="en-US" sz="2400" b="1" dirty="0" smtClean="0">
                <a:solidFill>
                  <a:srgbClr val="006666"/>
                </a:solidFill>
                <a:latin typeface="Arial Black" pitchFamily="34" charset="0"/>
              </a:rPr>
            </a:br>
            <a:r>
              <a:rPr lang="en-US" sz="2400" b="1" dirty="0">
                <a:solidFill>
                  <a:srgbClr val="006666"/>
                </a:solidFill>
                <a:latin typeface="Arial Black" pitchFamily="34" charset="0"/>
              </a:rPr>
              <a:t/>
            </a:r>
            <a:br>
              <a:rPr lang="en-US" sz="2400" b="1" dirty="0">
                <a:solidFill>
                  <a:srgbClr val="006666"/>
                </a:solidFill>
                <a:latin typeface="Arial Black" pitchFamily="34" charset="0"/>
              </a:rPr>
            </a:br>
            <a:r>
              <a:rPr lang="en-US" sz="2400" b="1" dirty="0" smtClean="0">
                <a:solidFill>
                  <a:srgbClr val="006666"/>
                </a:solidFill>
                <a:latin typeface="Arial Black" pitchFamily="34" charset="0"/>
              </a:rPr>
              <a:t/>
            </a:r>
            <a:br>
              <a:rPr lang="en-US" sz="2400" b="1" dirty="0" smtClean="0">
                <a:solidFill>
                  <a:srgbClr val="006666"/>
                </a:solidFill>
                <a:latin typeface="Arial Black" pitchFamily="34" charset="0"/>
              </a:rPr>
            </a:br>
            <a:r>
              <a:rPr lang="en-US" sz="2400" b="1" dirty="0" smtClean="0">
                <a:solidFill>
                  <a:srgbClr val="006666"/>
                </a:solidFill>
                <a:latin typeface="Arial Black" pitchFamily="34" charset="0"/>
              </a:rPr>
              <a:t/>
            </a:r>
            <a:br>
              <a:rPr lang="en-US" sz="2400" b="1" dirty="0" smtClean="0">
                <a:solidFill>
                  <a:srgbClr val="006666"/>
                </a:solidFill>
                <a:latin typeface="Arial Black" pitchFamily="34" charset="0"/>
              </a:rPr>
            </a:br>
            <a:r>
              <a:rPr lang="en-US" sz="2400" b="1" dirty="0">
                <a:solidFill>
                  <a:srgbClr val="006666"/>
                </a:solidFill>
                <a:latin typeface="Arial Black" pitchFamily="34" charset="0"/>
              </a:rPr>
              <a:t/>
            </a:r>
            <a:br>
              <a:rPr lang="en-US" sz="2400" b="1" dirty="0">
                <a:solidFill>
                  <a:srgbClr val="006666"/>
                </a:solidFill>
                <a:latin typeface="Arial Black" pitchFamily="34" charset="0"/>
              </a:rPr>
            </a:br>
            <a:r>
              <a:rPr lang="en-US" sz="2400" b="1" dirty="0" smtClean="0">
                <a:solidFill>
                  <a:srgbClr val="006666"/>
                </a:solidFill>
                <a:latin typeface="Arial Black" pitchFamily="34" charset="0"/>
              </a:rPr>
              <a:t/>
            </a:r>
            <a:br>
              <a:rPr lang="en-US" sz="2400" b="1" dirty="0" smtClean="0">
                <a:solidFill>
                  <a:srgbClr val="006666"/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6666"/>
                </a:solidFill>
                <a:latin typeface="Arial Black" pitchFamily="34" charset="0"/>
              </a:rPr>
              <a:t>г</a:t>
            </a:r>
            <a:r>
              <a:rPr lang="ru-RU" sz="2400" b="1" dirty="0" smtClean="0">
                <a:solidFill>
                  <a:srgbClr val="006666"/>
                </a:solidFill>
                <a:latin typeface="Arial Black" pitchFamily="34" charset="0"/>
              </a:rPr>
              <a:t>.</a:t>
            </a:r>
            <a:r>
              <a:rPr lang="en-US" sz="2400" b="1" dirty="0" smtClean="0">
                <a:solidFill>
                  <a:srgbClr val="006666"/>
                </a:solidFill>
                <a:latin typeface="Arial Black" pitchFamily="34" charset="0"/>
              </a:rPr>
              <a:t> </a:t>
            </a:r>
            <a:r>
              <a:rPr lang="ru-RU" sz="2400" b="1" dirty="0" smtClean="0">
                <a:solidFill>
                  <a:srgbClr val="006666"/>
                </a:solidFill>
                <a:latin typeface="Arial Black" pitchFamily="34" charset="0"/>
              </a:rPr>
              <a:t>Казань</a:t>
            </a:r>
            <a:r>
              <a:rPr lang="ru-RU" sz="2400" b="1" dirty="0" smtClean="0">
                <a:solidFill>
                  <a:srgbClr val="006666"/>
                </a:solidFill>
                <a:latin typeface="Arial Black" pitchFamily="34" charset="0"/>
              </a:rPr>
              <a:t>, ул.Кулахметова,21</a:t>
            </a:r>
            <a:br>
              <a:rPr lang="ru-RU" sz="2400" b="1" dirty="0" smtClean="0">
                <a:solidFill>
                  <a:srgbClr val="006666"/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6666"/>
                </a:solidFill>
                <a:latin typeface="Arial Black" pitchFamily="34" charset="0"/>
              </a:rPr>
              <a:t>(843) 512-43-80</a:t>
            </a:r>
            <a:br>
              <a:rPr lang="ru-RU" sz="2400" b="1" dirty="0" smtClean="0">
                <a:solidFill>
                  <a:srgbClr val="006666"/>
                </a:solidFill>
                <a:latin typeface="Arial Black" pitchFamily="34" charset="0"/>
              </a:rPr>
            </a:br>
            <a:r>
              <a:rPr lang="en-US" sz="2400" b="1" dirty="0" smtClean="0">
                <a:solidFill>
                  <a:srgbClr val="006666"/>
                </a:solidFill>
                <a:latin typeface="Arial Black" pitchFamily="34" charset="0"/>
              </a:rPr>
              <a:t>kcso_dover@mail.ru</a:t>
            </a:r>
            <a:r>
              <a:rPr lang="ru-RU" sz="2400" b="1" dirty="0" smtClean="0">
                <a:solidFill>
                  <a:srgbClr val="006666"/>
                </a:solidFill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6666"/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6666"/>
                </a:solidFill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6666"/>
                </a:solidFill>
                <a:latin typeface="Arial Black" pitchFamily="34" charset="0"/>
              </a:rPr>
            </a:br>
            <a:endParaRPr lang="ru-RU" sz="2400" b="1" dirty="0">
              <a:solidFill>
                <a:srgbClr val="006666"/>
              </a:solidFill>
              <a:latin typeface="Arial Black" pitchFamily="34" charset="0"/>
            </a:endParaRPr>
          </a:p>
        </p:txBody>
      </p:sp>
      <p:pic>
        <p:nvPicPr>
          <p:cNvPr id="6" name="Picture 2" descr="F:\Documents and Settings\Admin\Рабочий стол\Logo\last logo\Лого Доверие4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555526"/>
            <a:ext cx="2448272" cy="1872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463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95536" y="298964"/>
            <a:ext cx="8520600" cy="411352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F:\Documents and Settings\Admin\Рабочий стол\Logo\last logo\Лого Доверие4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572" y="932666"/>
            <a:ext cx="1728192" cy="142306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987824" y="428610"/>
            <a:ext cx="2736304" cy="11350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Психолого-педагогическая служба «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Сердэш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  <a:p>
            <a:pPr algn="ctr"/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Годовикова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, 14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87824" y="1779662"/>
            <a:ext cx="273630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Психолого-педагогическая служба «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Ювента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Чуйкова, 79а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87824" y="3075806"/>
            <a:ext cx="2736304" cy="10801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Служба для детей и подростков «Камчатка»</a:t>
            </a:r>
          </a:p>
          <a:p>
            <a:pPr algn="ctr"/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Годовикова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, 14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Амирхана,2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40152" y="428610"/>
            <a:ext cx="2664296" cy="1135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Муниципальная служба примирения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Кулахметова,21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40152" y="1779662"/>
            <a:ext cx="2664296" cy="11521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Центр профилактических программ для молодежи «Выбор»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2 Юго-западная, 32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Ново-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Азинская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, 2</a:t>
            </a:r>
          </a:p>
          <a:p>
            <a:pPr algn="ctr"/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40152" y="3075806"/>
            <a:ext cx="266429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Социально-реабилитационный центр «Роза ветров»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Степана Халтурина, 16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3075806"/>
            <a:ext cx="237626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Служба экстренной психологической помощи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Телефон Доверия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016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45024"/>
            <a:ext cx="6708572" cy="119062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277-00-00</a:t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571-3-571</a:t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8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800 2000 122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</a:b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5768" y="3435846"/>
            <a:ext cx="8546580" cy="2934088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  <a:latin typeface="Arial Black" pitchFamily="34" charset="0"/>
              </a:rPr>
              <a:t>5 910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обращений</a:t>
            </a:r>
          </a:p>
          <a:p>
            <a:pPr algn="ctr">
              <a:buNone/>
            </a:pPr>
            <a:endParaRPr lang="en-US" sz="2800" b="1" dirty="0" smtClean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Picture 2" descr="F:\Documents and Settings\Admin\Рабочий стол\Logo\last logo\Лого Доверие4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28610"/>
            <a:ext cx="1296144" cy="1063019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3214678" y="1142990"/>
            <a:ext cx="4500594" cy="18573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339503"/>
            <a:ext cx="5616624" cy="696329"/>
          </a:xfrm>
        </p:spPr>
        <p:txBody>
          <a:bodyPr/>
          <a:lstStyle/>
          <a:p>
            <a:pPr algn="ctr"/>
            <a:r>
              <a:rPr lang="en-US" sz="2400" b="1" i="1" dirty="0">
                <a:solidFill>
                  <a:schemeClr val="accent5">
                    <a:lumMod val="75000"/>
                  </a:schemeClr>
                </a:solidFill>
              </a:rPr>
              <a:t>Vk.com/</a:t>
            </a:r>
            <a:r>
              <a:rPr lang="en-US" sz="2400" b="1" i="1" dirty="0" err="1">
                <a:solidFill>
                  <a:schemeClr val="accent5">
                    <a:lumMod val="75000"/>
                  </a:schemeClr>
                </a:solidFill>
              </a:rPr>
              <a:t>telefondoveriakzn</a:t>
            </a:r>
            <a:endParaRPr lang="ru-RU" sz="2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2643758"/>
            <a:ext cx="2880320" cy="72008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9900"/>
                </a:solidFill>
              </a:rPr>
              <a:t>kcsodoverie.ru</a:t>
            </a:r>
            <a:endParaRPr lang="ru-RU" sz="2400" b="1" dirty="0">
              <a:solidFill>
                <a:srgbClr val="0099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F:\Documents and Settings\Admin\Рабочий стол\Logo\last logo\Лого Доверие4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1" y="450559"/>
            <a:ext cx="1440160" cy="1113080"/>
          </a:xfrm>
          <a:prstGeom prst="rect">
            <a:avLst/>
          </a:prstGeom>
          <a:noFill/>
        </p:spPr>
      </p:pic>
      <p:pic>
        <p:nvPicPr>
          <p:cNvPr id="5122" name="Picture 2" descr="F:\Documents and Settings\Admin\Рабочий стол\ЗАГС выступление\VIKA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214428"/>
            <a:ext cx="5801298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177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300889"/>
            <a:ext cx="5472608" cy="1022223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Служба для детей и подростков «Кам4атка»</a:t>
            </a:r>
            <a:endParaRPr lang="ru-RU" sz="2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5500" y="2803075"/>
            <a:ext cx="3226380" cy="1235100"/>
          </a:xfrm>
        </p:spPr>
        <p:txBody>
          <a:bodyPr/>
          <a:lstStyle/>
          <a:p>
            <a:endParaRPr lang="ru-RU" sz="1800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Aharoni" pitchFamily="2" charset="-79"/>
            </a:endParaRPr>
          </a:p>
          <a:p>
            <a:endParaRPr lang="ru-RU" sz="1800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683568" y="1995686"/>
            <a:ext cx="2664296" cy="230425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За 2018 год выявлено 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28 подростков группы риска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358 условно благополучных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Picture 2" descr="F:\Documents and Settings\Admin\Рабочий стол\Logo\last logo\Лого Доверие4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34477"/>
            <a:ext cx="1176068" cy="985145"/>
          </a:xfrm>
          <a:prstGeom prst="rect">
            <a:avLst/>
          </a:prstGeom>
          <a:noFill/>
        </p:spPr>
      </p:pic>
      <p:pic>
        <p:nvPicPr>
          <p:cNvPr id="6146" name="Picture 2" descr="H:\ФОТО РУСЛАНА\2 февраль 2018\Качатка 20.02.18  открытие Годовикова\Большие\DSC_061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1563638"/>
            <a:ext cx="511256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844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67494"/>
            <a:ext cx="5760640" cy="1067028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Служба для детей и подростков «Кам4атка»</a:t>
            </a:r>
            <a:endParaRPr lang="ru-RU" sz="2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5500" y="2283718"/>
            <a:ext cx="3298388" cy="1754457"/>
          </a:xfrm>
        </p:spPr>
        <p:txBody>
          <a:bodyPr/>
          <a:lstStyle/>
          <a:p>
            <a:endParaRPr lang="ru-RU" sz="1800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Aharoni" pitchFamily="2" charset="-79"/>
            </a:endParaRPr>
          </a:p>
          <a:p>
            <a:endParaRPr lang="ru-RU" sz="1800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539552" y="1923678"/>
            <a:ext cx="2808312" cy="201622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Семейная лагерная смена – продолжение работы семейного клуба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Picture 2" descr="F:\Documents and Settings\Admin\Рабочий стол\Logo\last logo\Лого Доверие4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441915"/>
            <a:ext cx="1224042" cy="977707"/>
          </a:xfrm>
          <a:prstGeom prst="rect">
            <a:avLst/>
          </a:prstGeom>
          <a:noFill/>
        </p:spPr>
      </p:pic>
      <p:pic>
        <p:nvPicPr>
          <p:cNvPr id="9" name="Picture 2" descr="H:\ФОТО РУСЛАНА\8 август  2018\Камчатка лагерь 2018\гаваи2\DSC_690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1491630"/>
            <a:ext cx="496855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74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67494"/>
            <a:ext cx="6120680" cy="792088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Муниципальная служба примирения</a:t>
            </a:r>
            <a:endParaRPr lang="ru-RU" sz="2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779662"/>
            <a:ext cx="3528392" cy="2592288"/>
          </a:xfrm>
        </p:spPr>
        <p:txBody>
          <a:bodyPr/>
          <a:lstStyle/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56 Школьных служб примирения</a:t>
            </a:r>
          </a:p>
          <a:p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Aharoni" pitchFamily="2" charset="-79"/>
            </a:endParaRPr>
          </a:p>
          <a:p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Aharoni" pitchFamily="2" charset="-79"/>
            </a:endParaRPr>
          </a:p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 Б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олее 800 подростков и педагогов</a:t>
            </a:r>
          </a:p>
          <a:p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Aharoni" pitchFamily="2" charset="-79"/>
            </a:endParaRPr>
          </a:p>
          <a:p>
            <a:endParaRPr lang="ru-RU" sz="1600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Aharoni" pitchFamily="2" charset="-79"/>
            </a:endParaRP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Разрешается более 200 школьных конфликтов ежегодно</a:t>
            </a:r>
          </a:p>
          <a:p>
            <a:endParaRPr lang="ru-RU" sz="1800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Aharoni" pitchFamily="2" charset="-79"/>
            </a:endParaRPr>
          </a:p>
          <a:p>
            <a:endParaRPr lang="ru-RU" sz="1800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3923928" y="1635646"/>
            <a:ext cx="4845112" cy="30963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F:\Documents and Settings\Admin\Рабочий стол\Logo\last logo\Лого Доверие4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339503"/>
            <a:ext cx="1224042" cy="995020"/>
          </a:xfrm>
          <a:prstGeom prst="rect">
            <a:avLst/>
          </a:prstGeom>
          <a:noFill/>
        </p:spPr>
      </p:pic>
      <p:pic>
        <p:nvPicPr>
          <p:cNvPr id="1029" name="Picture 5" descr="H:\ФОТО РУСЛАНА\1 январь 2018\Конкурс ШСП 26.01.18\Большие\DSC_737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1334522"/>
            <a:ext cx="5184576" cy="339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65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95486"/>
            <a:ext cx="6264696" cy="864096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   Муниципальная служба примирения</a:t>
            </a:r>
            <a:endParaRPr lang="ru-RU" sz="2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851670"/>
            <a:ext cx="3024336" cy="1235100"/>
          </a:xfrm>
        </p:spPr>
        <p:txBody>
          <a:bodyPr/>
          <a:lstStyle/>
          <a:p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За 2018 год отработано 60 уголовных дел</a:t>
            </a:r>
          </a:p>
          <a:p>
            <a:endParaRPr lang="ru-RU" sz="1800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31 прекращено за примирением сторон</a:t>
            </a:r>
            <a:endParaRPr lang="ru-RU" sz="1800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3635896" y="1240006"/>
            <a:ext cx="4629088" cy="36478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F:\Documents and Settings\Admin\Рабочий стол\Logo\last logo\Лого Доверие4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299104"/>
            <a:ext cx="1248076" cy="1008112"/>
          </a:xfrm>
          <a:prstGeom prst="rect">
            <a:avLst/>
          </a:prstGeom>
          <a:noFill/>
        </p:spPr>
      </p:pic>
      <p:pic>
        <p:nvPicPr>
          <p:cNvPr id="3074" name="Picture 2" descr="H:\ФОТО РУСЛАНА\2017\ноябрь 2017\16 ноября суд ОСПЗН\большой\DSC_015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1203598"/>
            <a:ext cx="496855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38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39752" y="555527"/>
            <a:ext cx="6336704" cy="792088"/>
          </a:xfrm>
        </p:spPr>
        <p:txBody>
          <a:bodyPr/>
          <a:lstStyle/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Служба </a:t>
            </a:r>
            <a:r>
              <a:rPr lang="ru-RU" sz="2400" b="1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психолого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– педагогической помощи «</a:t>
            </a:r>
            <a:r>
              <a:rPr lang="ru-RU" sz="2400" b="1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Ювента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»</a:t>
            </a:r>
            <a:endParaRPr lang="ru-RU" sz="2400" b="1" i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5500" y="1851670"/>
            <a:ext cx="3586420" cy="2186505"/>
          </a:xfrm>
        </p:spPr>
        <p:txBody>
          <a:bodyPr/>
          <a:lstStyle/>
          <a:p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63 условно осужденных несовершеннолетних </a:t>
            </a:r>
            <a:r>
              <a:rPr lang="ru-RU" sz="1800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г.Казани</a:t>
            </a:r>
            <a:endParaRPr lang="ru-RU" sz="1800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427984" y="1635646"/>
            <a:ext cx="4348516" cy="2952326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Еженедельно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- профилактические </a:t>
            </a:r>
            <a:r>
              <a:rPr lang="ru-RU" dirty="0" err="1" smtClean="0">
                <a:solidFill>
                  <a:schemeClr val="tx1"/>
                </a:solidFill>
              </a:rPr>
              <a:t>тренинговые</a:t>
            </a:r>
            <a:r>
              <a:rPr lang="ru-RU" dirty="0" smtClean="0">
                <a:solidFill>
                  <a:schemeClr val="tx1"/>
                </a:solidFill>
              </a:rPr>
              <a:t> программы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- интерактивные занятия по правовому просвещению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- просветительские выездные мероприятия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Picture 2" descr="F:\Documents and Settings\Admin\Рабочий стол\Logo\last logo\Лого Доверие4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28611"/>
            <a:ext cx="1152128" cy="9190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226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1595</TotalTime>
  <Words>321</Words>
  <Application>Microsoft Office PowerPoint</Application>
  <PresentationFormat>Экран (16:9)</PresentationFormat>
  <Paragraphs>127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Simple Light</vt:lpstr>
      <vt:lpstr>Комитет по делам детей и молодежи ИК г. Казани</vt:lpstr>
      <vt:lpstr>   </vt:lpstr>
      <vt:lpstr>277-00-00  571-3-571   8 800 2000 122 </vt:lpstr>
      <vt:lpstr>Vk.com/telefondoveriakzn</vt:lpstr>
      <vt:lpstr>Служба для детей и подростков «Кам4атка»</vt:lpstr>
      <vt:lpstr>Служба для детей и подростков «Кам4атка»</vt:lpstr>
      <vt:lpstr>Муниципальная служба примирения</vt:lpstr>
      <vt:lpstr>   Муниципальная служба примирения</vt:lpstr>
      <vt:lpstr>Служба психолого – педагогической помощи «Ювента»</vt:lpstr>
      <vt:lpstr>Презентация PowerPoint</vt:lpstr>
      <vt:lpstr>Школа счастливой семьи</vt:lpstr>
      <vt:lpstr>Медиация учит выстраивать отношения</vt:lpstr>
      <vt:lpstr>Центр профилактических программ  для молодежи «Выбор»</vt:lpstr>
      <vt:lpstr>Центр профилактических программ для молодежи «Выбор» </vt:lpstr>
      <vt:lpstr>Социально-реабилитационный  центр «Роза ветров»</vt:lpstr>
      <vt:lpstr>Социально-реабилитационный центр «Роза ветров»</vt:lpstr>
      <vt:lpstr>Служба психолого-педагогической помощи «Сердэш»</vt:lpstr>
      <vt:lpstr>  Безопасность детей и подростков в медиапространстве</vt:lpstr>
      <vt:lpstr>       г. Казань, ул.Кулахметова,21 (843) 512-43-80 kcso_dover@mail.ru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«МУНИЦИПАЛЬНАЯ СЛУЖБА ПРИМИРЕНИЯ»</dc:title>
  <dc:creator>Ilsiya Garipova</dc:creator>
  <cp:lastModifiedBy>Татьяна Александровна Лейнганг</cp:lastModifiedBy>
  <cp:revision>222</cp:revision>
  <dcterms:modified xsi:type="dcterms:W3CDTF">2019-01-30T11:13:00Z</dcterms:modified>
</cp:coreProperties>
</file>