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59" r:id="rId4"/>
    <p:sldId id="257" r:id="rId5"/>
    <p:sldId id="261" r:id="rId6"/>
    <p:sldId id="262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40" autoAdjust="0"/>
    <p:restoredTop sz="94660"/>
  </p:normalViewPr>
  <p:slideViewPr>
    <p:cSldViewPr snapToGrid="0" showGuides="1">
      <p:cViewPr varScale="1">
        <p:scale>
          <a:sx n="86" d="100"/>
          <a:sy n="86" d="100"/>
        </p:scale>
        <p:origin x="254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992E3-5071-4519-ABBE-CC6CED736DB8}" type="datetimeFigureOut">
              <a:rPr lang="ru-RU" smtClean="0"/>
              <a:t>11.04.2019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0C7ED-90D0-42BB-9842-CC16235BE965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7325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992E3-5071-4519-ABBE-CC6CED736DB8}" type="datetimeFigureOut">
              <a:rPr lang="ru-RU" smtClean="0"/>
              <a:t>11.04.2019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0C7ED-90D0-42BB-9842-CC16235BE9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319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992E3-5071-4519-ABBE-CC6CED736DB8}" type="datetimeFigureOut">
              <a:rPr lang="ru-RU" smtClean="0"/>
              <a:t>11.04.2019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0C7ED-90D0-42BB-9842-CC16235BE9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4728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992E3-5071-4519-ABBE-CC6CED736DB8}" type="datetimeFigureOut">
              <a:rPr lang="ru-RU" smtClean="0"/>
              <a:t>11.04.2019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0C7ED-90D0-42BB-9842-CC16235BE9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9609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992E3-5071-4519-ABBE-CC6CED736DB8}" type="datetimeFigureOut">
              <a:rPr lang="ru-RU" smtClean="0"/>
              <a:t>11.04.2019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0C7ED-90D0-42BB-9842-CC16235BE965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8469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992E3-5071-4519-ABBE-CC6CED736DB8}" type="datetimeFigureOut">
              <a:rPr lang="ru-RU" smtClean="0"/>
              <a:t>11.04.2019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0C7ED-90D0-42BB-9842-CC16235BE9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5237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992E3-5071-4519-ABBE-CC6CED736DB8}" type="datetimeFigureOut">
              <a:rPr lang="ru-RU" smtClean="0"/>
              <a:t>11.04.2019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0C7ED-90D0-42BB-9842-CC16235BE9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7553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992E3-5071-4519-ABBE-CC6CED736DB8}" type="datetimeFigureOut">
              <a:rPr lang="ru-RU" smtClean="0"/>
              <a:t>11.04.2019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0C7ED-90D0-42BB-9842-CC16235BE9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33605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992E3-5071-4519-ABBE-CC6CED736DB8}" type="datetimeFigureOut">
              <a:rPr lang="ru-RU" smtClean="0"/>
              <a:t>11.04.2019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0C7ED-90D0-42BB-9842-CC16235BE9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9900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646992E3-5071-4519-ABBE-CC6CED736DB8}" type="datetimeFigureOut">
              <a:rPr lang="ru-RU" smtClean="0"/>
              <a:t>11.04.2019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D00C7ED-90D0-42BB-9842-CC16235BE9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49440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992E3-5071-4519-ABBE-CC6CED736DB8}" type="datetimeFigureOut">
              <a:rPr lang="ru-RU" smtClean="0"/>
              <a:t>11.04.2019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0C7ED-90D0-42BB-9842-CC16235BE9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3348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646992E3-5071-4519-ABBE-CC6CED736DB8}" type="datetimeFigureOut">
              <a:rPr lang="ru-RU" smtClean="0"/>
              <a:t>11.04.2019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D00C7ED-90D0-42BB-9842-CC16235BE965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4722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50546" y="1018634"/>
            <a:ext cx="10058400" cy="333800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700" b="1" dirty="0" smtClean="0"/>
              <a:t>В помощь молодому педагогу</a:t>
            </a:r>
            <a:br>
              <a:rPr lang="ru-RU" sz="6700" b="1" dirty="0" smtClean="0"/>
            </a:br>
            <a:r>
              <a:rPr lang="ru-RU" sz="6700" b="1" dirty="0" smtClean="0"/>
              <a:t/>
            </a:r>
            <a:br>
              <a:rPr lang="ru-RU" sz="6700" b="1" dirty="0" smtClean="0"/>
            </a:br>
            <a:r>
              <a:rPr lang="ru-RU" sz="4000" dirty="0" smtClean="0"/>
              <a:t>Материалы </a:t>
            </a:r>
            <a:r>
              <a:rPr lang="ru-RU" sz="4000" dirty="0"/>
              <a:t>к семинару</a:t>
            </a:r>
            <a:r>
              <a:rPr lang="ru-RU" dirty="0"/>
              <a:t/>
            </a:r>
            <a:br>
              <a:rPr lang="ru-RU" dirty="0"/>
            </a:b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477523" y="4356639"/>
            <a:ext cx="6214368" cy="1655762"/>
          </a:xfrm>
        </p:spPr>
        <p:txBody>
          <a:bodyPr>
            <a:normAutofit/>
          </a:bodyPr>
          <a:lstStyle/>
          <a:p>
            <a:r>
              <a:rPr lang="ru-RU" dirty="0" err="1" smtClean="0"/>
              <a:t>Т.Д.Яковлева</a:t>
            </a:r>
            <a:r>
              <a:rPr lang="ru-RU" dirty="0" smtClean="0"/>
              <a:t>, старший преподаватель кафедры общей педагогики и </a:t>
            </a:r>
            <a:r>
              <a:rPr lang="ru-RU" smtClean="0"/>
              <a:t>психологии </a:t>
            </a:r>
          </a:p>
          <a:p>
            <a:r>
              <a:rPr lang="ru-RU" smtClean="0"/>
              <a:t>ГАУ </a:t>
            </a:r>
            <a:r>
              <a:rPr lang="ru-RU" dirty="0" smtClean="0"/>
              <a:t>ДПО ЯО ИРО</a:t>
            </a:r>
          </a:p>
        </p:txBody>
      </p:sp>
    </p:spTree>
    <p:extLst>
      <p:ext uri="{BB962C8B-B14F-4D97-AF65-F5344CB8AC3E}">
        <p14:creationId xmlns:p14="http://schemas.microsoft.com/office/powerpoint/2010/main" val="3655061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754602"/>
          </a:xfrm>
        </p:spPr>
        <p:txBody>
          <a:bodyPr>
            <a:normAutofit/>
          </a:bodyPr>
          <a:lstStyle/>
          <a:p>
            <a:pPr algn="ctr"/>
            <a:r>
              <a:rPr lang="ru-RU" sz="4400" b="1" dirty="0"/>
              <a:t>Необходимые педагогические </a:t>
            </a:r>
            <a:r>
              <a:rPr lang="ru-RU" sz="4400" b="1" dirty="0" smtClean="0"/>
              <a:t>умения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4666" y="754603"/>
            <a:ext cx="12022667" cy="553243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/>
              <a:t>1. Видеть в педагогической ситуации проблему и оформлять её в виде педагогической задачи.</a:t>
            </a:r>
          </a:p>
          <a:p>
            <a:pPr marL="0" indent="0">
              <a:buNone/>
            </a:pPr>
            <a:r>
              <a:rPr lang="ru-RU" dirty="0"/>
              <a:t>2. Умения, отвечать на вопросы "</a:t>
            </a:r>
            <a:r>
              <a:rPr lang="ru-RU" i="1" dirty="0"/>
              <a:t>чему учить</a:t>
            </a:r>
            <a:r>
              <a:rPr lang="ru-RU" dirty="0"/>
              <a:t>" (концепции, технологии, ключевые идеи предмета и т.д.) "</a:t>
            </a:r>
            <a:r>
              <a:rPr lang="ru-RU" i="1" dirty="0"/>
              <a:t>кого учить</a:t>
            </a:r>
            <a:r>
              <a:rPr lang="ru-RU" dirty="0"/>
              <a:t>" - изучение отдельных психологических функций, уровня </a:t>
            </a:r>
            <a:r>
              <a:rPr lang="ru-RU" dirty="0" err="1"/>
              <a:t>обученности</a:t>
            </a:r>
            <a:r>
              <a:rPr lang="ru-RU" dirty="0"/>
              <a:t> и обучаемости, мотивация; "</a:t>
            </a:r>
            <a:r>
              <a:rPr lang="ru-RU" i="1" dirty="0"/>
              <a:t>как учить</a:t>
            </a:r>
            <a:r>
              <a:rPr lang="ru-RU" dirty="0"/>
              <a:t>" - дифференцированный подход (уровневый), организация индивидуальной самостоятельной работы и т.д.</a:t>
            </a:r>
          </a:p>
          <a:p>
            <a:pPr marL="0" indent="0">
              <a:buNone/>
            </a:pPr>
            <a:r>
              <a:rPr lang="ru-RU" dirty="0"/>
              <a:t>3. Умение использовать психолого-педагогические знания, современный ППО, видеть сильные и слабые стороны своего труда, анализировать и обогащать свой опыт, разрабатывать программы самообразования и т. д.</a:t>
            </a:r>
          </a:p>
          <a:p>
            <a:pPr marL="0" indent="0">
              <a:buNone/>
            </a:pPr>
            <a:r>
              <a:rPr lang="ru-RU" dirty="0"/>
              <a:t>4. Умения по постановке коммуникационных задач - реализация резервов партнёра по общению.</a:t>
            </a:r>
          </a:p>
          <a:p>
            <a:pPr marL="0" indent="0">
              <a:buNone/>
            </a:pPr>
            <a:r>
              <a:rPr lang="ru-RU" dirty="0"/>
              <a:t>5. Умения, способствующие достижению высоких уровней общения (понять позицию другого, проявить интерес к его личности, создать обстановку доверительности, терпимости к непохожести другого, владеть разными ролями в общении, быть готовым поблагодарить своего партнёра и т. д.).</a:t>
            </a:r>
          </a:p>
          <a:p>
            <a:pPr marL="0" indent="0">
              <a:buNone/>
            </a:pPr>
            <a:r>
              <a:rPr lang="ru-RU" dirty="0"/>
              <a:t>6. Умения удержать устойчивую профессиональную позицию педагога, способного противостоять трудностям во имя социальной ценности профессии педагога, управлять своими эмоциональными состояниями, овладевать нормами педагогического мастерства, осуществлять творческий поиск и т. д.</a:t>
            </a:r>
          </a:p>
          <a:p>
            <a:pPr marL="0" indent="0">
              <a:buNone/>
            </a:pPr>
            <a:r>
              <a:rPr lang="ru-RU" dirty="0"/>
              <a:t>7. Умения осознавать перспективу своего профессионального развития, определять особенности своего индивидуального стиля, укреплять свои сильные стороны, быть открытым поиску нового и т. д.</a:t>
            </a:r>
          </a:p>
          <a:p>
            <a:pPr marL="0" indent="0">
              <a:buNone/>
            </a:pPr>
            <a:r>
              <a:rPr lang="ru-RU" dirty="0"/>
              <a:t>8. Умения определять уровень знаний учащегося, состояние деятельности, выявлять отдельные показатели обучаемости, определять причины отставания и осуществлять индивидуальную и дифференцированную подготовку, стимулировать готовность к самообразованию и т.д.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592438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56733" y="0"/>
            <a:ext cx="10515600" cy="684742"/>
          </a:xfrm>
        </p:spPr>
        <p:txBody>
          <a:bodyPr>
            <a:normAutofit/>
          </a:bodyPr>
          <a:lstStyle/>
          <a:p>
            <a:pPr algn="ctr"/>
            <a:r>
              <a:rPr lang="ru-RU" sz="4400" b="1" dirty="0"/>
              <a:t>Критерии педагогической </a:t>
            </a:r>
            <a:r>
              <a:rPr lang="ru-RU" sz="4400" b="1" dirty="0" smtClean="0"/>
              <a:t>успешности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6267" y="684742"/>
            <a:ext cx="11734800" cy="603779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/>
              <a:t>1. Организация активно-познавательной деятельности</a:t>
            </a:r>
          </a:p>
          <a:p>
            <a:pPr marL="0" indent="0">
              <a:buNone/>
            </a:pPr>
            <a:r>
              <a:rPr lang="ru-RU" dirty="0"/>
              <a:t>2. Организация активно-игровой деятельности</a:t>
            </a:r>
          </a:p>
          <a:p>
            <a:pPr marL="0" indent="0">
              <a:buNone/>
            </a:pPr>
            <a:r>
              <a:rPr lang="ru-RU" dirty="0"/>
              <a:t>3. Организация самостоятельной творческой деятельности учащихся.</a:t>
            </a:r>
          </a:p>
          <a:p>
            <a:pPr marL="0" indent="0">
              <a:buNone/>
            </a:pPr>
            <a:r>
              <a:rPr lang="ru-RU" dirty="0"/>
              <a:t>4. Удержание и создание условий для деятельной дисциплины</a:t>
            </a:r>
          </a:p>
          <a:p>
            <a:pPr marL="0" indent="0">
              <a:buNone/>
            </a:pPr>
            <a:r>
              <a:rPr lang="ru-RU" dirty="0"/>
              <a:t>5. Рациональная организация деятельности</a:t>
            </a:r>
          </a:p>
          <a:p>
            <a:pPr marL="0" indent="0">
              <a:buNone/>
            </a:pPr>
            <a:r>
              <a:rPr lang="ru-RU" dirty="0"/>
              <a:t>6. Умение дозировано, дифференцированно, интересно и эмоционально объяснять новый учебный материал.</a:t>
            </a:r>
          </a:p>
          <a:p>
            <a:pPr marL="0" indent="0">
              <a:buNone/>
            </a:pPr>
            <a:r>
              <a:rPr lang="ru-RU" dirty="0"/>
              <a:t>7. Умение регулировать учебные нагрузки таким образом, чтобы сохранить психическое и физическое здоровье детей.</a:t>
            </a:r>
          </a:p>
          <a:p>
            <a:pPr marL="0" indent="0">
              <a:buNone/>
            </a:pPr>
            <a:r>
              <a:rPr lang="ru-RU" dirty="0"/>
              <a:t>8. Умение выдавать интересные, оригинальные, разные по уровню, домашние задания и владение технологиями их быстрой и качественной проверки.</a:t>
            </a:r>
          </a:p>
          <a:p>
            <a:pPr marL="0" indent="0">
              <a:buNone/>
            </a:pPr>
            <a:r>
              <a:rPr lang="ru-RU" dirty="0"/>
              <a:t>9. Умение стимулировать и оценивать ученический труд.</a:t>
            </a:r>
          </a:p>
          <a:p>
            <a:pPr marL="0" indent="0">
              <a:buNone/>
            </a:pPr>
            <a:r>
              <a:rPr lang="ru-RU" dirty="0"/>
              <a:t>10. Умение работать с педагогически запущенными и трудными учащимися.</a:t>
            </a:r>
          </a:p>
          <a:p>
            <a:pPr marL="0" indent="0">
              <a:buNone/>
            </a:pPr>
            <a:r>
              <a:rPr lang="ru-RU" dirty="0"/>
              <a:t>11. Умение взаимодействовать с родителями и помогать им в воспитании детей.</a:t>
            </a:r>
          </a:p>
          <a:p>
            <a:pPr marL="0" indent="0">
              <a:buNone/>
            </a:pPr>
            <a:r>
              <a:rPr lang="ru-RU" dirty="0"/>
              <a:t>12. Умение отбирать наиболее интересные материалы, формы и методики проведения тренировочного занятия</a:t>
            </a:r>
          </a:p>
          <a:p>
            <a:pPr marL="0" indent="0">
              <a:buNone/>
            </a:pPr>
            <a:r>
              <a:rPr lang="ru-RU" dirty="0"/>
              <a:t>13. Работа по индивидуальной программе развития и творчества с одаренными детьми.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233129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3667" y="372863"/>
            <a:ext cx="10515600" cy="718608"/>
          </a:xfrm>
        </p:spPr>
        <p:txBody>
          <a:bodyPr>
            <a:normAutofit/>
          </a:bodyPr>
          <a:lstStyle/>
          <a:p>
            <a:pPr algn="ctr"/>
            <a:r>
              <a:rPr lang="ru-RU" sz="4400" b="1" dirty="0" smtClean="0"/>
              <a:t>Рекомендации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55949"/>
            <a:ext cx="11548534" cy="57837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>
                <a:sym typeface="Symbol" panose="05050102010706020507" pitchFamily="18" charset="2"/>
              </a:rPr>
              <a:t></a:t>
            </a:r>
            <a:r>
              <a:rPr lang="ru-RU" dirty="0" smtClean="0"/>
              <a:t> </a:t>
            </a:r>
            <a:r>
              <a:rPr lang="ru-RU" dirty="0"/>
              <a:t>Умей радоваться маленьким успехам своих учеников и сопереживать их неудачам.</a:t>
            </a:r>
          </a:p>
          <a:p>
            <a:pPr marL="0" indent="0">
              <a:buNone/>
            </a:pPr>
            <a:r>
              <a:rPr lang="ru-RU" dirty="0">
                <a:sym typeface="Symbol" panose="05050102010706020507" pitchFamily="18" charset="2"/>
              </a:rPr>
              <a:t></a:t>
            </a:r>
            <a:r>
              <a:rPr lang="ru-RU" dirty="0"/>
              <a:t> Ты очень близкий человек для своего ученика. Постарайся, чтобы он был всегда открыт для тебя. Стань ему другом и наставником.</a:t>
            </a:r>
          </a:p>
          <a:p>
            <a:pPr marL="0" indent="0">
              <a:buNone/>
            </a:pPr>
            <a:r>
              <a:rPr lang="ru-RU" dirty="0">
                <a:sym typeface="Symbol" panose="05050102010706020507" pitchFamily="18" charset="2"/>
              </a:rPr>
              <a:t></a:t>
            </a:r>
            <a:r>
              <a:rPr lang="ru-RU" dirty="0"/>
              <a:t> Не бойся признаться в своем незнании какого-нибудь вопроса. Будь вместе с ними в поиске.</a:t>
            </a:r>
          </a:p>
          <a:p>
            <a:pPr marL="0" indent="0">
              <a:buNone/>
            </a:pPr>
            <a:r>
              <a:rPr lang="ru-RU" dirty="0">
                <a:sym typeface="Symbol" panose="05050102010706020507" pitchFamily="18" charset="2"/>
              </a:rPr>
              <a:t></a:t>
            </a:r>
            <a:r>
              <a:rPr lang="ru-RU" dirty="0"/>
              <a:t> Постарайся вселить в учащегося веру в себя, в его успех. Тогда многие вершины для него станут преодолимыми.</a:t>
            </a:r>
          </a:p>
          <a:p>
            <a:pPr marL="0" indent="0">
              <a:buNone/>
            </a:pPr>
            <a:r>
              <a:rPr lang="ru-RU" dirty="0">
                <a:sym typeface="Symbol" panose="05050102010706020507" pitchFamily="18" charset="2"/>
              </a:rPr>
              <a:t></a:t>
            </a:r>
            <a:r>
              <a:rPr lang="ru-RU" dirty="0"/>
              <a:t> Не требуй "идеальной дисциплины". Не будь авторитарным.</a:t>
            </a:r>
          </a:p>
          <a:p>
            <a:pPr marL="0" indent="0">
              <a:buNone/>
            </a:pPr>
            <a:r>
              <a:rPr lang="ru-RU" dirty="0">
                <a:sym typeface="Symbol" panose="05050102010706020507" pitchFamily="18" charset="2"/>
              </a:rPr>
              <a:t></a:t>
            </a:r>
            <a:r>
              <a:rPr lang="ru-RU" dirty="0"/>
              <a:t> Каждая встреча с тренером для родителей должна стать полезной и результативной. Каждое собрание - вооружить их новыми знаниями из области педагогики, психологии, процесса обучения.</a:t>
            </a:r>
          </a:p>
          <a:p>
            <a:pPr marL="0" indent="0">
              <a:buNone/>
            </a:pPr>
            <a:r>
              <a:rPr lang="ru-RU" dirty="0">
                <a:sym typeface="Symbol" panose="05050102010706020507" pitchFamily="18" charset="2"/>
              </a:rPr>
              <a:t></a:t>
            </a:r>
            <a:r>
              <a:rPr lang="ru-RU" dirty="0"/>
              <a:t> Не бойся извиниться, если оказался неправ. Твой авторитет в глазах учеников только повысится. Будь терпелив и к их ошибкам.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346214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-27116"/>
            <a:ext cx="10515600" cy="718608"/>
          </a:xfrm>
        </p:spPr>
        <p:txBody>
          <a:bodyPr>
            <a:normAutofit/>
          </a:bodyPr>
          <a:lstStyle/>
          <a:p>
            <a:pPr algn="ctr"/>
            <a:r>
              <a:rPr lang="ru-RU" sz="4400" b="1" dirty="0" smtClean="0"/>
              <a:t>Памятка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4594" y="541054"/>
            <a:ext cx="11842811" cy="613939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/>
              <a:t>1</a:t>
            </a:r>
            <a:r>
              <a:rPr lang="ru-RU" dirty="0"/>
              <a:t>. Приходите в кабинет немного раньше начала занятия, убедитесь, всё ли готово к тренировочному занятию, хорошо ли расставлена мебель, чиста ли доска, подготовлены ли ТСО, наглядные пособия. Осмотрите класс, особенно - недисциплинированных ребят. Старайтесь показать учащимся красоту и привлекательность организованного начала занятия, стремитесь к тому, чтобы на это уходило каждый раз все меньше и меньше времени.</a:t>
            </a:r>
          </a:p>
          <a:p>
            <a:pPr marL="0" indent="0">
              <a:buNone/>
            </a:pPr>
            <a:r>
              <a:rPr lang="ru-RU" dirty="0" smtClean="0"/>
              <a:t>2. </a:t>
            </a:r>
            <a:r>
              <a:rPr lang="ru-RU" dirty="0"/>
              <a:t>Начинайте урок энергично. Ведите тренировочное занятие так, чтобы каждый учащийся постоянно был занят делом, помните: паузы, медлительность, безделье - бич дисциплины.</a:t>
            </a:r>
          </a:p>
          <a:p>
            <a:pPr marL="0" indent="0">
              <a:buNone/>
            </a:pPr>
            <a:r>
              <a:rPr lang="ru-RU" dirty="0" smtClean="0"/>
              <a:t>3. </a:t>
            </a:r>
            <a:r>
              <a:rPr lang="ru-RU" dirty="0"/>
              <a:t>Увлекайте учащихся интересным содержанием материала, созданием проблемных ситуаций, умственным напряжением. Контролируйте темп тренировочного занятия, помогайте слабым поверить в свои силы. Держите в поле зрения весь класс. Особенно следите за теми, у кого внимание неустойчивое, кто отвлекается. Предотвращайте попытки нарушить рабочий порядок.</a:t>
            </a:r>
          </a:p>
          <a:p>
            <a:pPr marL="0" indent="0">
              <a:buNone/>
            </a:pPr>
            <a:r>
              <a:rPr lang="ru-RU" dirty="0" smtClean="0"/>
              <a:t>4. </a:t>
            </a:r>
            <a:r>
              <a:rPr lang="ru-RU" dirty="0"/>
              <a:t>Обращайтесь с просьбами, вопросами несколько чаще к тем учащимся, которые могут заниматься на уроке посторонними делами.</a:t>
            </a:r>
          </a:p>
          <a:p>
            <a:pPr marL="0" indent="0">
              <a:buNone/>
            </a:pPr>
            <a:r>
              <a:rPr lang="ru-RU" dirty="0" smtClean="0"/>
              <a:t>5. </a:t>
            </a:r>
            <a:r>
              <a:rPr lang="ru-RU" dirty="0"/>
              <a:t>Мотивируя оценки знаний, придайте своим словам деловой, заинтересованный характер. Укажите ученику над чем ему следует поработать, чтобы заслужить более высокую оценку.</a:t>
            </a:r>
          </a:p>
          <a:p>
            <a:pPr marL="0" indent="0">
              <a:buNone/>
            </a:pPr>
            <a:r>
              <a:rPr lang="ru-RU" dirty="0" smtClean="0"/>
              <a:t>6. </a:t>
            </a:r>
            <a:r>
              <a:rPr lang="ru-RU" dirty="0"/>
              <a:t>Заканчивайте урок общей оценкой класса и отдельных учащихся. Пусть они испытывают удовлетворение от результатов своего труда. Постарайтесь заметить положительное в работе недисциплинированных ребят, но не делайте это слишком часто и за небольшие усилия.</a:t>
            </a:r>
          </a:p>
          <a:p>
            <a:pPr marL="0" indent="0">
              <a:buNone/>
            </a:pPr>
            <a:r>
              <a:rPr lang="ru-RU" dirty="0" smtClean="0"/>
              <a:t>7. </a:t>
            </a:r>
            <a:r>
              <a:rPr lang="ru-RU" dirty="0"/>
              <a:t>Удерживайтесь от излишних замечаний.</a:t>
            </a:r>
          </a:p>
          <a:p>
            <a:pPr marL="0" indent="0">
              <a:buNone/>
            </a:pPr>
            <a:r>
              <a:rPr lang="ru-RU" dirty="0" smtClean="0"/>
              <a:t>8. </a:t>
            </a:r>
            <a:r>
              <a:rPr lang="ru-RU" dirty="0"/>
              <a:t>При недисциплинированности учащихся старайтесь обходиться без помощи других. Помните: налаживание дисциплины при помощи чужого авторитета не дает вам пользы, а скорее вредит. Лучше обратитесь за поддержкой классу.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78395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33165"/>
            <a:ext cx="10515600" cy="735542"/>
          </a:xfrm>
        </p:spPr>
        <p:txBody>
          <a:bodyPr>
            <a:normAutofit/>
          </a:bodyPr>
          <a:lstStyle/>
          <a:p>
            <a:pPr algn="ctr"/>
            <a:r>
              <a:rPr lang="ru-RU" sz="4400" b="1" dirty="0" smtClean="0"/>
              <a:t>Рефлексия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9467" y="1100667"/>
            <a:ext cx="11345333" cy="5571066"/>
          </a:xfrm>
        </p:spPr>
        <p:txBody>
          <a:bodyPr>
            <a:normAutofit/>
          </a:bodyPr>
          <a:lstStyle/>
          <a:p>
            <a:pPr lvl="0">
              <a:buFont typeface="Wingdings" panose="05000000000000000000" pitchFamily="2" charset="2"/>
              <a:buChar char="q"/>
            </a:pPr>
            <a:r>
              <a:rPr lang="ru-RU" dirty="0" smtClean="0"/>
              <a:t>Что </a:t>
            </a:r>
            <a:r>
              <a:rPr lang="ru-RU" dirty="0"/>
              <a:t>у меня </a:t>
            </a:r>
            <a:r>
              <a:rPr lang="ru-RU" dirty="0" smtClean="0"/>
              <a:t>получается </a:t>
            </a:r>
            <a:r>
              <a:rPr lang="ru-RU" dirty="0"/>
              <a:t>в педагогической деятельности, в чем мы успешны?</a:t>
            </a:r>
          </a:p>
          <a:p>
            <a:pPr lvl="0">
              <a:buFont typeface="Wingdings" panose="05000000000000000000" pitchFamily="2" charset="2"/>
              <a:buChar char="q"/>
            </a:pPr>
            <a:r>
              <a:rPr lang="ru-RU" dirty="0"/>
              <a:t>Какие трудности я испытываю в педагогической деятельности, каковы причины этих трудностей?</a:t>
            </a:r>
          </a:p>
          <a:p>
            <a:pPr lvl="0">
              <a:buFont typeface="Wingdings" panose="05000000000000000000" pitchFamily="2" charset="2"/>
              <a:buChar char="q"/>
            </a:pPr>
            <a:r>
              <a:rPr lang="ru-RU" dirty="0"/>
              <a:t>Что зависит от меня, чтобы соответствовать статусу учителя?</a:t>
            </a:r>
          </a:p>
          <a:p>
            <a:pPr lvl="0">
              <a:buFont typeface="Wingdings" panose="05000000000000000000" pitchFamily="2" charset="2"/>
              <a:buChar char="q"/>
            </a:pPr>
            <a:r>
              <a:rPr lang="ru-RU" dirty="0"/>
              <a:t>Что зависит от коллег, чтобы я была успешна?</a:t>
            </a:r>
          </a:p>
          <a:p>
            <a:pPr lvl="0">
              <a:buFont typeface="Wingdings" panose="05000000000000000000" pitchFamily="2" charset="2"/>
              <a:buChar char="q"/>
            </a:pPr>
            <a:r>
              <a:rPr lang="ru-RU" dirty="0"/>
              <a:t>Что зависит от администрации, чтобы я была успешна?</a:t>
            </a:r>
          </a:p>
          <a:p>
            <a:pPr lvl="0">
              <a:buFont typeface="Wingdings" panose="05000000000000000000" pitchFamily="2" charset="2"/>
              <a:buChar char="q"/>
            </a:pPr>
            <a:r>
              <a:rPr lang="ru-RU" dirty="0"/>
              <a:t>Рефлексия и самоконтроль – условия адекватного психологического отражения учителем (учеником) его внутреннего мира и окружающей реальности: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dirty="0"/>
              <a:t>Я чувствую, что…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dirty="0"/>
              <a:t>Я думаю, что …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dirty="0"/>
              <a:t>Я смогу…</a:t>
            </a:r>
          </a:p>
          <a:p>
            <a:r>
              <a:rPr lang="ru-RU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46734102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16</TotalTime>
  <Words>942</Words>
  <Application>Microsoft Office PowerPoint</Application>
  <PresentationFormat>Широкоэкранный</PresentationFormat>
  <Paragraphs>54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Calibri</vt:lpstr>
      <vt:lpstr>Calibri Light</vt:lpstr>
      <vt:lpstr>Symbol</vt:lpstr>
      <vt:lpstr>Wingdings</vt:lpstr>
      <vt:lpstr>Ретро</vt:lpstr>
      <vt:lpstr>В помощь молодому педагогу  Материалы к семинару </vt:lpstr>
      <vt:lpstr>Необходимые педагогические умения</vt:lpstr>
      <vt:lpstr>Критерии педагогической успешности</vt:lpstr>
      <vt:lpstr>Рекомендации</vt:lpstr>
      <vt:lpstr>Памятка</vt:lpstr>
      <vt:lpstr>Рефлексия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 помощь молодому педагогу</dc:title>
  <dc:creator>Пользователь Windows</dc:creator>
  <cp:lastModifiedBy>Пользователь Windows</cp:lastModifiedBy>
  <cp:revision>4</cp:revision>
  <dcterms:created xsi:type="dcterms:W3CDTF">2019-04-06T09:45:39Z</dcterms:created>
  <dcterms:modified xsi:type="dcterms:W3CDTF">2019-04-11T06:34:49Z</dcterms:modified>
</cp:coreProperties>
</file>