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1" r:id="rId3"/>
    <p:sldId id="262" r:id="rId4"/>
    <p:sldId id="257" r:id="rId5"/>
    <p:sldId id="260" r:id="rId6"/>
    <p:sldId id="265" r:id="rId7"/>
    <p:sldId id="267" r:id="rId8"/>
    <p:sldId id="258" r:id="rId9"/>
    <p:sldId id="263" r:id="rId10"/>
    <p:sldId id="264" r:id="rId11"/>
    <p:sldId id="268" r:id="rId12"/>
    <p:sldId id="269" r:id="rId13"/>
    <p:sldId id="266" r:id="rId14"/>
    <p:sldId id="274" r:id="rId15"/>
    <p:sldId id="272" r:id="rId16"/>
    <p:sldId id="275" r:id="rId17"/>
    <p:sldId id="273" r:id="rId18"/>
    <p:sldId id="281" r:id="rId19"/>
    <p:sldId id="278" r:id="rId20"/>
    <p:sldId id="279" r:id="rId21"/>
    <p:sldId id="282" r:id="rId22"/>
    <p:sldId id="284"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14" d="100"/>
          <a:sy n="114" d="100"/>
        </p:scale>
        <p:origin x="-9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052D5-9AFC-49C9-ADE9-558E590BB06E}" type="datetimeFigureOut">
              <a:rPr lang="ru-RU" smtClean="0"/>
              <a:pPr/>
              <a:t>20.02.2020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275C5-72C0-4010-9ABD-5C1A6E4AF9FD}" type="slidenum">
              <a:rPr lang="ru-RU" smtClean="0"/>
              <a:pPr/>
              <a:t>‹#›</a:t>
            </a:fld>
            <a:endParaRPr lang="ru-RU"/>
          </a:p>
        </p:txBody>
      </p:sp>
    </p:spTree>
    <p:extLst>
      <p:ext uri="{BB962C8B-B14F-4D97-AF65-F5344CB8AC3E}">
        <p14:creationId xmlns:p14="http://schemas.microsoft.com/office/powerpoint/2010/main" val="343972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 Законе «Об образовании в Российской Федерации» сказано: воспитание - деятельность, направленная на развитие личности, создание условий для самоопределения и социализации обучающегося на основе социокультурных, духовно-нравственных ценностей и принятых в обществе правил, и норм поведения в интересах человека, семьи, общества и государства.</a:t>
            </a:r>
          </a:p>
          <a:p>
            <a:r>
              <a:rPr lang="ru-RU" sz="1200" kern="1200" dirty="0" smtClean="0">
                <a:solidFill>
                  <a:schemeClr val="tx1"/>
                </a:solidFill>
                <a:latin typeface="+mn-lt"/>
                <a:ea typeface="+mn-ea"/>
                <a:cs typeface="+mn-cs"/>
              </a:rPr>
              <a:t>Общество нуждается в подготовке образованных, высоконравственных людей, однако, ребенок развивается, окруженный множеством разнообразных источников сильного воздействия на него как позитивного, так и негативного характера на еще только формирующуюся сферу нравственности и, следовательно, само по себе образование не гарантирует высокого уровня нравственной воспитанности.</a:t>
            </a:r>
          </a:p>
          <a:p>
            <a:r>
              <a:rPr lang="ru-RU" sz="1200" i="1" kern="1200" dirty="0" smtClean="0">
                <a:solidFill>
                  <a:schemeClr val="tx1"/>
                </a:solidFill>
                <a:latin typeface="+mn-lt"/>
                <a:ea typeface="+mn-ea"/>
                <a:cs typeface="+mn-cs"/>
              </a:rPr>
              <a:t>   Практическая реализация ФГОС выявила проблему оценки результатов воспитания и социализации и вызывает</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много опасных вопросов: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Может ли быть стандарт на воспитание?</a:t>
            </a:r>
          </a:p>
          <a:p>
            <a:r>
              <a:rPr lang="ru-RU" sz="1200" kern="1200" dirty="0" smtClean="0">
                <a:solidFill>
                  <a:schemeClr val="tx1"/>
                </a:solidFill>
                <a:latin typeface="+mn-lt"/>
                <a:ea typeface="+mn-ea"/>
                <a:cs typeface="+mn-cs"/>
              </a:rPr>
              <a:t>- Можно «измерить воспитанность» соотнесением уровня  достижения личностных результатов обучения и воспитания конкретного ребенка с «портретом выпускника» заданного ФГОС?</a:t>
            </a:r>
          </a:p>
          <a:p>
            <a:r>
              <a:rPr lang="ru-RU" sz="1200" kern="1200" dirty="0" smtClean="0">
                <a:solidFill>
                  <a:schemeClr val="tx1"/>
                </a:solidFill>
                <a:latin typeface="+mn-lt"/>
                <a:ea typeface="+mn-ea"/>
                <a:cs typeface="+mn-cs"/>
              </a:rPr>
              <a:t>- Можно ли оценить, школа или семья «обеспечила воспитанность»?</a:t>
            </a:r>
          </a:p>
          <a:p>
            <a:r>
              <a:rPr lang="ru-RU" sz="1200" kern="1200" dirty="0" smtClean="0">
                <a:solidFill>
                  <a:schemeClr val="tx1"/>
                </a:solidFill>
                <a:latin typeface="+mn-lt"/>
                <a:ea typeface="+mn-ea"/>
                <a:cs typeface="+mn-cs"/>
              </a:rPr>
              <a:t> По-нашему мнению, ответ на все эти вопросы отрицательный. Воспитательный компонент ФГОС  – это не стандарт на воспитание, не стандарт на личность описанный  в «портрете выпускника», а стандарт на условия, создаваемые для развития личности.</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Сейчас мы стоим на пороге изменений. Новые проекты ФГОС НОО и ОО вынесены на общественное обсуждение на ФЕДЕРАЛЬНОМ  ПОРТАЛЕ ПРОЕКТОВ НОРМАТИВНЫХ ПРАВОВЫХ АКТОВ.</a:t>
            </a:r>
            <a:r>
              <a:rPr lang="ru-RU" dirty="0" smtClean="0"/>
              <a:t>.</a:t>
            </a:r>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2019 году сотрудниками Института стратегии развития образования РАО в рамках государственного задания была разработана </a:t>
            </a:r>
            <a:r>
              <a:rPr lang="ru-RU" sz="1200" b="1" kern="1200" dirty="0" smtClean="0">
                <a:solidFill>
                  <a:schemeClr val="tx1"/>
                </a:solidFill>
                <a:latin typeface="+mn-lt"/>
                <a:ea typeface="+mn-ea"/>
                <a:cs typeface="+mn-cs"/>
              </a:rPr>
              <a:t>примерная программа воспитания обучающихся</a:t>
            </a:r>
            <a:r>
              <a:rPr lang="ru-RU" sz="1200" kern="1200" dirty="0" smtClean="0">
                <a:solidFill>
                  <a:schemeClr val="tx1"/>
                </a:solidFill>
                <a:latin typeface="+mn-lt"/>
                <a:ea typeface="+mn-ea"/>
                <a:cs typeface="+mn-cs"/>
              </a:rPr>
              <a:t>*. Программа призвана помочь педагогам страны выявить и реализовать воспитательный потенциал образовательного процесса в целях решения задач Указа Президента РФ от 7 мая 2018 г. Результативное внедрение примерной программы воспитания в деятельность общеобразовательных организаций будет возможным лишь тогда, когда данный документ получит одобрение в первую очередь со стороны тех, для кого он предназначен – педагогов и администрации школ. Поэтому с сентября 2019 года начата ее апробация в </a:t>
            </a:r>
            <a:r>
              <a:rPr lang="ru-RU" sz="1200" kern="1200" dirty="0" err="1" smtClean="0">
                <a:solidFill>
                  <a:schemeClr val="tx1"/>
                </a:solidFill>
                <a:latin typeface="+mn-lt"/>
                <a:ea typeface="+mn-ea"/>
                <a:cs typeface="+mn-cs"/>
              </a:rPr>
              <a:t>пилотных</a:t>
            </a:r>
            <a:r>
              <a:rPr lang="ru-RU" sz="1200" kern="1200" dirty="0" smtClean="0">
                <a:solidFill>
                  <a:schemeClr val="tx1"/>
                </a:solidFill>
                <a:latin typeface="+mn-lt"/>
                <a:ea typeface="+mn-ea"/>
                <a:cs typeface="+mn-cs"/>
              </a:rPr>
              <a:t> образовательных организациях всех регионов страны.  ". </a:t>
            </a:r>
            <a:endParaRPr lang="ru-RU" dirty="0" smtClean="0"/>
          </a:p>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Примерная программа воспитания соответствует не только ФГОС, но отражает современные тенденции развития российского общества речь не идет о каком-либо перечне обязательных для школ мероприятий, а лишь об "описании системы организации возможных форм и способов работы с детьми, которые помогают решать стоящие перед педагогами воспитательные задачи". </a:t>
            </a:r>
            <a:endParaRPr lang="ru-RU" dirty="0" smtClean="0"/>
          </a:p>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b="1" dirty="0" smtClean="0"/>
              <a:t> </a:t>
            </a:r>
            <a:r>
              <a:rPr lang="ru-RU" sz="1200" b="1" dirty="0" smtClean="0"/>
              <a:t>Цель формулируется на основе базовых общественных ценностей – семья, труд, Отечество, природа, мир, знания, культура, здоровье, человек </a:t>
            </a:r>
          </a:p>
          <a:p>
            <a:pPr>
              <a:buNone/>
            </a:pPr>
            <a:r>
              <a:rPr lang="ru-RU" sz="1200" b="1" dirty="0" smtClean="0"/>
              <a:t>         Акцент не на соответствии ребенка единому стандарту, а на позитивной динамике его развития </a:t>
            </a:r>
          </a:p>
          <a:p>
            <a:pPr>
              <a:buNone/>
            </a:pPr>
            <a:r>
              <a:rPr lang="ru-RU" sz="1200" b="1" dirty="0" smtClean="0"/>
              <a:t>          Цель конкретизируется в соответствии с возрастными особенностями школьников: в ней выделяются целевые приоритеты, соответствующие 3-м уровням общего образования </a:t>
            </a:r>
          </a:p>
          <a:p>
            <a:pPr>
              <a:buNone/>
            </a:pPr>
            <a:r>
              <a:rPr lang="ru-RU" sz="1200" dirty="0" smtClean="0"/>
              <a:t>          </a:t>
            </a:r>
            <a:r>
              <a:rPr lang="ru-RU" sz="1200" b="1" dirty="0" smtClean="0"/>
              <a:t>На основе цели формулируются примерные задачи воспитания, способствующие ее достижению </a:t>
            </a:r>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Программы воспитания являются модульными: каждая школа, разрабатывая программу, может включать в нее те модули, которые помогут ей в наибольшей степени реализовать воспитательный потенциал, с учетом имеющихся кадров и ресурсов. Документ должен быть коротким и ясным, содержащим конкретные описания предстоящей работы с детьми. Программа воспитания предусматривает формирование нравственного уклада школьной жизни, обеспечивающего создание соответствующей социальной среды развития обучающихся и включающую игровую, познавательную, спортивно- оздоровительную, социально значимую и другую деятельность школьников.</a:t>
            </a:r>
          </a:p>
          <a:p>
            <a:r>
              <a:rPr lang="ru-RU" sz="1200" kern="1200" dirty="0" smtClean="0">
                <a:solidFill>
                  <a:schemeClr val="tx1"/>
                </a:solidFill>
                <a:latin typeface="+mn-lt"/>
                <a:ea typeface="+mn-ea"/>
                <a:cs typeface="+mn-cs"/>
              </a:rPr>
              <a:t>   Программа направлена на обеспечение духовно-нравственного развития и воспитания, социализации, профессиональной ориентации, формирование культуры здорового и безопасного образа жизни обучающихся школы.</a:t>
            </a:r>
          </a:p>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Процесс воспитания в средней школе № 13 основывается на следующих принципах взаимодействия педагогов и школьников:</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неукоснительного соблюдения законности и прав семьи и ребенка, соблюдения конфиденциальности информации о ребенке и семье, приоритета безопасности ребенка при нахождении в образовательной организации;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ориентира на создание в образовательной организации психологически комфортной среды для каждого ребенка и взрослого, без которой невозможно конструктивное взаимодействие школьников и педагогов;</a:t>
            </a:r>
          </a:p>
          <a:p>
            <a:r>
              <a:rPr lang="ru-RU" sz="1200" kern="1200" dirty="0" smtClean="0">
                <a:solidFill>
                  <a:schemeClr val="tx1"/>
                </a:solidFill>
                <a:latin typeface="+mn-lt"/>
                <a:ea typeface="+mn-ea"/>
                <a:cs typeface="+mn-cs"/>
              </a:rPr>
              <a:t>- реализации процесса воспитания главным образом через создание в школе детско-взрослых общностей, которые бы объединяли детей и педагогов яркими и содержательными событиями, общими позитивными эмоциями и доверительными отношениями друг к другу;</a:t>
            </a:r>
          </a:p>
          <a:p>
            <a:r>
              <a:rPr lang="ru-RU" sz="1200" kern="1200" dirty="0" smtClean="0">
                <a:solidFill>
                  <a:schemeClr val="tx1"/>
                </a:solidFill>
                <a:latin typeface="+mn-lt"/>
                <a:ea typeface="+mn-ea"/>
                <a:cs typeface="+mn-cs"/>
              </a:rPr>
              <a:t>- организации основных совместных дел школьников и педагогов как предмета совместной заботы и взрослых, и детей;</a:t>
            </a:r>
          </a:p>
          <a:p>
            <a:r>
              <a:rPr lang="ru-RU" sz="1200" kern="1200" dirty="0" smtClean="0">
                <a:solidFill>
                  <a:schemeClr val="tx1"/>
                </a:solidFill>
                <a:latin typeface="+mn-lt"/>
                <a:ea typeface="+mn-ea"/>
                <a:cs typeface="+mn-cs"/>
              </a:rPr>
              <a:t>- системности, целесообразности и </a:t>
            </a:r>
            <a:r>
              <a:rPr lang="ru-RU" sz="1200" kern="1200" dirty="0" err="1" smtClean="0">
                <a:solidFill>
                  <a:schemeClr val="tx1"/>
                </a:solidFill>
                <a:latin typeface="+mn-lt"/>
                <a:ea typeface="+mn-ea"/>
                <a:cs typeface="+mn-cs"/>
              </a:rPr>
              <a:t>нешаблонности</a:t>
            </a:r>
            <a:r>
              <a:rPr lang="ru-RU" sz="1200" kern="1200" dirty="0" smtClean="0">
                <a:solidFill>
                  <a:schemeClr val="tx1"/>
                </a:solidFill>
                <a:latin typeface="+mn-lt"/>
                <a:ea typeface="+mn-ea"/>
                <a:cs typeface="+mn-cs"/>
              </a:rPr>
              <a:t> воспитания как условий его эффективности.</a:t>
            </a:r>
          </a:p>
          <a:p>
            <a:endParaRPr lang="ru-RU" dirty="0"/>
          </a:p>
        </p:txBody>
      </p:sp>
      <p:sp>
        <p:nvSpPr>
          <p:cNvPr id="4" name="Номер слайда 3"/>
          <p:cNvSpPr>
            <a:spLocks noGrp="1"/>
          </p:cNvSpPr>
          <p:nvPr>
            <p:ph type="sldNum" sz="quarter" idx="10"/>
          </p:nvPr>
        </p:nvSpPr>
        <p:spPr/>
        <p:txBody>
          <a:bodyPr/>
          <a:lstStyle/>
          <a:p>
            <a:fld id="{547275C5-72C0-4010-9ABD-5C1A6E4AF9FD}"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lvl="0"/>
            <a:r>
              <a:rPr lang="ru-RU" sz="1200" kern="1200" dirty="0" smtClean="0">
                <a:solidFill>
                  <a:schemeClr val="tx1"/>
                </a:solidFill>
                <a:latin typeface="+mn-lt"/>
                <a:ea typeface="+mn-ea"/>
                <a:cs typeface="+mn-cs"/>
              </a:rPr>
              <a:t>быть вежливым и опрятным, скромным и приветливым;</a:t>
            </a:r>
          </a:p>
          <a:p>
            <a:pPr lvl="0"/>
            <a:r>
              <a:rPr lang="ru-RU" sz="1200" kern="1200" dirty="0" smtClean="0">
                <a:solidFill>
                  <a:schemeClr val="tx1"/>
                </a:solidFill>
                <a:latin typeface="+mn-lt"/>
                <a:ea typeface="+mn-ea"/>
                <a:cs typeface="+mn-cs"/>
              </a:rPr>
              <a:t>соблюдать правила личной гигиены, режим дня, вести здоровый образ жизни; </a:t>
            </a:r>
          </a:p>
          <a:p>
            <a:pPr lvl="0"/>
            <a:r>
              <a:rPr lang="ru-RU" sz="1200" kern="1200" dirty="0" smtClean="0">
                <a:solidFill>
                  <a:schemeClr val="tx1"/>
                </a:solidFill>
                <a:latin typeface="+mn-lt"/>
                <a:ea typeface="+mn-ea"/>
                <a:cs typeface="+mn-cs"/>
              </a:rPr>
              <a:t>уметь сопереживать, проявлять сострадание к попавшим в беду; стремиться устанавливать хорошие отношения с другими людьми; уметь прощать обиды, защищать слабых, по мере возможности помогать нуждающимся в этом  людям; уважительно относиться к людям иной национальной или религиозной принадлежности, иного имущественного положения, людям с ограниченными возможностями здоровья;</a:t>
            </a:r>
          </a:p>
          <a:p>
            <a:r>
              <a:rPr lang="ru-RU" sz="1200" kern="1200" dirty="0" smtClean="0">
                <a:solidFill>
                  <a:schemeClr val="tx1"/>
                </a:solidFill>
                <a:latin typeface="+mn-lt"/>
                <a:ea typeface="+mn-ea"/>
                <a:cs typeface="+mn-cs"/>
              </a:rPr>
              <a:t>быть уверенным в себе, открытым и общительным, не стесняться быть в чём-то непохожим на других ребят; уметь ставить перед собой цели и проявлять инициативу, отстаивать своё мнение и действовать самостоятельно, без помощи старших. </a:t>
            </a:r>
            <a:r>
              <a:rPr lang="ru-RU" sz="1200" i="0" kern="1200" dirty="0" smtClean="0">
                <a:solidFill>
                  <a:schemeClr val="tx1"/>
                </a:solidFill>
                <a:latin typeface="+mn-lt"/>
                <a:ea typeface="+mn-ea"/>
                <a:cs typeface="+mn-cs"/>
              </a:rPr>
              <a:t>В воспитании детей подросткового возраста (</a:t>
            </a:r>
            <a:r>
              <a:rPr lang="ru-RU" sz="1200" b="1" i="1" kern="1200" dirty="0" smtClean="0">
                <a:solidFill>
                  <a:schemeClr val="tx1"/>
                </a:solidFill>
                <a:latin typeface="+mn-lt"/>
                <a:ea typeface="+mn-ea"/>
                <a:cs typeface="+mn-cs"/>
              </a:rPr>
              <a:t>уровень основного общего образования</a:t>
            </a:r>
            <a:r>
              <a:rPr lang="ru-RU" sz="1200" i="0" kern="1200" dirty="0" smtClean="0">
                <a:solidFill>
                  <a:schemeClr val="tx1"/>
                </a:solidFill>
                <a:latin typeface="+mn-lt"/>
                <a:ea typeface="+mn-ea"/>
                <a:cs typeface="+mn-cs"/>
              </a:rPr>
              <a:t>) таким приоритетом является создание благоприятных условий для развития социально значимых отношений школьников, и, прежде всего, ценностных отношений:</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семье как главной опоре в жизни человека и источнику его счастья;</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труду как основному способу достижения жизненного благополучия человека, залогу его успешного профессионального самоопределения и ощущения уверенности в завтрашнем дне;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своему отечеству, своей малой и большой Родине как месту, в котором человек вырос и познал первые радости и неудачи, которая завещана ему предками и которую нужно оберегать;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природе как источнику жизни на Земле, основе самого ее существования, нуждающейся в защите и постоянном внимании со стороны человека;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миру как главному принципу человеческого общежития, условию крепкой дружбы, налаживания отношений с коллегами по работе в будущем и создания благоприятного микроклимата в своей собственной семье;</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знаниям как интеллектуальному ресурсу, обеспечивающему будущее человека, как результату кропотливого, но увлекательного учебного труда;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культуре как духовному богатству общества и важному условию ощущения человеком полноты проживаемой жизни, которое дают ему чтение, музыка, искусство, театр, творческое самовыражение;</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здоровью как залогу долгой и активной жизни человека, его хорошего настроения и оптимистичного взгляда на мир;</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окружающим людям как безусловной и абсолютной ценности, как равноправным социальным партнерам, с которыми необходимо выстраивать доброжелательные и </a:t>
            </a:r>
            <a:r>
              <a:rPr lang="ru-RU" sz="1200" i="0" kern="1200" dirty="0" err="1" smtClean="0">
                <a:solidFill>
                  <a:schemeClr val="tx1"/>
                </a:solidFill>
                <a:latin typeface="+mn-lt"/>
                <a:ea typeface="+mn-ea"/>
                <a:cs typeface="+mn-cs"/>
              </a:rPr>
              <a:t>взаимоподдерживающие</a:t>
            </a:r>
            <a:r>
              <a:rPr lang="ru-RU" sz="1200" i="0" kern="1200" dirty="0" smtClean="0">
                <a:solidFill>
                  <a:schemeClr val="tx1"/>
                </a:solidFill>
                <a:latin typeface="+mn-lt"/>
                <a:ea typeface="+mn-ea"/>
                <a:cs typeface="+mn-cs"/>
              </a:rPr>
              <a:t> отношения, дающие человеку радость общения и позволяющие избегать чувства одиночества;</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к самим себе как хозяевам своей судьбы, самоопределяющимся и </a:t>
            </a:r>
            <a:r>
              <a:rPr lang="ru-RU" sz="1200" i="0" kern="1200" dirty="0" err="1" smtClean="0">
                <a:solidFill>
                  <a:schemeClr val="tx1"/>
                </a:solidFill>
                <a:latin typeface="+mn-lt"/>
                <a:ea typeface="+mn-ea"/>
                <a:cs typeface="+mn-cs"/>
              </a:rPr>
              <a:t>самореализующимся</a:t>
            </a:r>
            <a:r>
              <a:rPr lang="ru-RU" sz="1200" i="0" kern="1200" dirty="0" smtClean="0">
                <a:solidFill>
                  <a:schemeClr val="tx1"/>
                </a:solidFill>
                <a:latin typeface="+mn-lt"/>
                <a:ea typeface="+mn-ea"/>
                <a:cs typeface="+mn-cs"/>
              </a:rPr>
              <a:t> личностям, отвечающим за свое собственное будущее. </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В воспитании детей юношеского возраста (</a:t>
            </a:r>
            <a:r>
              <a:rPr lang="ru-RU" sz="1200" b="1" i="1" kern="1200" dirty="0" smtClean="0">
                <a:solidFill>
                  <a:schemeClr val="tx1"/>
                </a:solidFill>
                <a:latin typeface="+mn-lt"/>
                <a:ea typeface="+mn-ea"/>
                <a:cs typeface="+mn-cs"/>
              </a:rPr>
              <a:t>уровень среднего общего образования</a:t>
            </a:r>
            <a:r>
              <a:rPr lang="ru-RU" sz="1200" i="0" kern="1200" dirty="0" smtClean="0">
                <a:solidFill>
                  <a:schemeClr val="tx1"/>
                </a:solidFill>
                <a:latin typeface="+mn-lt"/>
                <a:ea typeface="+mn-ea"/>
                <a:cs typeface="+mn-cs"/>
              </a:rPr>
              <a:t>) таким приоритетом является создание благоприятных условий для приобретения школьниками опыта осуществления социально значимых дел. Важно, чтобы этот опыт оказался социально значимым, так как именно он поможет гармоничному вхождению школьников во взрослую жизнь окружающего их общества. Это:</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дел, направленных на заботу о своей семье, родных и близких;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трудовой опыт, опыт участия в производственной практике;</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дел, направленных на пользу своему родному городу или селу, стране в целом, опыт деятельного выражения собственной гражданской позиции;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природоохранных дел;</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разрешения возникающих конфликтных ситуаций в школе, дома или на улице;</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самостоятельного приобретения новых знаний, проведения научных исследований, опыт проектной деятельности;</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изучения, защиты и восстановления культурного наследия человечества, опыт создания собственных произведений культуры, опыт творческого самовыражения;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ведения здорового образа жизни и заботы о здоровье других людей; </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оказания помощи окружающим, заботы о малышах или пожилых людях, волонтерский опыт;</a:t>
            </a:r>
            <a:endParaRPr lang="ru-RU" sz="1200" kern="1200" dirty="0" smtClean="0">
              <a:solidFill>
                <a:schemeClr val="tx1"/>
              </a:solidFill>
              <a:latin typeface="+mn-lt"/>
              <a:ea typeface="+mn-ea"/>
              <a:cs typeface="+mn-cs"/>
            </a:endParaRPr>
          </a:p>
          <a:p>
            <a:pPr lvl="0"/>
            <a:r>
              <a:rPr lang="ru-RU" sz="1200" i="0" kern="1200" dirty="0" smtClean="0">
                <a:solidFill>
                  <a:schemeClr val="tx1"/>
                </a:solidFill>
                <a:latin typeface="+mn-lt"/>
                <a:ea typeface="+mn-ea"/>
                <a:cs typeface="+mn-cs"/>
              </a:rPr>
              <a:t>опыт самопознания и самоанализа, опыт социально приемлемого самовыражения и самореализации.</a:t>
            </a:r>
            <a:endParaRPr lang="ru-R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lvl="0"/>
            <a:endParaRPr lang="ru-RU" sz="1200" kern="1200" dirty="0" smtClean="0">
              <a:solidFill>
                <a:schemeClr val="tx1"/>
              </a:solidFill>
              <a:latin typeface="+mn-lt"/>
              <a:ea typeface="+mn-ea"/>
              <a:cs typeface="+mn-cs"/>
            </a:endParaRP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47275C5-72C0-4010-9ABD-5C1A6E4AF9FD}"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nst logo.png"/>
          <p:cNvPicPr>
            <a:picLocks noGrp="1" noChangeAspect="1"/>
          </p:cNvPicPr>
          <p:nvPr>
            <p:ph idx="4294967295"/>
          </p:nvPr>
        </p:nvPicPr>
        <p:blipFill>
          <a:blip r:embed="rId2" cstate="print"/>
          <a:stretch>
            <a:fillRect/>
          </a:stretch>
        </p:blipFill>
        <p:spPr>
          <a:xfrm>
            <a:off x="251520" y="333375"/>
            <a:ext cx="3888432" cy="1079500"/>
          </a:xfrm>
        </p:spPr>
      </p:pic>
      <p:pic>
        <p:nvPicPr>
          <p:cNvPr id="5" name="Picture 2"/>
          <p:cNvPicPr>
            <a:picLocks noChangeAspect="1" noChangeArrowheads="1"/>
          </p:cNvPicPr>
          <p:nvPr/>
        </p:nvPicPr>
        <p:blipFill>
          <a:blip r:embed="rId3" cstate="print"/>
          <a:srcRect/>
          <a:stretch>
            <a:fillRect/>
          </a:stretch>
        </p:blipFill>
        <p:spPr bwMode="auto">
          <a:xfrm>
            <a:off x="2771800" y="1412776"/>
            <a:ext cx="1512168" cy="936104"/>
          </a:xfrm>
          <a:prstGeom prst="rect">
            <a:avLst/>
          </a:prstGeom>
          <a:noFill/>
          <a:ln w="9525">
            <a:noFill/>
            <a:miter lim="800000"/>
            <a:headEnd/>
            <a:tailEnd/>
          </a:ln>
        </p:spPr>
      </p:pic>
      <p:sp>
        <p:nvSpPr>
          <p:cNvPr id="9" name="TextBox 8"/>
          <p:cNvSpPr txBox="1"/>
          <p:nvPr/>
        </p:nvSpPr>
        <p:spPr>
          <a:xfrm>
            <a:off x="4427984" y="1484783"/>
            <a:ext cx="3384376" cy="777136"/>
          </a:xfrm>
          <a:prstGeom prst="rect">
            <a:avLst/>
          </a:prstGeom>
          <a:noFill/>
        </p:spPr>
        <p:txBody>
          <a:bodyPr wrap="square" rtlCol="0">
            <a:spAutoFit/>
          </a:bodyPr>
          <a:lstStyle/>
          <a:p>
            <a:pPr algn="ctr"/>
            <a:r>
              <a:rPr lang="ru-RU" sz="1050" dirty="0" smtClean="0"/>
              <a:t>Муниципальное общеобразовательное учреждение</a:t>
            </a:r>
          </a:p>
          <a:p>
            <a:pPr algn="ctr"/>
            <a:r>
              <a:rPr lang="ru-RU" b="1" dirty="0" smtClean="0"/>
              <a:t>«Средняя школа № 13»</a:t>
            </a:r>
          </a:p>
          <a:p>
            <a:pPr algn="ctr"/>
            <a:endParaRPr lang="ru-RU" sz="1600" i="1" dirty="0"/>
          </a:p>
        </p:txBody>
      </p:sp>
      <p:sp>
        <p:nvSpPr>
          <p:cNvPr id="10" name="Прямоугольник 9"/>
          <p:cNvSpPr/>
          <p:nvPr/>
        </p:nvSpPr>
        <p:spPr>
          <a:xfrm>
            <a:off x="1043608" y="3933056"/>
            <a:ext cx="7488832" cy="2308324"/>
          </a:xfrm>
          <a:prstGeom prst="rect">
            <a:avLst/>
          </a:prstGeom>
        </p:spPr>
        <p:txBody>
          <a:bodyPr wrap="square">
            <a:spAutoFit/>
          </a:bodyPr>
          <a:lstStyle/>
          <a:p>
            <a:pPr algn="ctr"/>
            <a:r>
              <a:rPr lang="ru-RU" sz="2400" dirty="0" smtClean="0"/>
              <a:t>Программа воспитания в образовательной организации: опыт апробации</a:t>
            </a:r>
          </a:p>
          <a:p>
            <a:pPr algn="ctr"/>
            <a:r>
              <a:rPr lang="ru-RU" sz="4000" dirty="0" smtClean="0"/>
              <a:t>                            </a:t>
            </a:r>
          </a:p>
          <a:p>
            <a:pPr algn="ctr"/>
            <a:r>
              <a:rPr lang="ru-RU" sz="4000" smtClean="0"/>
              <a:t>                            </a:t>
            </a:r>
            <a:endParaRPr lang="ru-RU" sz="1600" dirty="0" smtClean="0"/>
          </a:p>
          <a:p>
            <a:pPr algn="r"/>
            <a:r>
              <a:rPr lang="ru-RU" sz="1600" dirty="0" smtClean="0"/>
              <a:t>                                                  Таврова О.А., зам. директора по УВР</a:t>
            </a:r>
            <a:endParaRPr lang="ru-RU" sz="1600" dirty="0"/>
          </a:p>
        </p:txBody>
      </p:sp>
      <p:sp>
        <p:nvSpPr>
          <p:cNvPr id="12" name="Прямоугольник 11"/>
          <p:cNvSpPr/>
          <p:nvPr/>
        </p:nvSpPr>
        <p:spPr>
          <a:xfrm>
            <a:off x="1403648" y="2060848"/>
            <a:ext cx="6912768" cy="1477328"/>
          </a:xfrm>
          <a:prstGeom prst="rect">
            <a:avLst/>
          </a:prstGeom>
        </p:spPr>
        <p:txBody>
          <a:bodyPr wrap="square">
            <a:spAutoFit/>
          </a:bodyPr>
          <a:lstStyle/>
          <a:p>
            <a:pPr algn="ctr"/>
            <a:endParaRPr lang="ru-RU" b="1" dirty="0" smtClean="0"/>
          </a:p>
          <a:p>
            <a:pPr algn="ctr"/>
            <a:endParaRPr lang="ru-RU" b="1" dirty="0" smtClean="0"/>
          </a:p>
          <a:p>
            <a:pPr algn="ctr"/>
            <a:r>
              <a:rPr lang="ru-RU" b="1" dirty="0" smtClean="0"/>
              <a:t>Межрегиональная научно-практическая конференция «Непрерывное повышение профессионального мастерства педагогов: точки роста качества образования в регионе»</a:t>
            </a:r>
            <a:endParaRPr lang="ru-RU" b="1" dirty="0"/>
          </a:p>
        </p:txBody>
      </p:sp>
      <p:sp>
        <p:nvSpPr>
          <p:cNvPr id="13" name="TextBox 12"/>
          <p:cNvSpPr txBox="1"/>
          <p:nvPr/>
        </p:nvSpPr>
        <p:spPr>
          <a:xfrm>
            <a:off x="3203849" y="6381328"/>
            <a:ext cx="2664296" cy="369332"/>
          </a:xfrm>
          <a:prstGeom prst="rect">
            <a:avLst/>
          </a:prstGeom>
          <a:noFill/>
        </p:spPr>
        <p:txBody>
          <a:bodyPr wrap="square" rtlCol="0">
            <a:spAutoFit/>
          </a:bodyPr>
          <a:lstStyle/>
          <a:p>
            <a:pPr algn="ctr"/>
            <a:r>
              <a:rPr lang="ru-RU" dirty="0" smtClean="0"/>
              <a:t>г. Ярославль, 2020</a:t>
            </a:r>
            <a:endParaRPr lang="ru-RU" dirty="0"/>
          </a:p>
        </p:txBody>
      </p:sp>
      <p:pic>
        <p:nvPicPr>
          <p:cNvPr id="8" name="Рисунок 7" descr="iro__1.png"/>
          <p:cNvPicPr>
            <a:picLocks noChangeAspect="1"/>
          </p:cNvPicPr>
          <p:nvPr/>
        </p:nvPicPr>
        <p:blipFill>
          <a:blip r:embed="rId4" cstate="print"/>
          <a:stretch>
            <a:fillRect/>
          </a:stretch>
        </p:blipFill>
        <p:spPr>
          <a:xfrm>
            <a:off x="4211960" y="260648"/>
            <a:ext cx="1104762" cy="1008112"/>
          </a:xfrm>
          <a:prstGeom prst="rect">
            <a:avLst/>
          </a:prstGeom>
        </p:spPr>
      </p:pic>
      <p:sp>
        <p:nvSpPr>
          <p:cNvPr id="11" name="Прямоугольник 10"/>
          <p:cNvSpPr/>
          <p:nvPr/>
        </p:nvSpPr>
        <p:spPr>
          <a:xfrm>
            <a:off x="5364088" y="476673"/>
            <a:ext cx="3456384" cy="646331"/>
          </a:xfrm>
          <a:prstGeom prst="rect">
            <a:avLst/>
          </a:prstGeom>
        </p:spPr>
        <p:txBody>
          <a:bodyPr wrap="square">
            <a:spAutoFit/>
          </a:bodyPr>
          <a:lstStyle/>
          <a:p>
            <a:pPr algn="ctr"/>
            <a:r>
              <a:rPr lang="ru-RU" dirty="0" smtClean="0"/>
              <a:t>ГАУ ДПО ЯО</a:t>
            </a:r>
          </a:p>
          <a:p>
            <a:r>
              <a:rPr lang="ru-RU" b="1" dirty="0" smtClean="0"/>
              <a:t>Институт развития образования</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260648"/>
            <a:ext cx="8229600" cy="1143000"/>
          </a:xfrm>
        </p:spPr>
        <p:txBody>
          <a:bodyPr>
            <a:normAutofit fontScale="90000"/>
          </a:bodyPr>
          <a:lstStyle/>
          <a:p>
            <a:r>
              <a:rPr lang="ru-RU" sz="3200" dirty="0" smtClean="0">
                <a:latin typeface="Times New Roman" pitchFamily="18" charset="0"/>
                <a:cs typeface="Times New Roman" pitchFamily="18" charset="0"/>
              </a:rPr>
              <a:t>Алгоритм деятельности средней школы № 13 по апробации Примерной программы воспитания </a:t>
            </a:r>
            <a:endParaRPr lang="ru-RU" sz="3200" dirty="0">
              <a:latin typeface="Times New Roman" pitchFamily="18" charset="0"/>
              <a:cs typeface="Times New Roman" pitchFamily="18" charset="0"/>
            </a:endParaRPr>
          </a:p>
        </p:txBody>
      </p:sp>
      <p:sp>
        <p:nvSpPr>
          <p:cNvPr id="8" name="Содержимое 7"/>
          <p:cNvSpPr>
            <a:spLocks noGrp="1"/>
          </p:cNvSpPr>
          <p:nvPr>
            <p:ph idx="1"/>
          </p:nvPr>
        </p:nvSpPr>
        <p:spPr/>
        <p:txBody>
          <a:bodyPr>
            <a:normAutofit/>
          </a:bodyPr>
          <a:lstStyle/>
          <a:p>
            <a:r>
              <a:rPr lang="ru-RU" sz="2400" dirty="0" smtClean="0"/>
              <a:t>Создание инициативной проектной группы</a:t>
            </a:r>
          </a:p>
          <a:p>
            <a:r>
              <a:rPr lang="ru-RU" sz="2400" dirty="0" smtClean="0"/>
              <a:t>Анализ возможностей образовательной организации и ее особенностей</a:t>
            </a:r>
          </a:p>
          <a:p>
            <a:r>
              <a:rPr lang="ru-RU" sz="2400" dirty="0" smtClean="0"/>
              <a:t>Анализ воспитательного процесса </a:t>
            </a:r>
          </a:p>
          <a:p>
            <a:r>
              <a:rPr lang="ru-RU" sz="2400" dirty="0" smtClean="0"/>
              <a:t>Отбор вариативных модулей в соответствии с особенностями и возможностями нашей школы</a:t>
            </a:r>
          </a:p>
          <a:p>
            <a:r>
              <a:rPr lang="ru-RU" sz="2400" dirty="0" smtClean="0"/>
              <a:t>Модификация плана ВР в соответствии с требованиями к структуре программы воспитания , запуск реализации</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Особенности организуемого в средней школе №13 воспитательного процесса </a:t>
            </a:r>
            <a:endParaRPr lang="ru-RU" sz="3200" dirty="0"/>
          </a:p>
        </p:txBody>
      </p:sp>
      <p:sp>
        <p:nvSpPr>
          <p:cNvPr id="3" name="Содержимое 2"/>
          <p:cNvSpPr>
            <a:spLocks noGrp="1"/>
          </p:cNvSpPr>
          <p:nvPr>
            <p:ph idx="1"/>
          </p:nvPr>
        </p:nvSpPr>
        <p:spPr/>
        <p:txBody>
          <a:bodyPr>
            <a:normAutofit fontScale="70000" lnSpcReduction="20000"/>
          </a:bodyPr>
          <a:lstStyle/>
          <a:p>
            <a:pPr lvl="0"/>
            <a:r>
              <a:rPr lang="ru-RU" dirty="0" smtClean="0"/>
              <a:t>стержнем годового цикла воспитательной работы школы являются ключевые общешкольные дела, через которые осуществляется интеграция воспитательных усилий педагогов;</a:t>
            </a:r>
          </a:p>
          <a:p>
            <a:pPr lvl="0"/>
            <a:r>
              <a:rPr lang="ru-RU" dirty="0" smtClean="0"/>
              <a:t>в школе создаются такие условия, чтобы по мере взросления ребенка увеличивалась и его роль в таких совместных делах (от пассивного наблюдателя до организатора);</a:t>
            </a:r>
          </a:p>
          <a:p>
            <a:pPr lvl="0"/>
            <a:r>
              <a:rPr lang="ru-RU" dirty="0" smtClean="0"/>
              <a:t>в проведении общешкольных дел отсутствует </a:t>
            </a:r>
            <a:r>
              <a:rPr lang="ru-RU" dirty="0" err="1" smtClean="0"/>
              <a:t>соревновательность</a:t>
            </a:r>
            <a:r>
              <a:rPr lang="ru-RU" dirty="0" smtClean="0"/>
              <a:t> между классами и максимально поощряется конструктивное </a:t>
            </a:r>
            <a:r>
              <a:rPr lang="ru-RU" dirty="0" err="1" smtClean="0"/>
              <a:t>межклассное</a:t>
            </a:r>
            <a:r>
              <a:rPr lang="ru-RU" dirty="0" smtClean="0"/>
              <a:t> и </a:t>
            </a:r>
            <a:r>
              <a:rPr lang="ru-RU" dirty="0" err="1" smtClean="0"/>
              <a:t>межвозрастное</a:t>
            </a:r>
            <a:r>
              <a:rPr lang="ru-RU" dirty="0" smtClean="0"/>
              <a:t> взаимодействие школьников; </a:t>
            </a:r>
          </a:p>
          <a:p>
            <a:pPr lvl="0"/>
            <a:r>
              <a:rPr lang="ru-RU" dirty="0" smtClean="0"/>
              <a:t>ключевой фигурой воспитания в школе является классный руководитель, реализующий по отношению к детям защитную, личностно развивающую, организационную, посредническую (в разрешении конфликтов) функции.</a:t>
            </a:r>
          </a:p>
          <a:p>
            <a:pPr latinLnBrk="1">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задачи воспитания</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Личностное развитие школьников, проявляющееся:</a:t>
            </a:r>
          </a:p>
          <a:p>
            <a:pPr lvl="0"/>
            <a:r>
              <a:rPr lang="ru-RU" dirty="0" smtClean="0"/>
              <a:t>в усвоении ими знаний основных норм, которые общество выработало на основе этих ценностей (то есть, в усвоении ими социально значимых знаний); </a:t>
            </a:r>
          </a:p>
          <a:p>
            <a:pPr lvl="0"/>
            <a:r>
              <a:rPr lang="ru-RU" dirty="0" smtClean="0"/>
              <a:t>в развитии их позитивных отношений к этим общественным ценностям (то есть в развитии их социально значимых отношений);</a:t>
            </a:r>
          </a:p>
          <a:p>
            <a:pPr lvl="0"/>
            <a:r>
              <a:rPr lang="ru-RU" dirty="0" smtClean="0"/>
              <a:t>в приобретении ими соответствующего этим ценностям опыта поведения, опыта применения сформированных знаний и отношений на практике (то есть в приобретении ими опыта осуществления социально значимых дел).</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600" dirty="0" smtClean="0"/>
              <a:t>Виды,  формы  и содержание деятельности </a:t>
            </a:r>
            <a:r>
              <a:rPr lang="ru-RU" dirty="0" smtClean="0"/>
              <a:t/>
            </a:r>
            <a:br>
              <a:rPr lang="ru-RU" dirty="0" smtClean="0"/>
            </a:br>
            <a:endParaRPr lang="ru-RU" dirty="0"/>
          </a:p>
        </p:txBody>
      </p:sp>
      <p:sp>
        <p:nvSpPr>
          <p:cNvPr id="4" name="Содержимое 3"/>
          <p:cNvSpPr>
            <a:spLocks noGrp="1"/>
          </p:cNvSpPr>
          <p:nvPr>
            <p:ph idx="1"/>
          </p:nvPr>
        </p:nvSpPr>
        <p:spPr>
          <a:xfrm>
            <a:off x="4932040" y="1628801"/>
            <a:ext cx="3456384" cy="9361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buNone/>
            </a:pPr>
            <a:r>
              <a:rPr lang="ru-RU" sz="2400" b="1" dirty="0" err="1" smtClean="0">
                <a:latin typeface="Times New Roman" pitchFamily="18" charset="0"/>
                <a:cs typeface="Times New Roman" pitchFamily="18" charset="0"/>
              </a:rPr>
              <a:t>Волонтерство</a:t>
            </a:r>
            <a:endParaRPr lang="ru-RU" sz="2400" b="1" dirty="0">
              <a:latin typeface="Times New Roman" pitchFamily="18" charset="0"/>
              <a:cs typeface="Times New Roman" pitchFamily="18" charset="0"/>
            </a:endParaRPr>
          </a:p>
        </p:txBody>
      </p:sp>
      <p:sp>
        <p:nvSpPr>
          <p:cNvPr id="7" name="Скругленный прямоугольник 6"/>
          <p:cNvSpPr/>
          <p:nvPr/>
        </p:nvSpPr>
        <p:spPr>
          <a:xfrm>
            <a:off x="323528" y="1628800"/>
            <a:ext cx="403244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latin typeface="Times New Roman" pitchFamily="18" charset="0"/>
                <a:cs typeface="Times New Roman" pitchFamily="18" charset="0"/>
              </a:rPr>
              <a:t>Ключевые дела</a:t>
            </a:r>
            <a:endParaRPr lang="ru-RU" sz="2400" b="1" dirty="0">
              <a:latin typeface="Times New Roman" pitchFamily="18" charset="0"/>
              <a:cs typeface="Times New Roman" pitchFamily="18" charset="0"/>
            </a:endParaRPr>
          </a:p>
        </p:txBody>
      </p:sp>
      <p:sp>
        <p:nvSpPr>
          <p:cNvPr id="8" name="Скругленный прямоугольник 7"/>
          <p:cNvSpPr/>
          <p:nvPr/>
        </p:nvSpPr>
        <p:spPr>
          <a:xfrm>
            <a:off x="4860032" y="5013176"/>
            <a:ext cx="3672408"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t>Детские общественные объединения и детско-взрослые сообщества</a:t>
            </a:r>
            <a:endParaRPr lang="ru-RU" sz="2400" b="1" dirty="0"/>
          </a:p>
        </p:txBody>
      </p:sp>
      <p:sp>
        <p:nvSpPr>
          <p:cNvPr id="9" name="Скругленный прямоугольник 8"/>
          <p:cNvSpPr/>
          <p:nvPr/>
        </p:nvSpPr>
        <p:spPr>
          <a:xfrm>
            <a:off x="323528" y="5013176"/>
            <a:ext cx="3960440" cy="1130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err="1" smtClean="0">
                <a:latin typeface="Times New Roman" pitchFamily="18" charset="0"/>
                <a:cs typeface="Times New Roman" pitchFamily="18" charset="0"/>
              </a:rPr>
              <a:t>Медиа</a:t>
            </a:r>
            <a:endParaRPr lang="ru-RU" sz="2400" b="1" dirty="0">
              <a:latin typeface="Times New Roman" pitchFamily="18" charset="0"/>
              <a:cs typeface="Times New Roman" pitchFamily="18" charset="0"/>
            </a:endParaRPr>
          </a:p>
        </p:txBody>
      </p:sp>
      <p:sp>
        <p:nvSpPr>
          <p:cNvPr id="10" name="Скругленный прямоугольник 9"/>
          <p:cNvSpPr/>
          <p:nvPr/>
        </p:nvSpPr>
        <p:spPr>
          <a:xfrm>
            <a:off x="2411760" y="3212976"/>
            <a:ext cx="3816424"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t>Предметно-эстетическая среда</a:t>
            </a:r>
            <a:endParaRPr lang="ru-RU" sz="2400" b="1" dirty="0"/>
          </a:p>
        </p:txBody>
      </p:sp>
      <p:sp>
        <p:nvSpPr>
          <p:cNvPr id="13" name="Двойная стрелка вверх/вниз 12"/>
          <p:cNvSpPr/>
          <p:nvPr/>
        </p:nvSpPr>
        <p:spPr>
          <a:xfrm rot="21150849">
            <a:off x="1554377" y="2505675"/>
            <a:ext cx="484632" cy="2512296"/>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Двойная стрелка вверх/вниз 13"/>
          <p:cNvSpPr/>
          <p:nvPr/>
        </p:nvSpPr>
        <p:spPr>
          <a:xfrm rot="360217">
            <a:off x="6738954" y="2505675"/>
            <a:ext cx="484632" cy="2512296"/>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5" name="Двойная стрелка вверх/вниз 14"/>
          <p:cNvSpPr/>
          <p:nvPr/>
        </p:nvSpPr>
        <p:spPr>
          <a:xfrm rot="16200000">
            <a:off x="4453874" y="5030968"/>
            <a:ext cx="406649" cy="1010652"/>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6" name="Двойная стрелка вверх/вниз 15"/>
          <p:cNvSpPr/>
          <p:nvPr/>
        </p:nvSpPr>
        <p:spPr>
          <a:xfrm rot="16200000">
            <a:off x="4441954" y="1614830"/>
            <a:ext cx="406649" cy="1010652"/>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Двойная стрелка вверх/вниз 16"/>
          <p:cNvSpPr/>
          <p:nvPr/>
        </p:nvSpPr>
        <p:spPr>
          <a:xfrm rot="20813771">
            <a:off x="5365863" y="4103540"/>
            <a:ext cx="406649" cy="952007"/>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8" name="Двойная стрелка вверх/вниз 17"/>
          <p:cNvSpPr/>
          <p:nvPr/>
        </p:nvSpPr>
        <p:spPr>
          <a:xfrm rot="890412">
            <a:off x="3210330" y="4103161"/>
            <a:ext cx="406649" cy="1010652"/>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9" name="Двойная стрелка вверх/вниз 18"/>
          <p:cNvSpPr/>
          <p:nvPr/>
        </p:nvSpPr>
        <p:spPr>
          <a:xfrm rot="1731046">
            <a:off x="5601034" y="2471146"/>
            <a:ext cx="406649" cy="771066"/>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0" name="Двойная стрелка вверх/вниз 19"/>
          <p:cNvSpPr/>
          <p:nvPr/>
        </p:nvSpPr>
        <p:spPr>
          <a:xfrm rot="20813771">
            <a:off x="3088279" y="2482280"/>
            <a:ext cx="406649" cy="733981"/>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1" name="Скругленный прямоугольник 20"/>
          <p:cNvSpPr/>
          <p:nvPr/>
        </p:nvSpPr>
        <p:spPr>
          <a:xfrm>
            <a:off x="1835696" y="692696"/>
            <a:ext cx="48245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Инвариантные модули</a:t>
            </a:r>
            <a:endParaRPr lang="ru-RU" b="1" dirty="0"/>
          </a:p>
        </p:txBody>
      </p:sp>
      <p:sp>
        <p:nvSpPr>
          <p:cNvPr id="25" name="Выгнутая вверх стрелка 24"/>
          <p:cNvSpPr/>
          <p:nvPr/>
        </p:nvSpPr>
        <p:spPr>
          <a:xfrm rot="16200000">
            <a:off x="-2358516" y="3267236"/>
            <a:ext cx="5688632" cy="971600"/>
          </a:xfrm>
          <a:prstGeom prst="curved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
        <p:nvSpPr>
          <p:cNvPr id="26" name="Выгнутая вправо стрелка 25"/>
          <p:cNvSpPr/>
          <p:nvPr/>
        </p:nvSpPr>
        <p:spPr>
          <a:xfrm>
            <a:off x="8244408" y="908720"/>
            <a:ext cx="899592" cy="5688632"/>
          </a:xfrm>
          <a:prstGeom prst="curvedLef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92088"/>
          </a:xfrm>
        </p:spPr>
        <p:txBody>
          <a:bodyPr>
            <a:normAutofit fontScale="90000"/>
          </a:bodyPr>
          <a:lstStyle/>
          <a:p>
            <a:r>
              <a:rPr lang="ru-RU" dirty="0" smtClean="0"/>
              <a:t>Детские общественные </a:t>
            </a:r>
            <a:r>
              <a:rPr lang="ru-RU" dirty="0" err="1" smtClean="0"/>
              <a:t>объеди</a:t>
            </a:r>
            <a:r>
              <a:rPr lang="ru-RU" dirty="0" smtClean="0"/>
              <a:t> нения  и детско-взрослые сообщества</a:t>
            </a:r>
            <a:endParaRPr lang="ru-RU" dirty="0"/>
          </a:p>
        </p:txBody>
      </p:sp>
      <p:sp>
        <p:nvSpPr>
          <p:cNvPr id="3" name="Содержимое 2"/>
          <p:cNvSpPr>
            <a:spLocks noGrp="1"/>
          </p:cNvSpPr>
          <p:nvPr>
            <p:ph idx="1"/>
          </p:nvPr>
        </p:nvSpPr>
        <p:spPr/>
        <p:txBody>
          <a:bodyPr/>
          <a:lstStyle/>
          <a:p>
            <a:r>
              <a:rPr lang="ru-RU" dirty="0" smtClean="0"/>
              <a:t>Проект «Помощник вожатого РДШ»</a:t>
            </a:r>
          </a:p>
          <a:p>
            <a:r>
              <a:rPr lang="ru-RU" dirty="0" smtClean="0"/>
              <a:t> Работа Службы школьной медиации </a:t>
            </a:r>
          </a:p>
          <a:p>
            <a:r>
              <a:rPr lang="ru-RU" dirty="0" smtClean="0"/>
              <a:t>«Вожатик-20»</a:t>
            </a:r>
          </a:p>
          <a:p>
            <a:r>
              <a:rPr lang="ru-RU" dirty="0" smtClean="0"/>
              <a:t>Проект «Смена мечты»</a:t>
            </a:r>
          </a:p>
          <a:p>
            <a:r>
              <a:rPr lang="ru-RU" dirty="0" smtClean="0"/>
              <a:t>Социально-педагогический класс</a:t>
            </a:r>
          </a:p>
          <a:p>
            <a:r>
              <a:rPr lang="ru-RU" dirty="0" smtClean="0"/>
              <a:t>Совет музея</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Волонтерство</a:t>
            </a:r>
            <a:r>
              <a:rPr lang="ru-RU" dirty="0" smtClean="0"/>
              <a:t> </a:t>
            </a:r>
            <a:br>
              <a:rPr lang="ru-RU" dirty="0" smtClean="0"/>
            </a:br>
            <a:r>
              <a:rPr lang="ru-RU" dirty="0" smtClean="0"/>
              <a:t>Волонтерский отряд «Хочу помочь»</a:t>
            </a:r>
            <a:endParaRPr lang="ru-RU" dirty="0"/>
          </a:p>
        </p:txBody>
      </p:sp>
      <p:sp>
        <p:nvSpPr>
          <p:cNvPr id="3" name="Содержимое 2"/>
          <p:cNvSpPr>
            <a:spLocks noGrp="1"/>
          </p:cNvSpPr>
          <p:nvPr>
            <p:ph idx="1"/>
          </p:nvPr>
        </p:nvSpPr>
        <p:spPr>
          <a:xfrm>
            <a:off x="457200" y="1340768"/>
            <a:ext cx="8229600" cy="4785395"/>
          </a:xfrm>
        </p:spPr>
        <p:txBody>
          <a:bodyPr>
            <a:normAutofit fontScale="92500" lnSpcReduction="20000"/>
          </a:bodyPr>
          <a:lstStyle/>
          <a:p>
            <a:pPr>
              <a:buNone/>
            </a:pPr>
            <a:endParaRPr lang="ru-RU" dirty="0" smtClean="0"/>
          </a:p>
          <a:p>
            <a:r>
              <a:rPr lang="ru-RU" dirty="0" smtClean="0"/>
              <a:t>Благотворительный базар</a:t>
            </a:r>
          </a:p>
          <a:p>
            <a:r>
              <a:rPr lang="ru-RU" dirty="0" smtClean="0"/>
              <a:t>Акция «Поздравь друга с Новым годом».</a:t>
            </a:r>
          </a:p>
          <a:p>
            <a:r>
              <a:rPr lang="ru-RU" dirty="0" smtClean="0"/>
              <a:t>Акция «Поздравь учителя»</a:t>
            </a:r>
          </a:p>
          <a:p>
            <a:r>
              <a:rPr lang="ru-RU" dirty="0" smtClean="0"/>
              <a:t>Акция «Старость в радость»</a:t>
            </a:r>
          </a:p>
          <a:p>
            <a:r>
              <a:rPr lang="ru-RU" dirty="0" smtClean="0"/>
              <a:t>Акция «Скажи, где торгуют смертью»</a:t>
            </a:r>
          </a:p>
          <a:p>
            <a:r>
              <a:rPr lang="ru-RU" dirty="0" smtClean="0"/>
              <a:t>Акция «Музею быть»</a:t>
            </a:r>
          </a:p>
          <a:p>
            <a:r>
              <a:rPr lang="ru-RU" dirty="0" smtClean="0"/>
              <a:t>Акция «Быть здоровым - это модно»</a:t>
            </a:r>
          </a:p>
          <a:p>
            <a:r>
              <a:rPr lang="ru-RU" dirty="0" smtClean="0"/>
              <a:t>Акция «Поздравь с победой»</a:t>
            </a:r>
          </a:p>
          <a:p>
            <a:r>
              <a:rPr lang="ru-RU" dirty="0" smtClean="0"/>
              <a:t>Уроки мужества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Предметно-пространственная среда</a:t>
            </a:r>
            <a:endParaRPr lang="ru-RU" dirty="0"/>
          </a:p>
        </p:txBody>
      </p:sp>
      <p:sp>
        <p:nvSpPr>
          <p:cNvPr id="3" name="Содержимое 2"/>
          <p:cNvSpPr>
            <a:spLocks noGrp="1"/>
          </p:cNvSpPr>
          <p:nvPr>
            <p:ph idx="1"/>
          </p:nvPr>
        </p:nvSpPr>
        <p:spPr/>
        <p:txBody>
          <a:bodyPr>
            <a:normAutofit lnSpcReduction="10000"/>
          </a:bodyPr>
          <a:lstStyle/>
          <a:p>
            <a:pPr>
              <a:buNone/>
            </a:pPr>
            <a:endParaRPr lang="ru-RU" dirty="0" smtClean="0"/>
          </a:p>
          <a:p>
            <a:r>
              <a:rPr lang="ru-RU" dirty="0" smtClean="0"/>
              <a:t> Проект «Хочу в школу!» (реализуется детско-взрослым сообществом, через конкурс проектов по преобразованию предметно-пространственной среды) </a:t>
            </a:r>
          </a:p>
          <a:p>
            <a:r>
              <a:rPr lang="ru-RU" dirty="0" smtClean="0"/>
              <a:t> Проект «Школьный информационно-библиотечный центр»</a:t>
            </a:r>
          </a:p>
          <a:p>
            <a:r>
              <a:rPr lang="ru-RU" dirty="0" smtClean="0"/>
              <a:t>  Проект«Цифровая образовательная среда»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Медиа</a:t>
            </a:r>
            <a:endParaRPr lang="ru-RU" dirty="0"/>
          </a:p>
        </p:txBody>
      </p:sp>
      <p:sp>
        <p:nvSpPr>
          <p:cNvPr id="3" name="Содержимое 2"/>
          <p:cNvSpPr>
            <a:spLocks noGrp="1"/>
          </p:cNvSpPr>
          <p:nvPr>
            <p:ph idx="1"/>
          </p:nvPr>
        </p:nvSpPr>
        <p:spPr/>
        <p:txBody>
          <a:bodyPr>
            <a:normAutofit fontScale="92500"/>
          </a:bodyPr>
          <a:lstStyle/>
          <a:p>
            <a:r>
              <a:rPr lang="ru-RU" dirty="0" smtClean="0"/>
              <a:t>«Школа юного журналиста»</a:t>
            </a:r>
          </a:p>
          <a:p>
            <a:r>
              <a:rPr lang="ru-RU" dirty="0" smtClean="0"/>
              <a:t>Цикл радиопередач «Цветной ковер России»</a:t>
            </a:r>
          </a:p>
          <a:p>
            <a:r>
              <a:rPr lang="ru-RU" dirty="0" smtClean="0"/>
              <a:t>Проект «Персональная выставка»</a:t>
            </a:r>
          </a:p>
          <a:p>
            <a:r>
              <a:rPr lang="ru-RU" dirty="0" err="1" smtClean="0"/>
              <a:t>Медиа-проект</a:t>
            </a:r>
            <a:r>
              <a:rPr lang="ru-RU" dirty="0" smtClean="0"/>
              <a:t> «История </a:t>
            </a:r>
            <a:r>
              <a:rPr lang="ru-RU" dirty="0" err="1" smtClean="0"/>
              <a:t>Красноперекопского</a:t>
            </a:r>
            <a:r>
              <a:rPr lang="ru-RU" dirty="0" smtClean="0"/>
              <a:t> района в истории России»</a:t>
            </a:r>
          </a:p>
          <a:p>
            <a:r>
              <a:rPr lang="ru-RU" dirty="0" err="1" smtClean="0"/>
              <a:t>Медиа-проект</a:t>
            </a:r>
            <a:r>
              <a:rPr lang="ru-RU" dirty="0" smtClean="0"/>
              <a:t> «Волна-13» (школьное радио)</a:t>
            </a:r>
          </a:p>
          <a:p>
            <a:r>
              <a:rPr lang="ru-RU" dirty="0" smtClean="0"/>
              <a:t>Проект «Если Родина позовет»</a:t>
            </a:r>
          </a:p>
          <a:p>
            <a:pPr>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Результаты деятельности </a:t>
            </a:r>
            <a:r>
              <a:rPr lang="ru-RU" sz="2000" dirty="0" smtClean="0"/>
              <a:t/>
            </a:r>
            <a:br>
              <a:rPr lang="ru-RU" sz="2000" dirty="0" smtClean="0"/>
            </a:br>
            <a:r>
              <a:rPr lang="ru-RU" sz="2000" dirty="0" smtClean="0"/>
              <a:t>(Детские общественные объединения  и детско-взрослые сообщества)</a:t>
            </a:r>
            <a:endParaRPr lang="ru-RU"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63688" y="1628800"/>
            <a:ext cx="2376264" cy="374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340768"/>
            <a:ext cx="2448272" cy="3672408"/>
          </a:xfrm>
          <a:prstGeom prst="rect">
            <a:avLst/>
          </a:prstGeom>
          <a:noFill/>
          <a:ln w="9525">
            <a:noFill/>
            <a:miter lim="800000"/>
            <a:headEnd/>
            <a:tailEnd/>
          </a:ln>
        </p:spPr>
      </p:pic>
      <p:pic>
        <p:nvPicPr>
          <p:cNvPr id="7" name="Рисунок 6" descr="Image (3).jpg"/>
          <p:cNvPicPr>
            <a:picLocks noChangeAspect="1"/>
          </p:cNvPicPr>
          <p:nvPr/>
        </p:nvPicPr>
        <p:blipFill>
          <a:blip r:embed="rId4" cstate="print"/>
          <a:stretch>
            <a:fillRect/>
          </a:stretch>
        </p:blipFill>
        <p:spPr>
          <a:xfrm>
            <a:off x="3491880" y="2060848"/>
            <a:ext cx="2232248" cy="3600400"/>
          </a:xfrm>
          <a:prstGeom prst="rect">
            <a:avLst/>
          </a:prstGeom>
        </p:spPr>
      </p:pic>
      <p:pic>
        <p:nvPicPr>
          <p:cNvPr id="8" name="Рисунок 7" descr="Image (4).jpg"/>
          <p:cNvPicPr>
            <a:picLocks noChangeAspect="1"/>
          </p:cNvPicPr>
          <p:nvPr/>
        </p:nvPicPr>
        <p:blipFill>
          <a:blip r:embed="rId5" cstate="print"/>
          <a:stretch>
            <a:fillRect/>
          </a:stretch>
        </p:blipFill>
        <p:spPr>
          <a:xfrm>
            <a:off x="5220072" y="2420888"/>
            <a:ext cx="1944216" cy="3672408"/>
          </a:xfrm>
          <a:prstGeom prst="rect">
            <a:avLst/>
          </a:prstGeom>
        </p:spPr>
      </p:pic>
      <p:pic>
        <p:nvPicPr>
          <p:cNvPr id="9" name="Содержимое 3" descr="Image.jpg"/>
          <p:cNvPicPr>
            <a:picLocks noChangeAspect="1"/>
          </p:cNvPicPr>
          <p:nvPr/>
        </p:nvPicPr>
        <p:blipFill>
          <a:blip r:embed="rId6" cstate="print"/>
          <a:stretch>
            <a:fillRect/>
          </a:stretch>
        </p:blipFill>
        <p:spPr>
          <a:xfrm>
            <a:off x="6948264" y="2996952"/>
            <a:ext cx="1907704" cy="33397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Результаты деятельности</a:t>
            </a:r>
            <a:br>
              <a:rPr lang="ru-RU" dirty="0" smtClean="0"/>
            </a:br>
            <a:r>
              <a:rPr lang="ru-RU" sz="2000" dirty="0" smtClean="0"/>
              <a:t>(</a:t>
            </a:r>
            <a:r>
              <a:rPr lang="ru-RU" sz="2000" dirty="0" err="1" smtClean="0"/>
              <a:t>волонтерство</a:t>
            </a:r>
            <a:r>
              <a:rPr lang="ru-RU" sz="2000" dirty="0" smtClean="0"/>
              <a:t>)</a:t>
            </a:r>
            <a:endParaRPr lang="ru-RU" sz="2000" dirty="0"/>
          </a:p>
        </p:txBody>
      </p:sp>
      <p:pic>
        <p:nvPicPr>
          <p:cNvPr id="4" name="Содержимое 3" descr="1_0_w300_h412.jpg"/>
          <p:cNvPicPr>
            <a:picLocks noGrp="1" noChangeAspect="1"/>
          </p:cNvPicPr>
          <p:nvPr>
            <p:ph idx="1"/>
          </p:nvPr>
        </p:nvPicPr>
        <p:blipFill>
          <a:blip r:embed="rId2" cstate="print"/>
          <a:stretch>
            <a:fillRect/>
          </a:stretch>
        </p:blipFill>
        <p:spPr>
          <a:xfrm>
            <a:off x="323528" y="1484784"/>
            <a:ext cx="2808312" cy="3924300"/>
          </a:xfrm>
        </p:spPr>
      </p:pic>
      <p:pic>
        <p:nvPicPr>
          <p:cNvPr id="5" name="Рисунок 4" descr="2_1_w300_h412.jpg"/>
          <p:cNvPicPr>
            <a:picLocks noChangeAspect="1"/>
          </p:cNvPicPr>
          <p:nvPr/>
        </p:nvPicPr>
        <p:blipFill>
          <a:blip r:embed="rId3" cstate="print"/>
          <a:stretch>
            <a:fillRect/>
          </a:stretch>
        </p:blipFill>
        <p:spPr>
          <a:xfrm>
            <a:off x="3059832" y="2060848"/>
            <a:ext cx="2857500" cy="3924300"/>
          </a:xfrm>
          <a:prstGeom prst="rect">
            <a:avLst/>
          </a:prstGeom>
        </p:spPr>
      </p:pic>
      <p:pic>
        <p:nvPicPr>
          <p:cNvPr id="7" name="Рисунок 6" descr="Image (5).jpg"/>
          <p:cNvPicPr>
            <a:picLocks noChangeAspect="1"/>
          </p:cNvPicPr>
          <p:nvPr/>
        </p:nvPicPr>
        <p:blipFill>
          <a:blip r:embed="rId4" cstate="print"/>
          <a:stretch>
            <a:fillRect/>
          </a:stretch>
        </p:blipFill>
        <p:spPr>
          <a:xfrm>
            <a:off x="5868144" y="2492896"/>
            <a:ext cx="2808312" cy="39604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smtClean="0"/>
              <a:t>Нормативно-правовая основа разработки программы воспитания</a:t>
            </a:r>
            <a:endParaRPr lang="ru-RU" dirty="0"/>
          </a:p>
        </p:txBody>
      </p:sp>
      <p:sp>
        <p:nvSpPr>
          <p:cNvPr id="11" name="Содержимое 10"/>
          <p:cNvSpPr>
            <a:spLocks noGrp="1"/>
          </p:cNvSpPr>
          <p:nvPr>
            <p:ph idx="1"/>
          </p:nvPr>
        </p:nvSpPr>
        <p:spPr>
          <a:xfrm>
            <a:off x="457200" y="1600200"/>
            <a:ext cx="8229600" cy="4997152"/>
          </a:xfrm>
        </p:spPr>
        <p:txBody>
          <a:bodyPr>
            <a:normAutofit fontScale="25000" lnSpcReduction="20000"/>
          </a:bodyPr>
          <a:lstStyle/>
          <a:p>
            <a:r>
              <a:rPr lang="ru-RU" sz="8000" dirty="0" smtClean="0">
                <a:latin typeface="Times New Roman" pitchFamily="18" charset="0"/>
                <a:cs typeface="Times New Roman" pitchFamily="18" charset="0"/>
              </a:rPr>
              <a:t>Федеральный закон "Об образовании в Российской Федерации" от 29.12.2012 N 273-ФЗ</a:t>
            </a:r>
          </a:p>
          <a:p>
            <a:r>
              <a:rPr lang="ru-RU" sz="8000" dirty="0" smtClean="0">
                <a:latin typeface="Times New Roman" pitchFamily="18" charset="0"/>
                <a:cs typeface="Times New Roman" pitchFamily="18" charset="0"/>
              </a:rPr>
              <a:t>Федеральный государственный образовательный стандарт</a:t>
            </a:r>
          </a:p>
          <a:p>
            <a:r>
              <a:rPr lang="ru-RU" sz="8000" dirty="0" smtClean="0">
                <a:latin typeface="Times New Roman" pitchFamily="18" charset="0"/>
                <a:cs typeface="Times New Roman" pitchFamily="18" charset="0"/>
              </a:rPr>
              <a:t>СТРАТЕГИЯ развития воспитания в Российской Федерации на период до 2025 года (УТВЕРЖДЕНА распоряжением Правительства РФ от 29 мая 2015 г. № 996-р)</a:t>
            </a:r>
          </a:p>
          <a:p>
            <a:r>
              <a:rPr lang="ru-RU" sz="8000" dirty="0" smtClean="0">
                <a:latin typeface="Times New Roman" pitchFamily="18" charset="0"/>
                <a:cs typeface="Times New Roman" pitchFamily="18" charset="0"/>
              </a:rPr>
              <a:t>УКАЗ Президента Российской Федерации от 07.05.2018 г. № 204</a:t>
            </a:r>
          </a:p>
          <a:p>
            <a:r>
              <a:rPr lang="ru-RU" sz="8000" dirty="0" smtClean="0">
                <a:latin typeface="Times New Roman" pitchFamily="18" charset="0"/>
                <a:cs typeface="Times New Roman" pitchFamily="18" charset="0"/>
              </a:rPr>
              <a:t>О национальных целях и стратегических задачах развития Российской Федерации на период до 2024 года</a:t>
            </a:r>
          </a:p>
          <a:p>
            <a:r>
              <a:rPr lang="ru-RU" sz="8000" dirty="0" smtClean="0">
                <a:latin typeface="Times New Roman" pitchFamily="18" charset="0"/>
                <a:cs typeface="Times New Roman" pitchFamily="18" charset="0"/>
              </a:rPr>
              <a:t>ПРОГРАММА развития воспитания в Ярославской области на 2017-2020 годы (УТВЕРЖДЕНА постановлением Правительства Ярославской области от 03 мая 2017 г. №363-п)</a:t>
            </a:r>
          </a:p>
          <a:p>
            <a:endParaRPr lang="ru-RU" sz="35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7000" dirty="0" smtClean="0">
                <a:latin typeface="Times New Roman" pitchFamily="18" charset="0"/>
                <a:cs typeface="Times New Roman" pitchFamily="18" charset="0"/>
              </a:rPr>
              <a:t>          </a:t>
            </a:r>
            <a:r>
              <a:rPr lang="ru-RU" sz="7000" b="1" i="1" dirty="0" smtClean="0">
                <a:latin typeface="Times New Roman" pitchFamily="18" charset="0"/>
                <a:cs typeface="Times New Roman" pitchFamily="18" charset="0"/>
              </a:rPr>
              <a:t>Приоритетной задачей Российской Федерации в сфере воспитания детей является развитие высоконравственной личности, разделяющей российские традиционные духовные ценности, обладающей актуальными знаниями и умениями, способной реализовать свой потенциал в условиях современного общества, готовой к мирному созиданию и защите Родины. </a:t>
            </a:r>
          </a:p>
          <a:p>
            <a:pPr>
              <a:buNone/>
            </a:pPr>
            <a:r>
              <a:rPr lang="ru-RU" sz="1800" dirty="0" smtClean="0"/>
              <a:t/>
            </a:r>
            <a:br>
              <a:rPr lang="ru-RU" sz="1800" dirty="0" smtClean="0"/>
            </a:br>
            <a:endParaRPr lang="ru-RU" sz="1800" dirty="0" smtClean="0"/>
          </a:p>
          <a:p>
            <a:endParaRPr lang="ru-RU"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706090"/>
          </a:xfrm>
        </p:spPr>
        <p:txBody>
          <a:bodyPr>
            <a:noAutofit/>
          </a:bodyPr>
          <a:lstStyle/>
          <a:p>
            <a:r>
              <a:rPr lang="ru-RU" sz="4000" dirty="0" smtClean="0"/>
              <a:t>Изменения в предметно-пространственной  среде</a:t>
            </a:r>
            <a:endParaRPr lang="ru-RU" sz="4000" dirty="0"/>
          </a:p>
        </p:txBody>
      </p:sp>
      <p:pic>
        <p:nvPicPr>
          <p:cNvPr id="4" name="Содержимое 3" descr="ВСЕ С ТЕЛЕФОНА 059.jpg"/>
          <p:cNvPicPr>
            <a:picLocks noGrp="1" noChangeAspect="1"/>
          </p:cNvPicPr>
          <p:nvPr>
            <p:ph idx="1"/>
          </p:nvPr>
        </p:nvPicPr>
        <p:blipFill>
          <a:blip r:embed="rId2" cstate="print"/>
          <a:stretch>
            <a:fillRect/>
          </a:stretch>
        </p:blipFill>
        <p:spPr>
          <a:xfrm>
            <a:off x="457200" y="1340769"/>
            <a:ext cx="4114800" cy="2952328"/>
          </a:xfrm>
        </p:spPr>
      </p:pic>
      <p:pic>
        <p:nvPicPr>
          <p:cNvPr id="7" name="Рисунок 6" descr="ВСЕ С ТЕЛЕФОНА 076.jpg"/>
          <p:cNvPicPr>
            <a:picLocks noChangeAspect="1"/>
          </p:cNvPicPr>
          <p:nvPr/>
        </p:nvPicPr>
        <p:blipFill>
          <a:blip r:embed="rId3" cstate="print"/>
          <a:stretch>
            <a:fillRect/>
          </a:stretch>
        </p:blipFill>
        <p:spPr>
          <a:xfrm>
            <a:off x="4788024" y="1340768"/>
            <a:ext cx="4104456" cy="3024336"/>
          </a:xfrm>
          <a:prstGeom prst="rect">
            <a:avLst/>
          </a:prstGeom>
        </p:spPr>
      </p:pic>
      <p:pic>
        <p:nvPicPr>
          <p:cNvPr id="9" name="Рисунок 8" descr="20191211_142628.jpg"/>
          <p:cNvPicPr>
            <a:picLocks noChangeAspect="1"/>
          </p:cNvPicPr>
          <p:nvPr/>
        </p:nvPicPr>
        <p:blipFill>
          <a:blip r:embed="rId4" cstate="print"/>
          <a:stretch>
            <a:fillRect/>
          </a:stretch>
        </p:blipFill>
        <p:spPr>
          <a:xfrm>
            <a:off x="2123728" y="3933056"/>
            <a:ext cx="5688632" cy="26642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Медиа</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55776" y="1340768"/>
            <a:ext cx="410445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Трудности </a:t>
            </a:r>
            <a:endParaRPr lang="ru-RU" dirty="0"/>
          </a:p>
        </p:txBody>
      </p:sp>
      <p:sp>
        <p:nvSpPr>
          <p:cNvPr id="3" name="Содержимое 2"/>
          <p:cNvSpPr>
            <a:spLocks noGrp="1"/>
          </p:cNvSpPr>
          <p:nvPr>
            <p:ph idx="1"/>
          </p:nvPr>
        </p:nvSpPr>
        <p:spPr/>
        <p:txBody>
          <a:bodyPr/>
          <a:lstStyle/>
          <a:p>
            <a:r>
              <a:rPr lang="ru-RU" dirty="0" smtClean="0"/>
              <a:t>Все направления деятельности взаимопроникают друг в друга и отнести какое-либо событие в жизни школы к одному определенному модулю </a:t>
            </a:r>
            <a:r>
              <a:rPr lang="ru-RU" smtClean="0"/>
              <a:t>достаточно сложно</a:t>
            </a: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836712"/>
            <a:ext cx="8676456" cy="5289451"/>
          </a:xfrm>
        </p:spPr>
        <p:txBody>
          <a:bodyPr>
            <a:normAutofit/>
          </a:bodyPr>
          <a:lstStyle/>
          <a:p>
            <a:pPr algn="just">
              <a:buNone/>
            </a:pPr>
            <a:r>
              <a:rPr lang="ru-RU" dirty="0" smtClean="0"/>
              <a:t>      «Принимая во внимание высокую скорость развития в сфере воспитания, безусловно, региональные программы нуждаются в обновлении. На данном этапе важно выстроить системную работу таким образом, чтобы процесс воспитания проходил комплексно, в том числе и в большей степени на уровне образовательных организаций, школ и организаций </a:t>
            </a:r>
            <a:r>
              <a:rPr lang="ru-RU" dirty="0" err="1" smtClean="0"/>
              <a:t>допобразования</a:t>
            </a:r>
            <a:r>
              <a:rPr lang="ru-RU" dirty="0" smtClean="0"/>
              <a:t>»</a:t>
            </a:r>
          </a:p>
          <a:p>
            <a:pPr algn="r">
              <a:buNone/>
            </a:pPr>
            <a:r>
              <a:rPr lang="ru-RU" dirty="0" smtClean="0"/>
              <a:t>             </a:t>
            </a:r>
            <a:r>
              <a:rPr lang="ru-RU" sz="2200" dirty="0" smtClean="0"/>
              <a:t>Министр Просвещения РФ Васильева О.Ю.</a:t>
            </a:r>
            <a:endParaRPr lang="ru-RU"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tx2">
                    <a:lumMod val="75000"/>
                  </a:schemeClr>
                </a:solidFill>
              </a:rPr>
              <a:t>Закон «Об образовании в Российской  Федерации»</a:t>
            </a:r>
          </a:p>
        </p:txBody>
      </p:sp>
      <p:sp>
        <p:nvSpPr>
          <p:cNvPr id="4" name="Прямоугольник 3"/>
          <p:cNvSpPr/>
          <p:nvPr/>
        </p:nvSpPr>
        <p:spPr>
          <a:xfrm>
            <a:off x="611560" y="1700808"/>
            <a:ext cx="8064896" cy="4524315"/>
          </a:xfrm>
          <a:prstGeom prst="rect">
            <a:avLst/>
          </a:prstGeom>
        </p:spPr>
        <p:txBody>
          <a:bodyPr wrap="square">
            <a:spAutoFit/>
          </a:bodyPr>
          <a:lstStyle/>
          <a:p>
            <a:r>
              <a:rPr lang="ru-RU" sz="3200" b="1" i="1" u="sng" dirty="0" smtClean="0">
                <a:latin typeface="Times New Roman" pitchFamily="18" charset="0"/>
                <a:cs typeface="Times New Roman" pitchFamily="18" charset="0"/>
              </a:rPr>
              <a:t>Воспитание</a:t>
            </a:r>
            <a:r>
              <a:rPr lang="ru-RU" sz="3200" dirty="0" smtClean="0">
                <a:latin typeface="Times New Roman" pitchFamily="18" charset="0"/>
                <a:cs typeface="Times New Roman" pitchFamily="18" charset="0"/>
              </a:rPr>
              <a:t> - деятельность, направленная</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на развитие личности, создание условий для самоопределения и социализации обучающегося на основе социокультурных, духовно-нравственных ценностей</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и принятых в обществе правил</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 норм поведения в интересах человека,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семьи, общества и государства.</a:t>
            </a:r>
          </a:p>
          <a:p>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Ключевые проблемы современного воспитания </a:t>
            </a:r>
            <a:endParaRPr lang="ru-RU" dirty="0"/>
          </a:p>
        </p:txBody>
      </p:sp>
      <p:sp>
        <p:nvSpPr>
          <p:cNvPr id="3" name="Содержимое 2"/>
          <p:cNvSpPr>
            <a:spLocks noGrp="1"/>
          </p:cNvSpPr>
          <p:nvPr>
            <p:ph idx="1"/>
          </p:nvPr>
        </p:nvSpPr>
        <p:spPr/>
        <p:txBody>
          <a:bodyPr>
            <a:normAutofit fontScale="55000" lnSpcReduction="20000"/>
          </a:bodyPr>
          <a:lstStyle/>
          <a:p>
            <a:endParaRPr lang="ru-RU" dirty="0" smtClean="0"/>
          </a:p>
          <a:p>
            <a:r>
              <a:rPr lang="ru-RU" dirty="0" smtClean="0"/>
              <a:t>Девальвация ценности воспитания в педагогическом сознании. </a:t>
            </a:r>
          </a:p>
          <a:p>
            <a:r>
              <a:rPr lang="ru-RU" dirty="0" smtClean="0"/>
              <a:t>Слабая мотивация к воспитанию у школьных педагогов. </a:t>
            </a:r>
          </a:p>
          <a:p>
            <a:r>
              <a:rPr lang="ru-RU" dirty="0" smtClean="0"/>
              <a:t>Отсутствие системного подхода в воспитании. </a:t>
            </a:r>
          </a:p>
          <a:p>
            <a:r>
              <a:rPr lang="ru-RU" dirty="0" smtClean="0"/>
              <a:t>Использование без учета произошедших в нашем обществе и в воспитанниках изменений старых форм и содержания воспитания; </a:t>
            </a:r>
          </a:p>
          <a:p>
            <a:r>
              <a:rPr lang="ru-RU" dirty="0" smtClean="0"/>
              <a:t> Недостаточное взаимодействие, координация между участниками воспитания. </a:t>
            </a:r>
          </a:p>
          <a:p>
            <a:r>
              <a:rPr lang="ru-RU" dirty="0" smtClean="0"/>
              <a:t>Доминирование количественных оценок результатов воспитания. </a:t>
            </a:r>
          </a:p>
          <a:p>
            <a:r>
              <a:rPr lang="ru-RU" dirty="0" smtClean="0"/>
              <a:t>Недостаточная </a:t>
            </a:r>
            <a:r>
              <a:rPr lang="ru-RU" dirty="0" err="1" smtClean="0"/>
              <a:t>представленность</a:t>
            </a:r>
            <a:r>
              <a:rPr lang="ru-RU" dirty="0" smtClean="0"/>
              <a:t> в системе повышения квалификации проблематики воспитания, а имеющиеся курсы часто сосредоточены на формальной, «</a:t>
            </a:r>
            <a:r>
              <a:rPr lang="ru-RU" dirty="0" err="1" smtClean="0"/>
              <a:t>мероприятийной</a:t>
            </a:r>
            <a:r>
              <a:rPr lang="ru-RU" dirty="0" smtClean="0"/>
              <a:t>» стороне воспитания. </a:t>
            </a:r>
          </a:p>
          <a:p>
            <a:r>
              <a:rPr lang="ru-RU" dirty="0" smtClean="0"/>
              <a:t>Слабая подготовка будущих педагогов к воспитательной работе в школе. </a:t>
            </a:r>
          </a:p>
          <a:p>
            <a:pPr>
              <a:buNone/>
            </a:pPr>
            <a:endParaRPr lang="ru-RU" dirty="0" smtClean="0"/>
          </a:p>
          <a:p>
            <a:pPr algn="r">
              <a:buNone/>
            </a:pPr>
            <a:r>
              <a:rPr lang="ru-RU" b="1" i="1" dirty="0" smtClean="0"/>
              <a:t>Наталия  Леонидовна Селиванова , </a:t>
            </a:r>
            <a:r>
              <a:rPr lang="ru-RU" b="1" dirty="0" smtClean="0"/>
              <a:t>главный научный сотрудник лаборатории стратегии и теории воспитания личности, член-корреспондент РАО, доктор педагогических наук, профессор</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7776864" cy="2585323"/>
          </a:xfrm>
          <a:prstGeom prst="rect">
            <a:avLst/>
          </a:prstGeom>
        </p:spPr>
        <p:txBody>
          <a:bodyPr wrap="square">
            <a:spAutoFit/>
          </a:bodyPr>
          <a:lstStyle/>
          <a:p>
            <a:r>
              <a:rPr lang="ru-RU" dirty="0" smtClean="0"/>
              <a:t>         </a:t>
            </a:r>
            <a:r>
              <a:rPr lang="ru-RU" dirty="0" smtClean="0">
                <a:latin typeface="Times New Roman" pitchFamily="18" charset="0"/>
                <a:cs typeface="Times New Roman" pitchFamily="18" charset="0"/>
              </a:rPr>
              <a:t>На основании приказа директора ФГБНУ «Институт стратегии развития образования Российской академии образования» N 01-02/116 от 15.10.2019 участниками апробации Примерной программы воспитания являются   734 образовательных организации  РФ, в число которых вошли 2 школы Ярославской  области:</a:t>
            </a:r>
          </a:p>
          <a:p>
            <a:r>
              <a:rPr lang="ru-RU" dirty="0" smtClean="0">
                <a:latin typeface="Times New Roman" pitchFamily="18" charset="0"/>
                <a:cs typeface="Times New Roman" pitchFamily="18" charset="0"/>
              </a:rPr>
              <a:t>1.Муниципальное общеобразовательное учреждение « Средняя школа поселка Ярославка» ЯМР</a:t>
            </a:r>
          </a:p>
          <a:p>
            <a:r>
              <a:rPr lang="ru-RU" dirty="0" smtClean="0">
                <a:latin typeface="Times New Roman" pitchFamily="18" charset="0"/>
                <a:cs typeface="Times New Roman" pitchFamily="18" charset="0"/>
              </a:rPr>
              <a:t>2. Муниципальное общеобразовательное учреждение «Средняя школа № 13» г. Ярославля</a:t>
            </a:r>
            <a:endParaRPr lang="ru-RU" dirty="0">
              <a:latin typeface="Times New Roman" pitchFamily="18" charset="0"/>
              <a:cs typeface="Times New Roman" pitchFamily="18" charset="0"/>
            </a:endParaRPr>
          </a:p>
        </p:txBody>
      </p:sp>
      <p:pic>
        <p:nvPicPr>
          <p:cNvPr id="4" name="Рисунок 3" descr="image_12__w255_h350.jpg"/>
          <p:cNvPicPr>
            <a:picLocks noChangeAspect="1"/>
          </p:cNvPicPr>
          <p:nvPr/>
        </p:nvPicPr>
        <p:blipFill>
          <a:blip r:embed="rId3" cstate="print"/>
          <a:stretch>
            <a:fillRect/>
          </a:stretch>
        </p:blipFill>
        <p:spPr>
          <a:xfrm>
            <a:off x="755576" y="2780928"/>
            <a:ext cx="3240360" cy="3816424"/>
          </a:xfrm>
          <a:prstGeom prst="rect">
            <a:avLst/>
          </a:prstGeom>
        </p:spPr>
      </p:pic>
      <p:pic>
        <p:nvPicPr>
          <p:cNvPr id="5" name="Рисунок 4" descr="20191209_135822(1).jpg"/>
          <p:cNvPicPr>
            <a:picLocks noChangeAspect="1"/>
          </p:cNvPicPr>
          <p:nvPr/>
        </p:nvPicPr>
        <p:blipFill>
          <a:blip r:embed="rId4" cstate="print"/>
          <a:stretch>
            <a:fillRect/>
          </a:stretch>
        </p:blipFill>
        <p:spPr>
          <a:xfrm>
            <a:off x="5220072" y="2852936"/>
            <a:ext cx="2969960" cy="36724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764704"/>
            <a:ext cx="7992888" cy="923330"/>
          </a:xfrm>
          <a:prstGeom prst="rect">
            <a:avLst/>
          </a:prstGeom>
        </p:spPr>
        <p:txBody>
          <a:bodyPr wrap="square">
            <a:spAutoFit/>
          </a:bodyPr>
          <a:lstStyle/>
          <a:p>
            <a:endParaRPr lang="ru-RU" dirty="0" smtClean="0"/>
          </a:p>
          <a:p>
            <a:endParaRPr lang="ru-RU" dirty="0" smtClean="0"/>
          </a:p>
          <a:p>
            <a:endParaRPr lang="ru-RU" dirty="0"/>
          </a:p>
        </p:txBody>
      </p:sp>
      <p:sp>
        <p:nvSpPr>
          <p:cNvPr id="5" name="Прямоугольник 4"/>
          <p:cNvSpPr/>
          <p:nvPr/>
        </p:nvSpPr>
        <p:spPr>
          <a:xfrm>
            <a:off x="467544" y="2420888"/>
            <a:ext cx="8064896" cy="923330"/>
          </a:xfrm>
          <a:prstGeom prst="rect">
            <a:avLst/>
          </a:prstGeom>
        </p:spPr>
        <p:txBody>
          <a:bodyPr wrap="square">
            <a:spAutoFit/>
          </a:bodyPr>
          <a:lstStyle/>
          <a:p>
            <a:endParaRPr lang="ru-RU" dirty="0" smtClean="0"/>
          </a:p>
          <a:p>
            <a:endParaRPr lang="ru-RU" dirty="0" smtClean="0"/>
          </a:p>
          <a:p>
            <a:endParaRPr lang="ru-RU" dirty="0" smtClean="0"/>
          </a:p>
        </p:txBody>
      </p:sp>
      <p:sp>
        <p:nvSpPr>
          <p:cNvPr id="6" name="Прямоугольник 5"/>
          <p:cNvSpPr/>
          <p:nvPr/>
        </p:nvSpPr>
        <p:spPr>
          <a:xfrm>
            <a:off x="467544" y="692696"/>
            <a:ext cx="8136904" cy="4431983"/>
          </a:xfrm>
          <a:prstGeom prst="rect">
            <a:avLst/>
          </a:prstGeom>
        </p:spPr>
        <p:txBody>
          <a:bodyPr wrap="square">
            <a:spAutoFit/>
          </a:bodyPr>
          <a:lstStyle/>
          <a:p>
            <a:r>
              <a:rPr lang="ru-RU" i="1" dirty="0" smtClean="0"/>
              <a:t>     </a:t>
            </a:r>
            <a:r>
              <a:rPr lang="ru-RU" sz="4400" b="1" i="1" dirty="0" smtClean="0">
                <a:latin typeface="Times New Roman" pitchFamily="18" charset="0"/>
                <a:cs typeface="Times New Roman" pitchFamily="18" charset="0"/>
              </a:rPr>
              <a:t>Цель апробации</a:t>
            </a:r>
            <a:r>
              <a:rPr lang="ru-RU" sz="4400" b="1"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 доработка примерной программы и подготовка методических рекомендаций к ее внедрению с 2020 -2021 учебного года</a:t>
            </a:r>
          </a:p>
          <a:p>
            <a:pPr algn="r"/>
            <a:r>
              <a:rPr lang="ru-RU" sz="44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(Министерство Просвещения РФ)</a:t>
            </a: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3"/>
            <a:ext cx="8352928" cy="2739211"/>
          </a:xfrm>
          <a:prstGeom prst="rect">
            <a:avLst/>
          </a:prstGeom>
        </p:spPr>
        <p:txBody>
          <a:bodyPr wrap="square">
            <a:spAutoFit/>
          </a:bodyPr>
          <a:lstStyle/>
          <a:p>
            <a:endParaRPr lang="ru-RU" dirty="0" smtClean="0"/>
          </a:p>
          <a:p>
            <a:r>
              <a:rPr lang="ru-RU" sz="2200" b="1" dirty="0" smtClean="0">
                <a:latin typeface="Times New Roman" pitchFamily="18" charset="0"/>
                <a:cs typeface="Times New Roman" pitchFamily="18" charset="0"/>
              </a:rPr>
              <a:t>2 октября 2019 г.  </a:t>
            </a:r>
            <a:r>
              <a:rPr lang="ru-RU" sz="2200" dirty="0" smtClean="0">
                <a:latin typeface="Times New Roman" pitchFamily="18" charset="0"/>
                <a:cs typeface="Times New Roman" pitchFamily="18" charset="0"/>
              </a:rPr>
              <a:t> федеральное совещание</a:t>
            </a:r>
          </a:p>
          <a:p>
            <a:r>
              <a:rPr lang="ru-RU" sz="2200" b="1" dirty="0" smtClean="0">
                <a:latin typeface="Times New Roman" pitchFamily="18" charset="0"/>
                <a:cs typeface="Times New Roman" pitchFamily="18" charset="0"/>
              </a:rPr>
              <a:t>16 октября 2019 г. </a:t>
            </a:r>
            <a:r>
              <a:rPr lang="ru-RU" sz="2200" dirty="0" smtClean="0">
                <a:latin typeface="Times New Roman" pitchFamily="18" charset="0"/>
                <a:cs typeface="Times New Roman" pitchFamily="18" charset="0"/>
              </a:rPr>
              <a:t> окружной семинар </a:t>
            </a:r>
          </a:p>
          <a:p>
            <a:r>
              <a:rPr lang="ru-RU" sz="2200" b="1" dirty="0" smtClean="0">
                <a:latin typeface="Times New Roman" pitchFamily="18" charset="0"/>
                <a:cs typeface="Times New Roman" pitchFamily="18" charset="0"/>
              </a:rPr>
              <a:t>Октябрь - ноябрь  2019 г.</a:t>
            </a:r>
            <a:r>
              <a:rPr lang="ru-RU" sz="2200" dirty="0" smtClean="0">
                <a:latin typeface="Times New Roman" pitchFamily="18" charset="0"/>
                <a:cs typeface="Times New Roman" pitchFamily="18" charset="0"/>
              </a:rPr>
              <a:t>координация школ , экспертиза проектов</a:t>
            </a:r>
          </a:p>
          <a:p>
            <a:r>
              <a:rPr lang="ru-RU" sz="2200" b="1" dirty="0" smtClean="0">
                <a:latin typeface="Times New Roman" pitchFamily="18" charset="0"/>
                <a:cs typeface="Times New Roman" pitchFamily="18" charset="0"/>
              </a:rPr>
              <a:t>Декабрь 2019 г. </a:t>
            </a:r>
            <a:r>
              <a:rPr lang="ru-RU" sz="2200" dirty="0" smtClean="0">
                <a:latin typeface="Times New Roman" pitchFamily="18" charset="0"/>
                <a:cs typeface="Times New Roman" pitchFamily="18" charset="0"/>
              </a:rPr>
              <a:t> федеральное совещание</a:t>
            </a:r>
          </a:p>
          <a:p>
            <a:r>
              <a:rPr lang="ru-RU" sz="2200" b="1" dirty="0" smtClean="0">
                <a:latin typeface="Times New Roman" pitchFamily="18" charset="0"/>
                <a:cs typeface="Times New Roman" pitchFamily="18" charset="0"/>
              </a:rPr>
              <a:t>Январь- Май 2020 г. </a:t>
            </a:r>
            <a:r>
              <a:rPr lang="ru-RU" sz="2200" dirty="0" smtClean="0">
                <a:latin typeface="Times New Roman" pitchFamily="18" charset="0"/>
                <a:cs typeface="Times New Roman" pitchFamily="18" charset="0"/>
              </a:rPr>
              <a:t>координация школ, сбор аналитики, консультации </a:t>
            </a:r>
          </a:p>
          <a:p>
            <a:r>
              <a:rPr lang="ru-RU" sz="2200" b="1" dirty="0" smtClean="0">
                <a:latin typeface="Times New Roman" pitchFamily="18" charset="0"/>
                <a:cs typeface="Times New Roman" pitchFamily="18" charset="0"/>
              </a:rPr>
              <a:t>Июнь 2020  г.</a:t>
            </a:r>
            <a:r>
              <a:rPr lang="ru-RU" sz="2200" dirty="0" smtClean="0">
                <a:latin typeface="Times New Roman" pitchFamily="18" charset="0"/>
                <a:cs typeface="Times New Roman" pitchFamily="18" charset="0"/>
              </a:rPr>
              <a:t> подведение итогов апробации </a:t>
            </a:r>
          </a:p>
        </p:txBody>
      </p:sp>
      <p:sp>
        <p:nvSpPr>
          <p:cNvPr id="3" name="Заголовок 2"/>
          <p:cNvSpPr>
            <a:spLocks noGrp="1"/>
          </p:cNvSpPr>
          <p:nvPr>
            <p:ph type="title"/>
          </p:nvPr>
        </p:nvSpPr>
        <p:spPr/>
        <p:txBody>
          <a:bodyPr/>
          <a:lstStyle/>
          <a:p>
            <a:r>
              <a:rPr lang="ru-RU" dirty="0" smtClean="0"/>
              <a:t>Этапы апробации</a:t>
            </a:r>
            <a:endParaRPr lang="ru-RU" dirty="0"/>
          </a:p>
        </p:txBody>
      </p:sp>
      <p:pic>
        <p:nvPicPr>
          <p:cNvPr id="4" name="Рисунок 3" descr="НОЯБРЬ 2019 017.jpg"/>
          <p:cNvPicPr>
            <a:picLocks noChangeAspect="1"/>
          </p:cNvPicPr>
          <p:nvPr/>
        </p:nvPicPr>
        <p:blipFill>
          <a:blip r:embed="rId2" cstate="print"/>
          <a:stretch>
            <a:fillRect/>
          </a:stretch>
        </p:blipFill>
        <p:spPr>
          <a:xfrm>
            <a:off x="1115616" y="4005064"/>
            <a:ext cx="3068960" cy="2664296"/>
          </a:xfrm>
          <a:prstGeom prst="rect">
            <a:avLst/>
          </a:prstGeom>
        </p:spPr>
      </p:pic>
      <p:pic>
        <p:nvPicPr>
          <p:cNvPr id="5" name="Рисунок 4" descr="НОЯБРЬ 2019 106.jpg"/>
          <p:cNvPicPr>
            <a:picLocks noChangeAspect="1"/>
          </p:cNvPicPr>
          <p:nvPr/>
        </p:nvPicPr>
        <p:blipFill>
          <a:blip r:embed="rId3" cstate="print"/>
          <a:stretch>
            <a:fillRect/>
          </a:stretch>
        </p:blipFill>
        <p:spPr>
          <a:xfrm>
            <a:off x="4932040" y="4005064"/>
            <a:ext cx="2924944" cy="26369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Структура и содержание Примерной программы воспитания</a:t>
            </a:r>
            <a:br>
              <a:rPr lang="ru-RU" dirty="0" smtClean="0"/>
            </a:br>
            <a:endParaRPr lang="ru-RU" sz="1600" dirty="0"/>
          </a:p>
        </p:txBody>
      </p:sp>
      <p:sp>
        <p:nvSpPr>
          <p:cNvPr id="3" name="Содержимое 2"/>
          <p:cNvSpPr>
            <a:spLocks noGrp="1"/>
          </p:cNvSpPr>
          <p:nvPr>
            <p:ph idx="1"/>
          </p:nvPr>
        </p:nvSpPr>
        <p:spPr/>
        <p:txBody>
          <a:bodyPr>
            <a:normAutofit/>
          </a:bodyPr>
          <a:lstStyle/>
          <a:p>
            <a:pPr>
              <a:buNone/>
            </a:pPr>
            <a:r>
              <a:rPr lang="ru-RU" dirty="0" smtClean="0"/>
              <a:t>Пояснительная записка</a:t>
            </a:r>
          </a:p>
          <a:p>
            <a:pPr>
              <a:buNone/>
            </a:pPr>
            <a:r>
              <a:rPr lang="ru-RU" dirty="0" smtClean="0"/>
              <a:t>1.Особенности организуемого в школе воспитательного процесса </a:t>
            </a:r>
          </a:p>
          <a:p>
            <a:pPr>
              <a:buNone/>
            </a:pPr>
            <a:r>
              <a:rPr lang="ru-RU" dirty="0" smtClean="0"/>
              <a:t>2. Цель и задачи воспитания</a:t>
            </a:r>
          </a:p>
          <a:p>
            <a:pPr>
              <a:buNone/>
            </a:pPr>
            <a:r>
              <a:rPr lang="ru-RU" dirty="0" smtClean="0"/>
              <a:t>3. Виды,  формы  и содержание деятельности</a:t>
            </a:r>
          </a:p>
          <a:p>
            <a:pPr>
              <a:buNone/>
            </a:pPr>
            <a:r>
              <a:rPr lang="ru-RU" dirty="0" smtClean="0"/>
              <a:t>4. Анализ воспитательного процесса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1412776"/>
            <a:ext cx="8229600" cy="4713387"/>
          </a:xfrm>
        </p:spPr>
        <p:txBody>
          <a:bodyPr/>
          <a:lstStyle/>
          <a:p>
            <a:pPr>
              <a:buNone/>
            </a:pPr>
            <a:r>
              <a:rPr lang="ru-RU" b="1" dirty="0" smtClean="0"/>
              <a:t>                               </a:t>
            </a:r>
            <a:r>
              <a:rPr lang="ru-RU" sz="2400" b="1" i="1" dirty="0" smtClean="0"/>
              <a:t>Инвариантные модули </a:t>
            </a:r>
            <a:endParaRPr lang="ru-RU" sz="2400" i="1" dirty="0"/>
          </a:p>
        </p:txBody>
      </p:sp>
      <p:sp>
        <p:nvSpPr>
          <p:cNvPr id="2" name="Заголовок 1"/>
          <p:cNvSpPr>
            <a:spLocks noGrp="1"/>
          </p:cNvSpPr>
          <p:nvPr>
            <p:ph type="title" idx="4294967295"/>
          </p:nvPr>
        </p:nvSpPr>
        <p:spPr>
          <a:xfrm>
            <a:off x="0" y="274638"/>
            <a:ext cx="8229600" cy="1143000"/>
          </a:xfrm>
        </p:spPr>
        <p:txBody>
          <a:bodyPr>
            <a:normAutofit fontScale="90000"/>
          </a:bodyPr>
          <a:lstStyle/>
          <a:p>
            <a:r>
              <a:rPr lang="ru-RU" dirty="0" smtClean="0"/>
              <a:t>Виды,  формы  и содержание деятельности</a:t>
            </a:r>
            <a:endParaRPr lang="ru-RU" dirty="0"/>
          </a:p>
        </p:txBody>
      </p:sp>
      <p:sp>
        <p:nvSpPr>
          <p:cNvPr id="7" name="Скругленный прямоугольник 6"/>
          <p:cNvSpPr/>
          <p:nvPr/>
        </p:nvSpPr>
        <p:spPr>
          <a:xfrm>
            <a:off x="323528" y="2204864"/>
            <a:ext cx="2664296"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Классное руководство</a:t>
            </a:r>
            <a:endParaRPr lang="ru-RU" dirty="0"/>
          </a:p>
        </p:txBody>
      </p:sp>
      <p:sp>
        <p:nvSpPr>
          <p:cNvPr id="9" name="Скругленный прямоугольник 8"/>
          <p:cNvSpPr/>
          <p:nvPr/>
        </p:nvSpPr>
        <p:spPr>
          <a:xfrm>
            <a:off x="3275856" y="2204864"/>
            <a:ext cx="2520280"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Школьный урок</a:t>
            </a:r>
            <a:endParaRPr lang="ru-RU" dirty="0"/>
          </a:p>
        </p:txBody>
      </p:sp>
      <p:sp>
        <p:nvSpPr>
          <p:cNvPr id="10" name="Скругленный прямоугольник 9"/>
          <p:cNvSpPr/>
          <p:nvPr/>
        </p:nvSpPr>
        <p:spPr>
          <a:xfrm>
            <a:off x="6084168" y="2204864"/>
            <a:ext cx="2664296"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Внеурочная деятельность и доп. образование</a:t>
            </a:r>
            <a:endParaRPr lang="ru-RU" dirty="0"/>
          </a:p>
        </p:txBody>
      </p:sp>
      <p:sp>
        <p:nvSpPr>
          <p:cNvPr id="11" name="Скругленный прямоугольник 10"/>
          <p:cNvSpPr/>
          <p:nvPr/>
        </p:nvSpPr>
        <p:spPr>
          <a:xfrm>
            <a:off x="323528" y="3356992"/>
            <a:ext cx="2664296"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dirty="0" smtClean="0"/>
              <a:t>Работа с родителями</a:t>
            </a:r>
          </a:p>
        </p:txBody>
      </p:sp>
      <p:sp>
        <p:nvSpPr>
          <p:cNvPr id="12" name="Скругленный прямоугольник 11"/>
          <p:cNvSpPr/>
          <p:nvPr/>
        </p:nvSpPr>
        <p:spPr>
          <a:xfrm>
            <a:off x="6156176" y="3356992"/>
            <a:ext cx="252028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Профориентация</a:t>
            </a:r>
            <a:endParaRPr lang="ru-RU" dirty="0"/>
          </a:p>
        </p:txBody>
      </p:sp>
      <p:sp>
        <p:nvSpPr>
          <p:cNvPr id="13" name="Скругленный прямоугольник 12"/>
          <p:cNvSpPr/>
          <p:nvPr/>
        </p:nvSpPr>
        <p:spPr>
          <a:xfrm>
            <a:off x="3275856" y="3356992"/>
            <a:ext cx="2592288"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Самоуправление</a:t>
            </a:r>
            <a:endParaRPr lang="ru-RU" dirty="0"/>
          </a:p>
        </p:txBody>
      </p:sp>
      <p:sp>
        <p:nvSpPr>
          <p:cNvPr id="14" name="TextBox 13"/>
          <p:cNvSpPr txBox="1"/>
          <p:nvPr/>
        </p:nvSpPr>
        <p:spPr>
          <a:xfrm>
            <a:off x="2555777" y="4365104"/>
            <a:ext cx="3600400" cy="461665"/>
          </a:xfrm>
          <a:prstGeom prst="rect">
            <a:avLst/>
          </a:prstGeom>
          <a:noFill/>
        </p:spPr>
        <p:txBody>
          <a:bodyPr wrap="square" rtlCol="0">
            <a:spAutoFit/>
          </a:bodyPr>
          <a:lstStyle/>
          <a:p>
            <a:r>
              <a:rPr lang="ru-RU" sz="2400" b="1" i="1" dirty="0" smtClean="0"/>
              <a:t>   Вариативные модули</a:t>
            </a:r>
            <a:endParaRPr lang="ru-RU" sz="2400" b="1" i="1" dirty="0"/>
          </a:p>
        </p:txBody>
      </p:sp>
      <p:sp>
        <p:nvSpPr>
          <p:cNvPr id="15" name="Скругленный прямоугольник 14"/>
          <p:cNvSpPr/>
          <p:nvPr/>
        </p:nvSpPr>
        <p:spPr>
          <a:xfrm>
            <a:off x="7164288" y="4509120"/>
            <a:ext cx="1656184"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Предметно-эстетическая среда</a:t>
            </a:r>
            <a:endParaRPr lang="ru-RU" dirty="0"/>
          </a:p>
        </p:txBody>
      </p:sp>
      <p:sp>
        <p:nvSpPr>
          <p:cNvPr id="17" name="Скругленный прямоугольник 16"/>
          <p:cNvSpPr/>
          <p:nvPr/>
        </p:nvSpPr>
        <p:spPr>
          <a:xfrm>
            <a:off x="2051720" y="4869160"/>
            <a:ext cx="223224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Экскурсии и походы</a:t>
            </a:r>
            <a:endParaRPr lang="ru-RU" dirty="0"/>
          </a:p>
        </p:txBody>
      </p:sp>
      <p:sp>
        <p:nvSpPr>
          <p:cNvPr id="18" name="Скругленный прямоугольник 17"/>
          <p:cNvSpPr/>
          <p:nvPr/>
        </p:nvSpPr>
        <p:spPr>
          <a:xfrm>
            <a:off x="323528" y="5589240"/>
            <a:ext cx="151216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err="1" smtClean="0"/>
              <a:t>Медиа</a:t>
            </a:r>
            <a:endParaRPr lang="ru-RU" dirty="0"/>
          </a:p>
        </p:txBody>
      </p:sp>
      <p:sp>
        <p:nvSpPr>
          <p:cNvPr id="19" name="Скругленный прямоугольник 18"/>
          <p:cNvSpPr/>
          <p:nvPr/>
        </p:nvSpPr>
        <p:spPr>
          <a:xfrm>
            <a:off x="4499992" y="4869160"/>
            <a:ext cx="252028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err="1" smtClean="0"/>
              <a:t>Волонтерство</a:t>
            </a:r>
            <a:endParaRPr lang="ru-RU" dirty="0"/>
          </a:p>
        </p:txBody>
      </p:sp>
      <p:sp>
        <p:nvSpPr>
          <p:cNvPr id="20" name="Скругленный прямоугольник 19"/>
          <p:cNvSpPr/>
          <p:nvPr/>
        </p:nvSpPr>
        <p:spPr>
          <a:xfrm>
            <a:off x="7236296" y="5661248"/>
            <a:ext cx="1728192"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Детские общественные объединения</a:t>
            </a:r>
            <a:endParaRPr lang="ru-RU" dirty="0"/>
          </a:p>
        </p:txBody>
      </p:sp>
      <p:sp>
        <p:nvSpPr>
          <p:cNvPr id="21" name="Скругленный прямоугольник 20"/>
          <p:cNvSpPr/>
          <p:nvPr/>
        </p:nvSpPr>
        <p:spPr>
          <a:xfrm>
            <a:off x="251520" y="4509120"/>
            <a:ext cx="158417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Ключевые дела</a:t>
            </a:r>
            <a:endParaRPr lang="ru-RU" dirty="0"/>
          </a:p>
        </p:txBody>
      </p:sp>
      <p:sp>
        <p:nvSpPr>
          <p:cNvPr id="22" name="Скругленный прямоугольник 21"/>
          <p:cNvSpPr/>
          <p:nvPr/>
        </p:nvSpPr>
        <p:spPr>
          <a:xfrm>
            <a:off x="3491880" y="6021288"/>
            <a:ext cx="230425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И т.д.</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1888</Words>
  <Application>Microsoft Office PowerPoint</Application>
  <PresentationFormat>Экран (4:3)</PresentationFormat>
  <Paragraphs>194</Paragraphs>
  <Slides>23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Нормативно-правовая основа разработки программы воспитания</vt:lpstr>
      <vt:lpstr>Закон «Об образовании в Российской  Федерации»</vt:lpstr>
      <vt:lpstr>Ключевые проблемы современного воспитания </vt:lpstr>
      <vt:lpstr>Презентация PowerPoint</vt:lpstr>
      <vt:lpstr>Презентация PowerPoint</vt:lpstr>
      <vt:lpstr>Этапы апробации</vt:lpstr>
      <vt:lpstr> Структура и содержание Примерной программы воспитания </vt:lpstr>
      <vt:lpstr>Виды,  формы  и содержание деятельности</vt:lpstr>
      <vt:lpstr>Алгоритм деятельности средней школы № 13 по апробации Примерной программы воспитания </vt:lpstr>
      <vt:lpstr>Особенности организуемого в средней школе №13 воспитательного процесса </vt:lpstr>
      <vt:lpstr>Цель и задачи воспитания</vt:lpstr>
      <vt:lpstr>Виды,  формы  и содержание деятельности  </vt:lpstr>
      <vt:lpstr>Детские общественные объеди нения  и детско-взрослые сообщества</vt:lpstr>
      <vt:lpstr>Волонтерство  Волонтерский отряд «Хочу помочь»</vt:lpstr>
      <vt:lpstr>Предметно-пространственная среда</vt:lpstr>
      <vt:lpstr>Медиа</vt:lpstr>
      <vt:lpstr>Результаты деятельности  (Детские общественные объединения  и детско-взрослые сообщества)</vt:lpstr>
      <vt:lpstr>Результаты деятельности (волонтерство)</vt:lpstr>
      <vt:lpstr>Изменения в предметно-пространственной  среде</vt:lpstr>
      <vt:lpstr>Медиа</vt:lpstr>
      <vt:lpstr>Трудности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2PK</dc:creator>
  <cp:lastModifiedBy>Ирина Димитриевна Стоянова</cp:lastModifiedBy>
  <cp:revision>100</cp:revision>
  <dcterms:created xsi:type="dcterms:W3CDTF">2019-12-09T06:25:54Z</dcterms:created>
  <dcterms:modified xsi:type="dcterms:W3CDTF">2020-02-20T11:07:02Z</dcterms:modified>
</cp:coreProperties>
</file>