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9" r:id="rId6"/>
    <p:sldId id="258" r:id="rId7"/>
    <p:sldId id="268" r:id="rId8"/>
    <p:sldId id="26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7" r:id="rId19"/>
    <p:sldId id="270" r:id="rId20"/>
    <p:sldId id="266" r:id="rId21"/>
    <p:sldId id="26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2ABD-F1E9-4FE8-9E4F-F6C941DFA03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694E4B-EF51-4323-B50F-5BE601E0E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2ABD-F1E9-4FE8-9E4F-F6C941DFA03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E4B-EF51-4323-B50F-5BE601E0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F0694E4B-EF51-4323-B50F-5BE601E0E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2ABD-F1E9-4FE8-9E4F-F6C941DFA03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2ABD-F1E9-4FE8-9E4F-F6C941DFA03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F0694E4B-EF51-4323-B50F-5BE601E0E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2ABD-F1E9-4FE8-9E4F-F6C941DFA03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694E4B-EF51-4323-B50F-5BE601E0E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4FC2ABD-F1E9-4FE8-9E4F-F6C941DFA03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E4B-EF51-4323-B50F-5BE601E0E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2ABD-F1E9-4FE8-9E4F-F6C941DFA03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F0694E4B-EF51-4323-B50F-5BE601E0E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2ABD-F1E9-4FE8-9E4F-F6C941DFA03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F0694E4B-EF51-4323-B50F-5BE601E0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2ABD-F1E9-4FE8-9E4F-F6C941DFA03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94E4B-EF51-4323-B50F-5BE601E0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694E4B-EF51-4323-B50F-5BE601E0E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2ABD-F1E9-4FE8-9E4F-F6C941DFA03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F0694E4B-EF51-4323-B50F-5BE601E0E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4FC2ABD-F1E9-4FE8-9E4F-F6C941DFA03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4FC2ABD-F1E9-4FE8-9E4F-F6C941DFA03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694E4B-EF51-4323-B50F-5BE601E0E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63886" y="4902874"/>
            <a:ext cx="4930462" cy="1655762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 – психолог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МОУ ДО ЦАТ «Перспектива»</a:t>
            </a:r>
          </a:p>
          <a:p>
            <a:r>
              <a:rPr lang="ru-RU" dirty="0" smtClean="0"/>
              <a:t>МОУ СОШ № 44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361" y="665163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«Гармоничное пространство»,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расширяюще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возможности детей с ООП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www.culture.ru/storage/images/4068b5d838e24b7938eb2626bcdeabbc/51005309de4b8dd04bb75e2e2988471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51" y="3490375"/>
            <a:ext cx="3104978" cy="31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m Peek, diagnosed with Savant syndrom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3" y="261651"/>
            <a:ext cx="1905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202" y="3029461"/>
            <a:ext cx="5125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Ким Пик </a:t>
            </a:r>
            <a:r>
              <a:rPr lang="ru-RU" dirty="0" smtClean="0"/>
              <a:t>американец с феноменальной памятью</a:t>
            </a:r>
          </a:p>
          <a:p>
            <a:r>
              <a:rPr lang="ru-RU" dirty="0" smtClean="0"/>
              <a:t>, запоминал до 98 % прочитанной информации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67579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Ким Пик родился с непропорционально большой головой, черепно-мозговой грыжей размером с бейсбольный мяч на затылке, повреждением мозжечка и врождённым пороком, который характеризуется отсутствием мозолистого тела, которое в норме соединяет правое и левое полушария мозга. Ни одно из врождённых заболеваний Кима обычно не ведёт к одарённости. По предположению учёных, нейроны мозга в отсутствие мозолистого тела создали новые соединения, что привело к многократному увеличению объёма памяти Кима.</a:t>
            </a:r>
            <a:endParaRPr lang="ru-RU" dirty="0"/>
          </a:p>
        </p:txBody>
      </p:sp>
      <p:pic>
        <p:nvPicPr>
          <p:cNvPr id="2052" name="Picture 4" descr="http://img0.liveinternet.ru/images/attach/c/0/33/573/33573156_Alonzo_Clem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51" y="295785"/>
            <a:ext cx="20669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6000" y="321924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Когда </a:t>
            </a:r>
            <a:r>
              <a:rPr lang="ru-RU" b="1" dirty="0" smtClean="0"/>
              <a:t>Алонзо Клемонс </a:t>
            </a:r>
            <a:r>
              <a:rPr lang="ru-RU" dirty="0" smtClean="0"/>
              <a:t>(Alonzo Clemons) был ребенком, он демонстрировал странную способность лепить из глины удивительно детальные фигуры животных, даже тех которых он не видел живьем. Это был талант, которым мог обладать только гений. </a:t>
            </a:r>
          </a:p>
          <a:p>
            <a:r>
              <a:rPr lang="ru-RU" dirty="0" smtClean="0"/>
              <a:t>Но было нечто озадачивающее: Алонзо не мог даже самостоятельно есть или завязать свои ботинки. Его IQ не превышал 50.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52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niel Tammet at Reykjavik Univers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92" y="176270"/>
            <a:ext cx="254317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481" y="34416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Дэниел Таммет </a:t>
            </a:r>
            <a:r>
              <a:rPr lang="ru-RU" dirty="0" smtClean="0"/>
              <a:t>в детстве перенес тяжелейший припадок эпилепсии, после чего в мозге, предположительно, произошли какие-то изменения. И с четырехлетнего возраста может производить в уме сложные вычисления, оперируя с числами, состоящими из более ста знаков (к примеру делит 13 на 97, определяя около ста знаков), при этом не напрягая ум. Может «чувствовать», является ли число простым или составным.</a:t>
            </a:r>
          </a:p>
          <a:p>
            <a:r>
              <a:rPr lang="ru-RU" dirty="0" smtClean="0"/>
              <a:t> Также он доказал, что за неделю может выучить совершенно незнакомый ему язык (на примере исландского языка).Таммет знает одиннадцать языков.</a:t>
            </a:r>
          </a:p>
          <a:p>
            <a:endParaRPr lang="ru-RU" dirty="0"/>
          </a:p>
        </p:txBody>
      </p:sp>
      <p:pic>
        <p:nvPicPr>
          <p:cNvPr id="3078" name="Picture 6" descr="&amp;Ucy;&amp;icy;&amp;lcy;&amp;tcy;&amp;shcy;&amp;icy;&amp;rcy; — &amp;chcy;&amp;lcy;&amp;iecy;&amp;ncy; &amp;ocy;&amp;rcy;&amp;dcy;&amp;iecy;&amp;ncy;&amp;acy; &amp;Bcy;&amp;rcy;&amp;icy;&amp;tcy;&amp;acy;&amp;ncy;&amp;scy;&amp;kcy;&amp;ocy;&amp;jcy; &amp;icy;&amp;mcy;&amp;pcy;&amp;iecy;&amp;rcy;&amp;i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921" y="91782"/>
            <a:ext cx="2257119" cy="30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6000" y="328434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Стивен Уилтшир </a:t>
            </a:r>
            <a:r>
              <a:rPr lang="ru-RU" dirty="0" smtClean="0"/>
              <a:t>британский архитектурный художник, отличающийся феноменальной способностью по памяти воспроизводить архитектурные пейзажи, увидев их лишь один раз.</a:t>
            </a:r>
          </a:p>
          <a:p>
            <a:r>
              <a:rPr lang="ru-RU" dirty="0" smtClean="0"/>
              <a:t>Около трёх лет Стивену диагностировали синдром саванта.</a:t>
            </a:r>
          </a:p>
          <a:p>
            <a:r>
              <a:rPr lang="ru-RU" dirty="0" smtClean="0"/>
              <a:t>его первое слово он произнёс около пяти лет, это было слово «бумага»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5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6170" y="4765298"/>
            <a:ext cx="10515600" cy="182590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Когда Ричарду было три года, ему поставили диагноз «умеренно-сильная отсталость», позже исправленный на аутизм. Он не мог научиться говорить до 11-летнего возраста, а после операции по удалению катаракты его зрение стало настолько слабым, что он был официально признан слепым.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va-sk.ru/uploads/posts/2014-03/1393707221_image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7" y="262611"/>
            <a:ext cx="3937230" cy="273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bsnews1.cbsistatic.com/hub/i/r/2012/04/02/4f4b60f1-a644-11e2-a3f0-029118418759/resize/620x465/5992d49fc947e13d87713918c93a7e12/richardwaw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25" y="2076874"/>
            <a:ext cx="3600093" cy="270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anatlibiblog.com/wp-content/uploads/2015/12/simonmarksmith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4" y="149860"/>
            <a:ext cx="2536748" cy="34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facecollection.ru/upload/files/451_wawro_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50" y="0"/>
            <a:ext cx="28575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1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ДО ЦАТ «Перспектива» работает со следующими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категориями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2336" y="2383276"/>
            <a:ext cx="11338560" cy="3715771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слабослышащие дети;</a:t>
            </a:r>
          </a:p>
          <a:p>
            <a:pPr lvl="0"/>
            <a:r>
              <a:rPr lang="ru-RU" dirty="0" smtClean="0"/>
              <a:t>дети с задержкой </a:t>
            </a:r>
            <a:r>
              <a:rPr lang="ru-RU" dirty="0" err="1" smtClean="0"/>
              <a:t>психичекого</a:t>
            </a:r>
            <a:r>
              <a:rPr lang="ru-RU" dirty="0" smtClean="0"/>
              <a:t> развития, с </a:t>
            </a:r>
            <a:r>
              <a:rPr lang="ru-RU" dirty="0" err="1" smtClean="0"/>
              <a:t>двигательнми</a:t>
            </a:r>
            <a:r>
              <a:rPr lang="ru-RU" dirty="0" smtClean="0"/>
              <a:t> нарушениями в инклюзии творческого объединения;</a:t>
            </a:r>
          </a:p>
          <a:p>
            <a:pPr lvl="0"/>
            <a:r>
              <a:rPr lang="ru-RU" dirty="0" smtClean="0"/>
              <a:t>дети с интеллектуальными нарушениями;</a:t>
            </a:r>
          </a:p>
          <a:p>
            <a:pPr lvl="0"/>
            <a:r>
              <a:rPr lang="ru-RU" dirty="0" smtClean="0"/>
              <a:t>дети, находящиеся на длительном лечении.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с интеллектуальными нарушениями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дети с умственной отсталостью по программе «Яркие краски», развивающие творческие способности при создании анимационного фильма.</a:t>
            </a:r>
          </a:p>
          <a:p>
            <a:r>
              <a:rPr lang="ru-RU" dirty="0" smtClean="0"/>
              <a:t> У них отмечается низкая мотивация к занятиям, различный уровень сохранности познавательных процессов, необходимо постоянно контролировать. Пример У Саши низкий объем памяти, он не запоминает материал, необходимо постоянно поправлять его работу. Различное развитие умений в классе осложняют поддержание интереса к занятиям.</a:t>
            </a:r>
          </a:p>
          <a:p>
            <a:r>
              <a:rPr lang="ru-RU" dirty="0" smtClean="0"/>
              <a:t>Нет методик сочетающих одновременно и обучение и воспитание при развитии творческих способностей.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с задержкой </a:t>
            </a:r>
            <a:r>
              <a:rPr lang="ru-RU" dirty="0" err="1" smtClean="0"/>
              <a:t>психичекого</a:t>
            </a:r>
            <a:r>
              <a:rPr lang="ru-RU" dirty="0" smtClean="0"/>
              <a:t> развития, с </a:t>
            </a:r>
            <a:r>
              <a:rPr lang="ru-RU" dirty="0" err="1" smtClean="0"/>
              <a:t>двигательнми</a:t>
            </a:r>
            <a:r>
              <a:rPr lang="ru-RU" dirty="0" smtClean="0"/>
              <a:t> нарушениями в инклюзии творческого объединения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В </a:t>
            </a:r>
            <a:r>
              <a:rPr lang="ru-RU" dirty="0" smtClean="0"/>
              <a:t>коллективе детей сложно организовать, т.к. внешние различия привлекают внимание детей ( ребенок с ДЦП), различный уровень умений;</a:t>
            </a:r>
          </a:p>
          <a:p>
            <a:r>
              <a:rPr lang="ru-RU" dirty="0" smtClean="0"/>
              <a:t>Дети с ЗПР зачастую с низкой мотивацией и поведенческими нарушениями.</a:t>
            </a:r>
          </a:p>
          <a:p>
            <a:r>
              <a:rPr lang="ru-RU" dirty="0" smtClean="0"/>
              <a:t>Нет методик обучения детей с данными нарушениями в инклюзии… при развитии творческих способностей.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Слабослышащие дети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 программе «</a:t>
            </a:r>
            <a:r>
              <a:rPr lang="ru-RU" dirty="0" err="1" smtClean="0"/>
              <a:t>Мастерилки</a:t>
            </a:r>
            <a:r>
              <a:rPr lang="ru-RU" dirty="0" smtClean="0"/>
              <a:t>» развивающей прикладные творческие способности.</a:t>
            </a:r>
          </a:p>
          <a:p>
            <a:r>
              <a:rPr lang="ru-RU" dirty="0" smtClean="0"/>
              <a:t>У них отмечается различный уровень слуха, что предполагает сочетание наглядного и </a:t>
            </a:r>
            <a:r>
              <a:rPr lang="ru-RU" dirty="0" err="1" smtClean="0"/>
              <a:t>звокового</a:t>
            </a:r>
            <a:r>
              <a:rPr lang="ru-RU" dirty="0" smtClean="0"/>
              <a:t> обеспечения хода урока, различный уровень сохранности познавательных процессов. </a:t>
            </a:r>
          </a:p>
          <a:p>
            <a:r>
              <a:rPr lang="ru-RU" dirty="0" smtClean="0"/>
              <a:t>Пример у Егора практически глухой ребенок, понимание речи только при жестовом и зрительном сопровождении. Снижены знания об </a:t>
            </a:r>
            <a:r>
              <a:rPr lang="ru-RU" dirty="0" err="1" smtClean="0"/>
              <a:t>укружающем</a:t>
            </a:r>
            <a:r>
              <a:rPr lang="ru-RU" dirty="0" smtClean="0"/>
              <a:t> мире, низкий познавательный интерес. </a:t>
            </a:r>
          </a:p>
          <a:p>
            <a:r>
              <a:rPr lang="ru-RU" dirty="0" smtClean="0"/>
              <a:t>Нет методик сочетающих одновременно обучение с различным сочетанием наглядного материала и упрощенного речевого сопровождения при развитии творческих способностей.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Дети, находящиеся на длительном лечении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Работали с детьми находящимися на длительном лечении в клинической больнице № 3 по программе «Мое творчество», развивающей прикладные навыки.</a:t>
            </a:r>
          </a:p>
          <a:p>
            <a:r>
              <a:rPr lang="ru-RU" dirty="0" smtClean="0"/>
              <a:t> У детей отмечался различный уровень истощаемости, для родителей важнее процедуры лечения в связи с чем освоение программы различно. </a:t>
            </a:r>
          </a:p>
          <a:p>
            <a:r>
              <a:rPr lang="ru-RU" dirty="0" smtClean="0"/>
              <a:t>Нет методик сочетающих одновременно обучение для детей различным уровнем устойчивости, </a:t>
            </a:r>
            <a:r>
              <a:rPr lang="ru-RU" dirty="0" err="1" smtClean="0"/>
              <a:t>рапредаления</a:t>
            </a:r>
            <a:r>
              <a:rPr lang="ru-RU" dirty="0" smtClean="0"/>
              <a:t> внимании при развитии творческих способностей.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199" y="632298"/>
            <a:ext cx="10796081" cy="55446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детей с ООП раскрытие и развитие творческих способностей 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декомпенсация дисгармоничного развития;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также гармонизация развития  личности и индивидуальности.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un9-15.userapi.com/HyYQl8oHw7TpelDVLTTGLVjW9G0STkHmENWGGg/C2GkeST_b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64" y="2779654"/>
            <a:ext cx="8297693" cy="360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535021"/>
            <a:ext cx="10515600" cy="564194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занимающийся творческой деятельность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осваивает различные виды творческой деятельности, 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получая новые знания, 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обретает неограниченные возможности для воплощения своего неповторимого опыта 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xn----7sbnpj8ald.xn--d1acj3b/mt-content/uploads/2018/12/v-tsene_2018-12-12-08-35-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63" y="3293468"/>
            <a:ext cx="5407943" cy="29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719847"/>
            <a:ext cx="10515600" cy="545711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и обучение детей с индивидуальными особенностями развития – одно из наиболее важных направлений в педагогической психологии и практики.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Такие дети имеют множество ограничений в различных видах деятельности: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дети менее самостоятельны и нуждаются в сопровождении взрослого;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лишены широких взаимных контактов, возможности делиться опытом и получать его от других сверстников;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мотивация к различным видам деятельности ограничены.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с ООП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Основной и сложной задачей воспитания и обучения таких детей является их социальное развитие: способность жить максимально полноправной личностью, обрести уверенности в себе, найти силы для достижения желаемой цели и преодоления встретившихся затруднений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– это декомпенсация развития!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Современная  школа реализует учение Л.С.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 компенсаторных возможностях ребенка с дефектами развитии, суть которого заключается в создании условий, раскрывающих внутренние возможности и резервы ребенка для дальнейшей социализации и адаптации в обществе.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942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653" y="5437094"/>
            <a:ext cx="11379200" cy="75895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2336" y="5468470"/>
            <a:ext cx="11338560" cy="63057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106" name="Picture 10" descr="http://xn--80aaaqmqc6cf.xn--p1ai/_vi/0/41677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71" y="493631"/>
            <a:ext cx="6322343" cy="474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285" y="-33526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«Гармоничное пространство ?!»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1" y="2828905"/>
            <a:ext cx="10058400" cy="38473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0315" y="1506353"/>
            <a:ext cx="9620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ребенка - целостный процесс, проходящий в тесной взаимосвязи психических функций различных уровней. Оно проходит в единстве с обучением и воспитанием, различная социальная ситуация развития определит различные методы и критерии обучения, воспитания.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Что, в свою очередь, приведет к различному уровню развития детей и формирования специфических личностных черт!</a:t>
            </a:r>
            <a:endParaRPr lang="en-US" b="1" dirty="0" smtClean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«Гармоничное пространство ?!»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1" y="3861881"/>
            <a:ext cx="10058400" cy="281435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78276" y="16797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Социальная ситуация развития выступает не только внешней средой, которая определяет деятельность, где происходит возникновение и формирование основных психологических новообразований ребенка на той или иной ступени его развития.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Она источник, закладывающий основы для перехода к новой ведущей деятельности.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2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5489" y="333452"/>
            <a:ext cx="11099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доступной образовательной среды для данной категории детей - актуально на сегодняшний день</a:t>
            </a:r>
            <a:endParaRPr lang="ru-RU" sz="2800" b="1" dirty="0"/>
          </a:p>
        </p:txBody>
      </p:sp>
      <p:pic>
        <p:nvPicPr>
          <p:cNvPr id="5" name="Picture 2" descr="https://ds05.infourok.ru/uploads/ex/0a31/00086ea0-8d80b78b/hello_html_339d0a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9420" y="1527175"/>
            <a:ext cx="610394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9848" y="457201"/>
            <a:ext cx="103405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Важно!</a:t>
            </a:r>
            <a:endParaRPr lang="ru-RU" sz="28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 педагогической деятельности индивидуализировать образование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выявлять развитие образовательных мотивов и интересов детей,</a:t>
            </a:r>
          </a:p>
          <a:p>
            <a:pPr algn="just">
              <a:buFont typeface="Wingdings" pitchFamily="2" charset="2"/>
              <a:buChar char="ü"/>
            </a:pPr>
            <a:endParaRPr lang="ru-RU" sz="2400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искать образовательных ресурсы для создания индивидуальной образовательной программы,</a:t>
            </a:r>
          </a:p>
          <a:p>
            <a:pPr algn="just">
              <a:buFont typeface="Wingdings" pitchFamily="2" charset="2"/>
              <a:buChar char="ü"/>
            </a:pPr>
            <a:endParaRPr lang="ru-RU" sz="2400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работать с образовательным заказом семьи.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86871"/>
            <a:ext cx="10515600" cy="589009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Source Code Pro ExtraLight" pitchFamily="49" charset="0"/>
                <a:cs typeface="Times New Roman" pitchFamily="18" charset="0"/>
              </a:rPr>
              <a:t>Одаренные дети являются уникальным явлением в социальном мире. Важнейшей проблемой прогресса общества является сохранение и развитие одаренности.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Source Code Pro ExtraLight" pitchFamily="49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Source Code Pro ExtraLight" pitchFamily="49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Source Code Pro ExtraLight" pitchFamily="49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Source Code Pro ExtraLight" pitchFamily="49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Source Code Pro ExtraLight" pitchFamily="49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Source Code Pro ExtraLight" pitchFamily="49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Source Code Pro ExtraLight" pitchFamily="49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Source Code Pro ExtraLight" pitchFamily="49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Source Code Pro ExtraLight" pitchFamily="49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Source Code Pro ExtraLight" pitchFamily="49" charset="0"/>
                <a:cs typeface="Times New Roman" pitchFamily="18" charset="0"/>
              </a:rPr>
              <a:t> Многим родителям, педагогам сложно выделить основные направления работы с такими детьми, подобрать адекватные их развитию программы обучения и воспитания</a:t>
            </a:r>
            <a:endParaRPr lang="ru-RU" sz="2400" dirty="0">
              <a:latin typeface="Times New Roman" pitchFamily="18" charset="0"/>
              <a:ea typeface="Source Code Pro ExtraLight" pitchFamily="49" charset="0"/>
              <a:cs typeface="Times New Roman" pitchFamily="18" charset="0"/>
            </a:endParaRPr>
          </a:p>
        </p:txBody>
      </p:sp>
      <p:pic>
        <p:nvPicPr>
          <p:cNvPr id="4" name="Picture 2" descr="https://www.mozaikaclub.ru/wp-content/uploads/2019/02/unikalnye-metodiki-sozdaniya-detskogo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77" y="1444351"/>
            <a:ext cx="6063017" cy="34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Творческие способности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4071" y="1949894"/>
            <a:ext cx="102018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 </a:t>
            </a:r>
            <a:r>
              <a:rPr lang="ru-RU" dirty="0" smtClean="0"/>
              <a:t>– это не просто способности к различным видам художественной деятельности (умение красиво рисовать, сочинять стихи, петь, танцевать и т. п.) , а индивидуальные особенности, качества человека, которые определяют успешность выполнения им творческой деятельности различного рода. </a:t>
            </a:r>
          </a:p>
          <a:p>
            <a:endParaRPr lang="ru-RU" dirty="0" smtClean="0"/>
          </a:p>
          <a:p>
            <a:r>
              <a:rPr lang="ru-RU" dirty="0" smtClean="0"/>
              <a:t>Профессор О.А. Карабанова подчеркивает, что дети и подростки с ОВЗ так же, как и здоровые дети, обладают талантами, способностями, одаренностью, только для развития способностей детей с ограниченными возможностями здоровья требуется специальная помощь и поддержка.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8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59" y="605118"/>
            <a:ext cx="11379200" cy="7589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«Мудрецы» (саванты)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Саванты 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Редкое состояние, при котором лица с отклонением в развитии имеют «остров гениальности» — выдающиеся способности в одной или нескольких областях знаний, контрастирующие с общей ограниченностью личности.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у таких детей наблюдается синдром Аспергера.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Савант-аутист — человек с аутизмом, обладающий способностями, редко достигаемые другими.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124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</TotalTime>
  <Words>1276</Words>
  <Application>Microsoft Office PowerPoint</Application>
  <PresentationFormat>Широкоэкранный</PresentationFormat>
  <Paragraphs>94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Georgia</vt:lpstr>
      <vt:lpstr>굴림</vt:lpstr>
      <vt:lpstr>Source Code Pro ExtraLight</vt:lpstr>
      <vt:lpstr>Times New Roman</vt:lpstr>
      <vt:lpstr>Wingdings</vt:lpstr>
      <vt:lpstr>Wingdings 2</vt:lpstr>
      <vt:lpstr>Официальная</vt:lpstr>
      <vt:lpstr> «Гармоничное пространство», расширяющее возможности детей с ООП</vt:lpstr>
      <vt:lpstr>Презентация PowerPoint</vt:lpstr>
      <vt:lpstr>«Гармоничное пространство ?!»</vt:lpstr>
      <vt:lpstr>«Гармоничное пространство ?!»</vt:lpstr>
      <vt:lpstr>Презентация PowerPoint</vt:lpstr>
      <vt:lpstr>Презентация PowerPoint</vt:lpstr>
      <vt:lpstr>Презентация PowerPoint</vt:lpstr>
      <vt:lpstr>Творческие способности</vt:lpstr>
      <vt:lpstr>«Мудрецы» (саванты) </vt:lpstr>
      <vt:lpstr>Презентация PowerPoint</vt:lpstr>
      <vt:lpstr>Презентация PowerPoint</vt:lpstr>
      <vt:lpstr>Презентация PowerPoint</vt:lpstr>
      <vt:lpstr>МОУ ДО ЦАТ «Перспектива» работает со следующими категориями детей</vt:lpstr>
      <vt:lpstr>Дети с интеллектуальными нарушениями</vt:lpstr>
      <vt:lpstr>Дети с задержкой психичекого развития, с двигательнми нарушениями в инклюзии творческого объединения</vt:lpstr>
      <vt:lpstr>Слабослышащие дети</vt:lpstr>
      <vt:lpstr>Дети, находящиеся на длительном лечении</vt:lpstr>
      <vt:lpstr>Презентация PowerPoint</vt:lpstr>
      <vt:lpstr>Презентация PowerPoint</vt:lpstr>
      <vt:lpstr>Развитие творческих способностей детей с ООП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Pers</dc:creator>
  <cp:lastModifiedBy>Елена Станиславовна Боярова</cp:lastModifiedBy>
  <cp:revision>47</cp:revision>
  <dcterms:created xsi:type="dcterms:W3CDTF">2021-09-23T09:54:19Z</dcterms:created>
  <dcterms:modified xsi:type="dcterms:W3CDTF">2021-11-15T10:36:45Z</dcterms:modified>
</cp:coreProperties>
</file>