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57" r:id="rId4"/>
    <p:sldId id="258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88" r:id="rId13"/>
    <p:sldId id="266" r:id="rId14"/>
    <p:sldId id="289" r:id="rId15"/>
    <p:sldId id="268" r:id="rId16"/>
    <p:sldId id="269" r:id="rId17"/>
    <p:sldId id="286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7" r:id="rId29"/>
    <p:sldId id="281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141" d="100"/>
          <a:sy n="141" d="100"/>
        </p:scale>
        <p:origin x="-11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6396340107978695E-2"/>
          <c:y val="0.11449324788484598"/>
          <c:w val="0.5441964812992125"/>
          <c:h val="0.816294671733841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 детей "нейтрального периода"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63-4F72-969D-96CFDF246C6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24-4528-A5F4-99C47B446BD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24-4528-A5F4-99C47B446BD7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Воспалительные заболевания</c:v>
                </c:pt>
                <c:pt idx="1">
                  <c:v>Сращение малых половых губ</c:v>
                </c:pt>
                <c:pt idx="2">
                  <c:v>ППР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1100</c:v>
                </c:pt>
                <c:pt idx="1">
                  <c:v>375</c:v>
                </c:pt>
                <c:pt idx="2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63-4F72-969D-96CFDF246C66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1C-441F-954E-4BB1560AF7C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1C-441F-954E-4BB1560AF7C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1C-441F-954E-4BB1560AF7C6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1C-441F-954E-4BB1560AF7C6}"/>
              </c:ext>
            </c:extLst>
          </c:dPt>
          <c:dLbls>
            <c:dLbl>
              <c:idx val="0"/>
              <c:layout>
                <c:manualLayout>
                  <c:x val="-4.7750733650543623E-2"/>
                  <c:y val="7.594564671079599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НМЦ по типу </a:t>
                    </a:r>
                    <a:r>
                      <a:rPr lang="ru-RU" dirty="0" err="1" smtClean="0"/>
                      <a:t>олигоменореи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smtClean="0"/>
                      <a:t>64,60%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548391393803093"/>
                      <c:h val="0.24340399627694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F1C-441F-954E-4BB1560AF7C6}"/>
                </c:ext>
              </c:extLst>
            </c:dLbl>
            <c:dLbl>
              <c:idx val="2"/>
              <c:layout>
                <c:manualLayout>
                  <c:x val="-2.27384425599191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дисменореи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14,81%</a:t>
                    </a:r>
                    <a:endParaRPr lang="ru-RU" baseline="0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F1C-441F-954E-4BB1560AF7C6}"/>
                </c:ext>
              </c:extLst>
            </c:dLbl>
            <c:dLbl>
              <c:idx val="3"/>
              <c:layout>
                <c:manualLayout>
                  <c:x val="4.4339966961219057E-2"/>
                  <c:y val="0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F1C-441F-954E-4BB1560AF7C6}"/>
                </c:ext>
              </c:extLst>
            </c:dLbl>
            <c:numFmt formatCode="0.00%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НМЦ по типу олиноменореи</c:v>
                </c:pt>
                <c:pt idx="1">
                  <c:v>АМК</c:v>
                </c:pt>
                <c:pt idx="2">
                  <c:v>дисминореи</c:v>
                </c:pt>
                <c:pt idx="3">
                  <c:v>заболевания молочной железы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411</c:v>
                </c:pt>
                <c:pt idx="1">
                  <c:v>96</c:v>
                </c:pt>
                <c:pt idx="2">
                  <c:v>94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13-4A25-9CE3-8BD301FFBFAC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 dirty="0">
                <a:solidFill>
                  <a:schemeClr val="accent1"/>
                </a:solidFill>
              </a:rPr>
              <a:t>Структура заболеваемости у подростков</a:t>
            </a:r>
          </a:p>
        </c:rich>
      </c:tx>
      <c:layout>
        <c:manualLayout>
          <c:xMode val="edge"/>
          <c:yMode val="edge"/>
          <c:x val="0.19043897351259045"/>
          <c:y val="2.0016432452394433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114528351691264"/>
          <c:y val="0.20278030786692208"/>
          <c:w val="0.49597354822834655"/>
          <c:h val="0.670591632694377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 у подростков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42-4479-888A-6BD310C86DC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42-4479-888A-6BD310C86DC8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42-4479-888A-6BD310C86DC8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42-4479-888A-6BD310C86DC8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D42-4479-888A-6BD310C86DC8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D42-4479-888A-6BD310C86DC8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D42-4479-888A-6BD310C86DC8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D42-4479-888A-6BD310C86DC8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D42-4479-888A-6BD310C86DC8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D42-4479-888A-6BD310C86DC8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D42-4479-888A-6BD310C86DC8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D42-4479-888A-6BD310C86DC8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D42-4479-888A-6BD310C86DC8}"/>
              </c:ext>
            </c:extLst>
          </c:dPt>
          <c:dLbls>
            <c:dLbl>
              <c:idx val="0"/>
              <c:layout>
                <c:manualLayout>
                  <c:x val="4.2242795772655349E-2"/>
                  <c:y val="-0.14502731077534234"/>
                </c:manualLayout>
              </c:layout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D42-4479-888A-6BD310C86DC8}"/>
                </c:ext>
              </c:extLst>
            </c:dLbl>
            <c:dLbl>
              <c:idx val="1"/>
              <c:layout>
                <c:manualLayout>
                  <c:x val="4.5847402451356954E-2"/>
                  <c:y val="-0.1022746683691565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 smtClean="0"/>
                      <a:t>сальпингоофориты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10,18%</a:t>
                    </a:r>
                    <a:endParaRPr lang="ru-RU" baseline="0" dirty="0"/>
                  </a:p>
                </c:rich>
              </c:tx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42-4479-888A-6BD310C86DC8}"/>
                </c:ext>
              </c:extLst>
            </c:dLbl>
            <c:dLbl>
              <c:idx val="2"/>
              <c:layout>
                <c:manualLayout>
                  <c:x val="5.5768834113065088E-2"/>
                  <c:y val="-3.0337518620983207E-2"/>
                </c:manualLayout>
              </c:layout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42-4479-888A-6BD310C86DC8}"/>
                </c:ext>
              </c:extLst>
            </c:dLbl>
            <c:dLbl>
              <c:idx val="3"/>
              <c:layout>
                <c:manualLayout>
                  <c:x val="8.4496556456644875E-2"/>
                  <c:y val="2.8003263105625325E-2"/>
                </c:manualLayout>
              </c:layout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42-4479-888A-6BD310C86DC8}"/>
                </c:ext>
              </c:extLst>
            </c:dLbl>
            <c:dLbl>
              <c:idx val="4"/>
              <c:layout>
                <c:manualLayout>
                  <c:x val="0.10892335708287085"/>
                  <c:y val="0.10789855997730013"/>
                </c:manualLayout>
              </c:layout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D42-4479-888A-6BD310C86DC8}"/>
                </c:ext>
              </c:extLst>
            </c:dLbl>
            <c:dLbl>
              <c:idx val="5"/>
              <c:layout>
                <c:manualLayout>
                  <c:x val="0.12620958296988666"/>
                  <c:y val="0.19682336667376038"/>
                </c:manualLayout>
              </c:layout>
              <c:numFmt formatCode="0.00%" sourceLinked="0"/>
              <c:spPr>
                <a:noFill/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286137390684368E-2"/>
                      <c:h val="5.90990990990990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D42-4479-888A-6BD310C86DC8}"/>
                </c:ext>
              </c:extLst>
            </c:dLbl>
            <c:dLbl>
              <c:idx val="6"/>
              <c:layout>
                <c:manualLayout>
                  <c:x val="0.10698748903616788"/>
                  <c:y val="0.21409179257998168"/>
                </c:manualLayout>
              </c:layout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D42-4479-888A-6BD310C86DC8}"/>
                </c:ext>
              </c:extLst>
            </c:dLbl>
            <c:dLbl>
              <c:idx val="7"/>
              <c:layout>
                <c:manualLayout>
                  <c:x val="4.3491038876106419E-2"/>
                  <c:y val="3.328083989501313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АМК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26,21%</a:t>
                    </a:r>
                    <a:endParaRPr lang="ru-RU" baseline="0" dirty="0"/>
                  </a:p>
                </c:rich>
              </c:tx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D42-4479-888A-6BD310C86DC8}"/>
                </c:ext>
              </c:extLst>
            </c:dLbl>
            <c:dLbl>
              <c:idx val="8"/>
              <c:layout>
                <c:manualLayout>
                  <c:x val="-0.13846662708362453"/>
                  <c:y val="5.9485706178619563E-2"/>
                </c:manualLayout>
              </c:layout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D42-4479-888A-6BD310C86DC8}"/>
                </c:ext>
              </c:extLst>
            </c:dLbl>
            <c:dLbl>
              <c:idx val="9"/>
              <c:layout>
                <c:manualLayout>
                  <c:x val="-0.23492037618106995"/>
                  <c:y val="-1.1053415620344759E-2"/>
                </c:manualLayout>
              </c:layout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D42-4479-888A-6BD310C86DC8}"/>
                </c:ext>
              </c:extLst>
            </c:dLbl>
            <c:dLbl>
              <c:idx val="10"/>
              <c:layout>
                <c:manualLayout>
                  <c:x val="-3.4270959881288865E-2"/>
                  <c:y val="-6.3606441086756131E-3"/>
                </c:manualLayout>
              </c:layout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D42-4479-888A-6BD310C86DC8}"/>
                </c:ext>
              </c:extLst>
            </c:dLbl>
            <c:dLbl>
              <c:idx val="11"/>
              <c:layout>
                <c:manualLayout>
                  <c:x val="-5.7642366207144871E-2"/>
                  <c:y val="-5.6236646094913821E-2"/>
                </c:manualLayout>
              </c:layout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D42-4479-888A-6BD310C86DC8}"/>
                </c:ext>
              </c:extLst>
            </c:dLbl>
            <c:dLbl>
              <c:idx val="12"/>
              <c:layout>
                <c:manualLayout>
                  <c:x val="2.4515426464685429E-2"/>
                  <c:y val="-0.1688204582535291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Заболевания молочных желез 5,6%</a:t>
                    </a:r>
                    <a:endParaRPr lang="ru-RU" baseline="0" dirty="0"/>
                  </a:p>
                </c:rich>
              </c:tx>
              <c:dLblPos val="bestFit"/>
              <c:showLegendKey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AD42-4479-888A-6BD310C86DC8}"/>
                </c:ext>
              </c:extLst>
            </c:dLbl>
            <c:numFmt formatCode="0.00%" sourceLinked="0"/>
            <c:spPr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1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в/вагиниты</c:v>
                </c:pt>
                <c:pt idx="1">
                  <c:v>сальпиногоофоритты</c:v>
                </c:pt>
                <c:pt idx="2">
                  <c:v>папилломы, кондиломы</c:v>
                </c:pt>
                <c:pt idx="3">
                  <c:v>пороки развития</c:v>
                </c:pt>
                <c:pt idx="4">
                  <c:v>травмы</c:v>
                </c:pt>
                <c:pt idx="5">
                  <c:v>ЗПР</c:v>
                </c:pt>
                <c:pt idx="6">
                  <c:v>аменорея 1</c:v>
                </c:pt>
                <c:pt idx="7">
                  <c:v>МКПП</c:v>
                </c:pt>
                <c:pt idx="8">
                  <c:v>НМЦ</c:v>
                </c:pt>
                <c:pt idx="9">
                  <c:v>аменорея 11</c:v>
                </c:pt>
                <c:pt idx="10">
                  <c:v>дисменореи</c:v>
                </c:pt>
                <c:pt idx="11">
                  <c:v>кисты яичников</c:v>
                </c:pt>
                <c:pt idx="12">
                  <c:v>ПС молочных желёз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64</c:v>
                </c:pt>
                <c:pt idx="1">
                  <c:v>9</c:v>
                </c:pt>
                <c:pt idx="2">
                  <c:v>5</c:v>
                </c:pt>
                <c:pt idx="3">
                  <c:v>31</c:v>
                </c:pt>
                <c:pt idx="4">
                  <c:v>5</c:v>
                </c:pt>
                <c:pt idx="5">
                  <c:v>42</c:v>
                </c:pt>
                <c:pt idx="6">
                  <c:v>83</c:v>
                </c:pt>
                <c:pt idx="7">
                  <c:v>900</c:v>
                </c:pt>
                <c:pt idx="8">
                  <c:v>600</c:v>
                </c:pt>
                <c:pt idx="9">
                  <c:v>150</c:v>
                </c:pt>
                <c:pt idx="10">
                  <c:v>120</c:v>
                </c:pt>
                <c:pt idx="11">
                  <c:v>280</c:v>
                </c:pt>
                <c:pt idx="12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D42-4479-888A-6BD310C86DC8}"/>
            </c:ext>
          </c:extLst>
        </c:ser>
        <c:firstSliceAng val="7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72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22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79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38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11521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863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68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78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90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78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43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83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1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7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795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0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933C4-0397-43A0-89D4-0A92F63B0F05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58FF45-A04C-4209-943B-D2F48BEAB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322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54" y="2199503"/>
            <a:ext cx="6358295" cy="963826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Здоровье девочки – будущее России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4399" y="553983"/>
            <a:ext cx="5764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Областной родительский форум 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«БЕЗОПАСНОЕ ДЕТСТВО: актуальные проблемы и пути их решения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632" y="3534032"/>
            <a:ext cx="4207476" cy="256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главный врач ГБУЗ 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ЯО «Областная детская клиническая больница»,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главный внештатный специалист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департамента здравоохранения и фармации ЯО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профилю «педиатрия»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Писарева М.В.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главный внештатный специалист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гинекологии детского и юношеского возраста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департамента здравоохранения и фармации ЯО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Игнатова Т.Н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764187" y="5567989"/>
            <a:ext cx="273084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21 декабря 2021 года, </a:t>
            </a:r>
          </a:p>
          <a:p>
            <a:pPr algn="ctr">
              <a:lnSpc>
                <a:spcPct val="107000"/>
              </a:lnSpc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ГАУК ЯО КЗЦ «Миллениум»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066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ozh74.ru/wp-content/uploads/2017/12/2528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2000" cy="30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4261" y="3341587"/>
            <a:ext cx="5480222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Возраст 15-16-17 лет: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Цели проводимых профилактических осмотров в этом возрасте: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Выявить воспалительные заболевания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наружных половых органов,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нарушения менструального цикла, нарушения полового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созревания.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Дать совет девочке о правилах интимной гигиены, ведение менструального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календаря (</a:t>
            </a:r>
            <a:r>
              <a:rPr lang="ru-RU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меноциклограммы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), по необходимости  ответить на вопросы о контрацепции.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58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5" y="428997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выявляемости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заболеваний на профилактических осмотрах в декретируемые сроки: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9200" y="1352637"/>
            <a:ext cx="5529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«нейтрального» периода: на первом месте воспалительные заболевания половых органов, сращения малых половых губ.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737576011"/>
              </p:ext>
            </p:extLst>
          </p:nvPr>
        </p:nvGraphicFramePr>
        <p:xfrm>
          <a:off x="2966864" y="2075623"/>
          <a:ext cx="5427951" cy="424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4608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006" y="898881"/>
            <a:ext cx="6889201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 подростков начиная с 13 лет: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1 - м месте - нарушения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менструального цикла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(в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основном </a:t>
            </a:r>
            <a:r>
              <a:rPr lang="ru-RU" sz="1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гипоменструальный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синдром, но часто встречаются жалобы на обильные, продолжительные менструации),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дисменореи - болезненные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менструации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2 - е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место занимают опухоли и опухолевидные образования яичников </a:t>
            </a:r>
            <a:r>
              <a:rPr lang="ru-RU" sz="16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(особенностью 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данного заболевания является – </a:t>
            </a:r>
            <a:r>
              <a:rPr lang="ru-RU" sz="1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бессимптомность</a:t>
            </a: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течения)</a:t>
            </a:r>
            <a:endParaRPr lang="ru-RU" sz="1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298156179"/>
              </p:ext>
            </p:extLst>
          </p:nvPr>
        </p:nvGraphicFramePr>
        <p:xfrm>
          <a:off x="1191549" y="3114146"/>
          <a:ext cx="5585255" cy="334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0146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6449070"/>
              </p:ext>
            </p:extLst>
          </p:nvPr>
        </p:nvGraphicFramePr>
        <p:xfrm>
          <a:off x="321277" y="1609723"/>
          <a:ext cx="5043683" cy="5019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241">
                  <a:extLst>
                    <a:ext uri="{9D8B030D-6E8A-4147-A177-3AD203B41FA5}">
                      <a16:colId xmlns="" xmlns:a16="http://schemas.microsoft.com/office/drawing/2014/main" val="4294741790"/>
                    </a:ext>
                  </a:extLst>
                </a:gridCol>
                <a:gridCol w="458612">
                  <a:extLst>
                    <a:ext uri="{9D8B030D-6E8A-4147-A177-3AD203B41FA5}">
                      <a16:colId xmlns="" xmlns:a16="http://schemas.microsoft.com/office/drawing/2014/main" val="2293999302"/>
                    </a:ext>
                  </a:extLst>
                </a:gridCol>
                <a:gridCol w="458612">
                  <a:extLst>
                    <a:ext uri="{9D8B030D-6E8A-4147-A177-3AD203B41FA5}">
                      <a16:colId xmlns="" xmlns:a16="http://schemas.microsoft.com/office/drawing/2014/main" val="3098001403"/>
                    </a:ext>
                  </a:extLst>
                </a:gridCol>
                <a:gridCol w="459071">
                  <a:extLst>
                    <a:ext uri="{9D8B030D-6E8A-4147-A177-3AD203B41FA5}">
                      <a16:colId xmlns="" xmlns:a16="http://schemas.microsoft.com/office/drawing/2014/main" val="656708063"/>
                    </a:ext>
                  </a:extLst>
                </a:gridCol>
                <a:gridCol w="459071">
                  <a:extLst>
                    <a:ext uri="{9D8B030D-6E8A-4147-A177-3AD203B41FA5}">
                      <a16:colId xmlns="" xmlns:a16="http://schemas.microsoft.com/office/drawing/2014/main" val="3525849089"/>
                    </a:ext>
                  </a:extLst>
                </a:gridCol>
                <a:gridCol w="459071">
                  <a:extLst>
                    <a:ext uri="{9D8B030D-6E8A-4147-A177-3AD203B41FA5}">
                      <a16:colId xmlns="" xmlns:a16="http://schemas.microsoft.com/office/drawing/2014/main" val="3792609154"/>
                    </a:ext>
                  </a:extLst>
                </a:gridCol>
                <a:gridCol w="1406005">
                  <a:extLst>
                    <a:ext uri="{9D8B030D-6E8A-4147-A177-3AD203B41FA5}">
                      <a16:colId xmlns="" xmlns:a16="http://schemas.microsoft.com/office/drawing/2014/main" val="2462691391"/>
                    </a:ext>
                  </a:extLst>
                </a:gridCol>
              </a:tblGrid>
              <a:tr h="203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5290958"/>
                  </a:ext>
                </a:extLst>
              </a:tr>
              <a:tr h="203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2348883251"/>
                  </a:ext>
                </a:extLst>
              </a:tr>
              <a:tr h="4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Задержка полового созревания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118797738"/>
                  </a:ext>
                </a:extLst>
              </a:tr>
              <a:tr h="4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Преждевременное половое развитие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710567266"/>
                  </a:ext>
                </a:extLst>
              </a:tr>
              <a:tr h="792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нарушениям репродуктивной системы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2793685199"/>
                  </a:ext>
                </a:extLst>
              </a:tr>
              <a:tr h="610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Нарушение менструальной функции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518588387"/>
                  </a:ext>
                </a:extLst>
              </a:tr>
              <a:tr h="4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Воспалительные заболевания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1123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1238905038"/>
                  </a:ext>
                </a:extLst>
              </a:tr>
              <a:tr h="203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Опухоли и кисты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4,03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4,04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1438370326"/>
                  </a:ext>
                </a:extLst>
              </a:tr>
              <a:tr h="407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 молочной железы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1480558978"/>
                  </a:ext>
                </a:extLst>
              </a:tr>
              <a:tr h="814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заболеваниям репродуктивной системы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1733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71,43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1677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540554870"/>
                  </a:ext>
                </a:extLst>
              </a:tr>
              <a:tr h="203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того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1840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1785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74,61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1755</a:t>
                      </a:r>
                      <a:endParaRPr lang="ru-RU" sz="1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564" marR="44564" marT="0" marB="0"/>
                </a:tc>
                <a:extLst>
                  <a:ext uri="{0D108BD9-81ED-4DB2-BD59-A6C34878D82A}">
                    <a16:rowId xmlns="" xmlns:a16="http://schemas.microsoft.com/office/drawing/2014/main" val="7999521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4812" y="269291"/>
            <a:ext cx="578296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Сравнительный анализ частоты встречаемости гинекологических заболеваний среди девочек-подростков за 2018-2020 годы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374292" y="4250725"/>
            <a:ext cx="0" cy="37070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374292" y="4835612"/>
            <a:ext cx="1" cy="420131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374292" y="3591698"/>
            <a:ext cx="6179" cy="617837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065373" y="4613190"/>
            <a:ext cx="0" cy="26361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42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461602355"/>
              </p:ext>
            </p:extLst>
          </p:nvPr>
        </p:nvGraphicFramePr>
        <p:xfrm>
          <a:off x="119287" y="214736"/>
          <a:ext cx="8686801" cy="704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9504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8" y="418170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серьезных проблем – беременность несовершеннолетних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1092" y="1104128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беременностей у девочек до 18 лет за 2020 год в Ярославской области – 16;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044" y="2047214"/>
            <a:ext cx="497378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аборты в возрасте до 14 лет – 1; в возрасте 15-17 лет – 8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0417" y="2760158"/>
            <a:ext cx="538754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.! Прерывать беременности у несовершеннолетних в детских больницах не имеют право, аборты производятся только в «Центрах охраны подростков», либо в Перинатальных центрах.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riabir.ru/wp-content/uploads/2019/05/i452UIZ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51" y="4519583"/>
            <a:ext cx="2610000" cy="20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34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5909408"/>
              </p:ext>
            </p:extLst>
          </p:nvPr>
        </p:nvGraphicFramePr>
        <p:xfrm>
          <a:off x="650083" y="1572669"/>
          <a:ext cx="6543279" cy="2961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679">
                  <a:extLst>
                    <a:ext uri="{9D8B030D-6E8A-4147-A177-3AD203B41FA5}">
                      <a16:colId xmlns="" xmlns:a16="http://schemas.microsoft.com/office/drawing/2014/main" val="975586859"/>
                    </a:ext>
                  </a:extLst>
                </a:gridCol>
                <a:gridCol w="3631600">
                  <a:extLst>
                    <a:ext uri="{9D8B030D-6E8A-4147-A177-3AD203B41FA5}">
                      <a16:colId xmlns="" xmlns:a16="http://schemas.microsoft.com/office/drawing/2014/main" val="4276824336"/>
                    </a:ext>
                  </a:extLst>
                </a:gridCol>
              </a:tblGrid>
              <a:tr h="534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прооперированных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180269829"/>
                  </a:ext>
                </a:extLst>
              </a:tr>
              <a:tr h="534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 лет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4212740165"/>
                  </a:ext>
                </a:extLst>
              </a:tr>
              <a:tr h="534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10-14 лет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202382132"/>
                  </a:ext>
                </a:extLst>
              </a:tr>
              <a:tr h="534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15-17 лет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97321773"/>
                  </a:ext>
                </a:extLst>
              </a:tr>
              <a:tr h="822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7439559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6372" y="210393"/>
            <a:ext cx="647494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оперативных вмешательств, выполненных у девочек различных возрастных групп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детской клинической больнице за 2020 год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2298" y="5020047"/>
            <a:ext cx="630194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операций на молочных железах по поводу фиброаденомы молочной железы за 2020 года – 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78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524" y="1217001"/>
            <a:ext cx="6283412" cy="297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гинекологическом отделении Областного перинатального центра за 2020 год проведено 60 оперативных вмешательств: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вульве - 8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влагалище -1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матке - 15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яичниках -28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трубах - 8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rodi.ru/uploads/hospitalPhoto_565_%D0%9E%D0%B1%D0%BB%D0%B0%D1%81%D1%82%D0%BD%D0%BE%D0%B8%CC%86%20%D0%BF%D0%B5%D1%80%D0%B8%D0%BD%D0%B0%D1%82%D0%B0%D0%BB%D1%8C%D0%BD%D1%8B%D0%B8%CC%86%20%D1%86%D0%B5%D0%BD%D1%82%D1%80%20%D0%B3.%20%D0%AF%D1%80%D0%BE%D1%81%D0%BB%D0%B0%D0%B2%D0%BB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-2871788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odi.ru/uploads/hospitalPhoto_565_%D0%9E%D0%B1%D0%BB%D0%B0%D1%81%D1%82%D0%BD%D0%BE%D0%B8%CC%86%20%D0%BF%D0%B5%D1%80%D0%B8%D0%BD%D0%B0%D1%82%D0%B0%D0%BB%D1%8C%D0%BD%D1%8B%D0%B8%CC%86%20%D1%86%D0%B5%D0%BD%D1%82%D1%80%20%D0%B3.%20%D0%AF%D1%80%D0%BE%D1%81%D0%BB%D0%B0%D0%B2%D0%BB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589" y="3138487"/>
            <a:ext cx="3777436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7664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susu.ru/sites/default/files/field/image/pressfoto_757583-x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66700"/>
            <a:ext cx="2835000" cy="25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5542" y="224091"/>
            <a:ext cx="4825313" cy="656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8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Основные проблемы, с которыми сталкиваются врачи-гинекологи при проведении профилактических осмотров: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Недостаточная информированность родителей о целях и задачах профилактических осмотров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Как следствие – частые отказы родителей от осмотров детей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Сложная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кадровая ситуация в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Ярославской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области 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(профилактические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осмотры часто проводят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врачи акушеры-гинекологи,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 имеющие специализации по детской и подростковой гинекологии)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 Недостаточная юридическая поддержка врачей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   Вакцинация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 ВПЧ у девочек в городе Ярославле и Ярославской области проводится только на платной основе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(к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примеру по данным отчетов гинекологов детского и юношеского возраста в городе Москве на конец 2020 года количество девочек, вакцинированных от ВПЧ в возрасте от 9 до 15 лет – 95%)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71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vecteezy.com/system/resources/previews/000/411/807/original/people-holding-icons-related-to-mental-health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71" y="1745966"/>
            <a:ext cx="4677514" cy="45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7206" y="619496"/>
            <a:ext cx="499502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сохранить репродуктивное здоровье с самого рождения?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52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40" y="226610"/>
            <a:ext cx="2870546" cy="25565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5387" y="2886091"/>
            <a:ext cx="54184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распространенность гинекологических заболеваний варьирует от 10 до 30 %.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Особую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тревогу в последнее десятилетие вызывает ухудшение состояния здоровья девочек- подростков, формирующих репродуктивный потенциал нации.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ВОЗ до 10% всех рождений в мире приходится на возраст 15-19 лет. Вклад матерей 15-19 лет в коэффициент рождаемости в России составляет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14 - 15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абортов среди подростков России постепенно снижается, однако этот показатель остается одним из самых высоких среди экономически развитых стран, каждый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10 -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аборт в стране производится в возрасте менее 20 лет.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67435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еременность, Пара, Отцовство, Материнство, Беремен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38" y="3263907"/>
            <a:ext cx="3482993" cy="3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4783" y="76481"/>
            <a:ext cx="3908018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Беременность должна быть запланированной. Лучшим проявлением любви и заботы о будущем ребенка будет отказ родителей от курения, употребления алкоголя, наркотиков, вредной пищи еще на этапе планирования беременности за 3 месяца до предполагаемого зачатия.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59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20/01/22/s_5e28642bd9df8/1326535_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9" y="2514600"/>
            <a:ext cx="4218591" cy="37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269" y="365452"/>
            <a:ext cx="4572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39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Забота о гигиене: недостаточная гигиена провоцирует развитие воспалительных заболеваний НПО, которые без должного лечения могут прейти в хроническую стадию и негативно повлиять на репродуктивное здоровье в будущем.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01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3" y="3449742"/>
            <a:ext cx="3729191" cy="327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0275" y="503019"/>
            <a:ext cx="4572000" cy="27596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899795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 и режим дня: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фастфуд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газированные напитки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полуфабрикаты или строгие диеты сильно «бьют» по репродуктивной системе. Избыточная масса тела, как и дефицит веса отражается на гормональной системе ребенка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негативно влияет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репродуктивное здоровье.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00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layroom.ru/wp-content/uploads/2015/11/3da70b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4" y="2245687"/>
            <a:ext cx="4432670" cy="41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3355" y="292351"/>
            <a:ext cx="48025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Своевременные визиты к детскому гинекологу: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осмотры организуются для предупреждения и ранней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диагностики развития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гинекологических заболеваний и патологии молочных желез.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108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get-zen_doc/1209300/pub_5d14e6f091f70500afda0803_5d14e7109af86f00b699c88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0" y="3274713"/>
            <a:ext cx="4145819" cy="3066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6013" y="12093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979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рака шейки матки: основной причиной развития рака шейки матки считается вирус папилломы человека. Учеными была разработана прививка от этого страшного заболевания.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795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Иммунизация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рекомендована в возрасте от 9 до 17 лет, вакцина против рака шейки матки не входит в перечень обязательных прививок и делается по желанию родителей.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48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b.ru/media/i/2/3/9/4/4/9/6/i/2394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62" y="3727376"/>
            <a:ext cx="2658450" cy="28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4783" y="994995"/>
            <a:ext cx="4876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Информированность ребенка: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795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ребенком «неудобные вопросы» бывает сложно, но знания о своем организме и о том, откуда берутся дети, могут спасти от проблем со здоровьем, ранней беременности и серьезных психологических переживаний.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Мама, Дочь, Женщина, Девочка, Друг, Семья, Любов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28" y="323567"/>
            <a:ext cx="2364975" cy="248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9305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.poembook.ru/theme/84/27/41/eb9759d623a218e22d5ebb00973dc98b5c06ab6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63" y="3679392"/>
            <a:ext cx="3378396" cy="29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4542" y="119831"/>
            <a:ext cx="52761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Вредные привычки: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795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снижению количества фолликулов (где могут созревать яйцеклетки), ускоряет процесс старения.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795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 и риск развития рака шейки матки, рака молочной железы.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795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Спиртные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напитки могут стать причиной выкидыша или рождения больных детей.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795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привычки девочки-подростка губят не только ее здоровье, но и здоровье ее будущих детей.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193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4.depositphotos.com/11328482/31504/i/950/depositphotos_315046346-stock-photo-couple-of-young-attractive-stud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34" y="3132861"/>
            <a:ext cx="3329140" cy="29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3740" y="3279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9795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сексуальный опыт и ранняя незапланированная беременность: самое первое, что должен знать любой подросток, вступающий в половую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жизнь - предохранение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нежелательной беременности и инфекций должно стоять на первом месте.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67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537" y="402807"/>
            <a:ext cx="65429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Организм девочки-подростка еще не до конца сформирован и не готов к такому серьезному испытанию как беременность и роды. Незрелость иммунной и репродуктивной системы становятся причиной множества проблем во время беременности: замершей беременности, преждевременным родам, тяжелой </a:t>
            </a:r>
            <a:r>
              <a:rPr lang="ru-RU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преэклампсии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Велика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вероятность осложнений и в процессе родовой деятельности, незрелости и низкой массы тела у новорожденного, врожденных заболеваний у малыша, психологических проблем неготовности к материнству из-за незрелой психики юной мамы.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076" name="Picture 4" descr="https://helpline.com.ua/wp-content/uploads/2021/09/pervyj-abort-i-ego-posledstv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659" y="3610498"/>
            <a:ext cx="4224000" cy="31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3066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2/1ce093fcb6f9fd4a38c3285ff0a22e5d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792627"/>
            <a:ext cx="3420000" cy="34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1045" y="205347"/>
            <a:ext cx="48563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795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Духовное, интеллектуальное развитие, влияние семьи. К негативным факторам, отрицательно влияющим на репродуктивное здоровье, относится низкий уровень общей культуры семьи, недостатки воспитания, незавершенное образование, некачественное использование свободного времени, недостаточная поддержка и любовь со стороны близких. Доверительные отношения с матерью, привычка вести здоровый образ жизни, интеллектуальное, духовное развитие, внимание к своему здоровью, уважение к себе и к своему телу, умение выстраивать личные границы и уважать границы других людей – все это является базой репродуктивного здоровья девочки и основой для формирования здоровых, гармоничных межличностных отношений.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74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0" y="-177800"/>
            <a:ext cx="7904321" cy="6883498"/>
          </a:xfrm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  <p:pic>
        <p:nvPicPr>
          <p:cNvPr id="1026" name="Picture 2" descr="Семья, Ребенок, Мама, Младенец, Люди, Молодой, Любов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81" y="3528105"/>
            <a:ext cx="3199493" cy="28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8869" y="346305"/>
            <a:ext cx="4572000" cy="28561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данным самооценки здоровья 15 летних юношей и девушек считают себя здоровыми: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в Швейцарии 93%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во Франции 55%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в России 28%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 17 годам жизни 75% подростков имеют хронические соматические заболевания, а 18% - имели или страдают патологией репродуктивной системы.</a:t>
            </a:r>
            <a:endParaRPr lang="ru-RU" sz="16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147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605" y="58508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cf2.ppt-online.org/files2/slide/9/9yxbm8UZNJ5qGdsiPeTMjg1DoWhr6C4tzFY72L/slide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2" y="3943840"/>
            <a:ext cx="2847704" cy="28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671" y="169519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Снижение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репродуктивного здоровья девочки в юном возрасте формирует негативную цепочку: больная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женщина - больная мать - больной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ребенок. 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Чтобы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наши дети могли стать родителями и произвести на свет здоровых детей, уже сегодня надо приложить много усилий для того, чтобы сохранить их репродуктивное здоровье. </a:t>
            </a:r>
            <a:endParaRPr lang="ru-RU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/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Пока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будущая женщина еще ребенок, ответственность за ее здоровье лежит на матери и на семье, в которой она живет.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35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04680"/>
            <a:ext cx="7288749" cy="384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настоящее время особое внимание уделяется вопросам охраны репродуктивного здоровья подростков.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Репродуктивное здоровье женщины закладывается в детском и подростковом возрасте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Одним из ключевых разделов профилактики является раннее выявление заболеваний репродуктивной системы у подростков.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Сформировавшиеся показатели физического развития, особенности периода полового созревания, перенесенные заболевания оказывают в дальнейшем существенное влияние на течение беременности и родов, а нарушения полового развития и менструальной функции часто являются причинами ухудшения репродуктивной функции и бесплодия.</a:t>
            </a:r>
          </a:p>
          <a:p>
            <a:pPr algn="di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0-tub-ru.yandex.net/i?id=ab4e4a4f995c0495e4ca52af44131e5e-l&amp;ref=rim&amp;n=13&amp;w=1080&amp;h=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754" y="3905208"/>
            <a:ext cx="3077998" cy="27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505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773" y="168799"/>
            <a:ext cx="57617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Проведение профилактических осмотров проводится в три этапа:</a:t>
            </a: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 этап – подготовительная работа с врачами, непосредственно участвующими в проведении профилактических осмотров</a:t>
            </a: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 этап – непосредственное проведение профилактического осмотра</a:t>
            </a: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 этап – анализ результатов проведения гинекологических профилактических осмотров</a:t>
            </a:r>
            <a:endParaRPr lang="ru-RU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4578" name="Picture 2" descr="https://ivbg.ru/wp-content/uploads/2017/11/167181_54905e483cb3854905e483cb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910" y="2767691"/>
            <a:ext cx="4453639" cy="39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14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3198" y="178674"/>
            <a:ext cx="59065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 основным направлениям профилактики репродуктивного здоровья у подростков, которые стоят перед специализированной службой гинекологии детского и подросткового возраста, относят: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проведение ежегодных профилактических осмотров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лечение и реабилитация пациенток с гинекологической патологией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гигиеническое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наблюдение за девушками в возрасте до 18 лет и нарушениями полового развития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работа с детьми и подростками для повышения их уровня знаний по физиологии репродуктивной системы, профилактике нежелательной беременности, заболеваний передающихся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половым путем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а так же информированности о вреде абортов.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3554" name="Picture 2" descr="https://st3.stblizko.ru/images/product/278/554/43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897" y="4115770"/>
            <a:ext cx="2752626" cy="24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326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5" y="1029717"/>
            <a:ext cx="2539604" cy="2257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8508" y="3604532"/>
            <a:ext cx="4572000" cy="173893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приказу Министерства Здравоохранения Российской Федерации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1130 Н от 20.10.21 года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осмотрам подлежат девочки в возрасте 3-6-13-15-16-17 лет.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93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1.1zoom.ru/big3/665/Dogs_Little_girls_Glance_Face_Retriever_Puppy_525752_5361x3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4" y="134743"/>
            <a:ext cx="3442500" cy="30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6068" y="3262356"/>
            <a:ext cx="4572000" cy="34932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Возраст 3 года: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Осмотр гинекологом проводится с целью исключить воспалительные заболевания наружных половых органов ( в том числе сращения малых половых губ), нарушения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полового развития (преждевременное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половое развитие)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Возраст 6 лет:</a:t>
            </a:r>
            <a:endParaRPr lang="ru-RU" sz="1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Цели профилактического осмотра – исключить воспалительные заболевания наружных половых органов, нарушения полового развития.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840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azeta-gran.ru/images/cms-image-000001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9" y="137990"/>
            <a:ext cx="2672990" cy="237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9184" y="2513991"/>
            <a:ext cx="5498757" cy="4369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13 лет: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Осмотр производится с целью выявления воспалительных заболеваний наружных половых органов, нарушения полового развития (задержку полового развития, «неправильного» полового созревания), у девочек с менструальной функцией – выявить нарушения менструального цикла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наооборот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продолжительные менструации), по необходимости направить на прием к детскому гинекологу, ответить на вопросы о личной гигиене, ведения менструальных календарей.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лет впервые делается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скрининговое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УЗИ органов малого таза, чтобы вовремя выявить образования придатков, врожденные аномалии развития половых органов.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59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</TotalTime>
  <Words>1691</Words>
  <Application>Microsoft Office PowerPoint</Application>
  <PresentationFormat>Экран (4:3)</PresentationFormat>
  <Paragraphs>196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Здоровье девочки – будущее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Игнатова Т Н</dc:creator>
  <cp:lastModifiedBy>Пользователь Windows</cp:lastModifiedBy>
  <cp:revision>223</cp:revision>
  <dcterms:created xsi:type="dcterms:W3CDTF">2021-11-15T10:53:31Z</dcterms:created>
  <dcterms:modified xsi:type="dcterms:W3CDTF">2021-12-19T14:25:39Z</dcterms:modified>
</cp:coreProperties>
</file>