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8" r:id="rId5"/>
    <p:sldId id="279" r:id="rId6"/>
    <p:sldId id="280" r:id="rId7"/>
    <p:sldId id="281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C3300"/>
    <a:srgbClr val="000099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314D3-02DB-4E53-97A7-D696E6F006D5}" type="datetimeFigureOut">
              <a:rPr lang="ru-RU"/>
              <a:pPr>
                <a:defRPr/>
              </a:pPr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89A1B-CCD2-4CE7-828E-AC6C75E1E3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F9DC4-6A6B-4043-9FBA-8A8BC6890696}" type="datetimeFigureOut">
              <a:rPr lang="ru-RU"/>
              <a:pPr>
                <a:defRPr/>
              </a:pPr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89560-2216-469F-98AE-E0E908900E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2E6DD-A532-451B-857D-FE27DA735B91}" type="datetimeFigureOut">
              <a:rPr lang="ru-RU"/>
              <a:pPr>
                <a:defRPr/>
              </a:pPr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89550-CCB3-4AC6-B924-633D15E4D2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13612-E069-4686-9CD2-462B470EB13A}" type="datetimeFigureOut">
              <a:rPr lang="ru-RU"/>
              <a:pPr>
                <a:defRPr/>
              </a:pPr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D01B8-EED2-43CC-9D0D-15B92C1373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8CF6E-BBCB-446E-9B2B-79AD4BBAB881}" type="datetimeFigureOut">
              <a:rPr lang="ru-RU"/>
              <a:pPr>
                <a:defRPr/>
              </a:pPr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6C188-422B-4143-9826-094D9A16C3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C31E5-654C-422F-95EE-A06BD4103AD1}" type="datetimeFigureOut">
              <a:rPr lang="ru-RU"/>
              <a:pPr>
                <a:defRPr/>
              </a:pPr>
              <a:t>16.12.2021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DC6F4-408F-4DA1-A0A3-8FF1576BD7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D4928-BA2F-4CA8-8113-58548E003DC8}" type="datetimeFigureOut">
              <a:rPr lang="ru-RU"/>
              <a:pPr>
                <a:defRPr/>
              </a:pPr>
              <a:t>16.12.2021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F1FA3-A364-4525-B5C3-C2D9C1FAFD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153E8-8DF7-41FC-B6A2-050B065B297F}" type="datetimeFigureOut">
              <a:rPr lang="ru-RU"/>
              <a:pPr>
                <a:defRPr/>
              </a:pPr>
              <a:t>16.12.2021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8ACB2-33C4-4B45-A317-14711DD1F1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A5E46-8463-4477-BCB4-9D823327AD0B}" type="datetimeFigureOut">
              <a:rPr lang="ru-RU"/>
              <a:pPr>
                <a:defRPr/>
              </a:pPr>
              <a:t>16.12.2021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49538-C9A1-4BF9-AB68-033DD816A1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5318F-012B-4A35-A306-B0813FC3BB98}" type="datetimeFigureOut">
              <a:rPr lang="ru-RU"/>
              <a:pPr>
                <a:defRPr/>
              </a:pPr>
              <a:t>16.12.2021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D4230-DF4E-49E5-842C-DCADD9146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4D74B-5BFD-457F-B490-2EB6C6E16CAA}" type="datetimeFigureOut">
              <a:rPr lang="ru-RU"/>
              <a:pPr>
                <a:defRPr/>
              </a:pPr>
              <a:t>16.12.2021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E7CEB-793E-4742-B047-FACE4F0A51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966BBFA-83F9-4E01-8FEF-ACEE48ECCAC1}" type="datetimeFigureOut">
              <a:rPr lang="ru-RU"/>
              <a:pPr>
                <a:defRPr/>
              </a:pPr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2A527D-9623-46CA-813F-436CC6870E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vitamludum/hom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088" y="1700213"/>
            <a:ext cx="7845425" cy="1871662"/>
          </a:xfrm>
        </p:spPr>
        <p:txBody>
          <a:bodyPr>
            <a:normAutofit/>
          </a:bodyPr>
          <a:lstStyle/>
          <a:p>
            <a:pPr eaLnBrk="1" hangingPunct="1"/>
            <a:r>
              <a:rPr lang="ru-RU" b="1" i="1" smtClean="0">
                <a:solidFill>
                  <a:srgbClr val="000099"/>
                </a:solidFill>
              </a:rPr>
              <a:t>Облачные технологии </a:t>
            </a:r>
            <a:br>
              <a:rPr lang="ru-RU" b="1" i="1" smtClean="0">
                <a:solidFill>
                  <a:srgbClr val="000099"/>
                </a:solidFill>
              </a:rPr>
            </a:br>
            <a:r>
              <a:rPr lang="ru-RU" b="1" i="1" smtClean="0">
                <a:solidFill>
                  <a:srgbClr val="000099"/>
                </a:solidFill>
              </a:rPr>
              <a:t>в образовании. </a:t>
            </a:r>
            <a:br>
              <a:rPr lang="ru-RU" b="1" i="1" smtClean="0">
                <a:solidFill>
                  <a:srgbClr val="000099"/>
                </a:solidFill>
              </a:rPr>
            </a:br>
            <a:r>
              <a:rPr lang="ru-RU" b="1" i="1" smtClean="0">
                <a:solidFill>
                  <a:srgbClr val="000099"/>
                </a:solidFill>
              </a:rPr>
              <a:t>Визуализация информации</a:t>
            </a:r>
            <a:r>
              <a:rPr lang="ru-RU" smtClean="0"/>
              <a:t> </a:t>
            </a: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813" y="333375"/>
            <a:ext cx="7272337" cy="1752600"/>
          </a:xfrm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rgbClr val="4F6228"/>
                </a:solidFill>
              </a:rPr>
              <a:t>XIII межрегиональный этап</a:t>
            </a:r>
          </a:p>
          <a:p>
            <a:pPr eaLnBrk="1" hangingPunct="1"/>
            <a:r>
              <a:rPr lang="ru-RU" sz="2000" b="1" smtClean="0">
                <a:solidFill>
                  <a:srgbClr val="4F6228"/>
                </a:solidFill>
              </a:rPr>
              <a:t>XVIII Международной Ярмарки социально-педагогических инноваций</a:t>
            </a:r>
          </a:p>
          <a:p>
            <a:pPr eaLnBrk="1" hangingPunct="1"/>
            <a:endParaRPr lang="ru-RU" sz="2000" smtClean="0">
              <a:solidFill>
                <a:srgbClr val="898989"/>
              </a:solidFill>
            </a:endParaRPr>
          </a:p>
        </p:txBody>
      </p:sp>
      <p:pic>
        <p:nvPicPr>
          <p:cNvPr id="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181995" y="206992"/>
            <a:ext cx="1576498" cy="11878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одзаголовок 2"/>
          <p:cNvSpPr txBox="1"/>
          <p:nvPr/>
        </p:nvSpPr>
        <p:spPr>
          <a:xfrm>
            <a:off x="2771775" y="6237288"/>
            <a:ext cx="4124325" cy="431800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6988" algn="ctr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r>
              <a:rPr lang="ru-RU" sz="20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17 декабря 2021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4140200" y="3933825"/>
            <a:ext cx="451802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ru-RU" b="1">
                <a:solidFill>
                  <a:srgbClr val="CC3300"/>
                </a:solidFill>
              </a:rPr>
              <a:t>МАОУ  «СОШ № 55» г. Перми </a:t>
            </a:r>
            <a:endParaRPr lang="ru-RU" b="1" i="1">
              <a:solidFill>
                <a:srgbClr val="CC3300"/>
              </a:solidFill>
            </a:endParaRPr>
          </a:p>
          <a:p>
            <a:pPr algn="r"/>
            <a:r>
              <a:rPr lang="ru-RU" b="1" i="1">
                <a:solidFill>
                  <a:srgbClr val="CC3300"/>
                </a:solidFill>
              </a:rPr>
              <a:t>Гученко Галина Васильевна</a:t>
            </a:r>
            <a:endParaRPr lang="ru-RU" b="1">
              <a:solidFill>
                <a:srgbClr val="CC3300"/>
              </a:solidFill>
            </a:endParaRPr>
          </a:p>
          <a:p>
            <a:pPr algn="r"/>
            <a:endParaRPr lang="ru-RU" b="1">
              <a:solidFill>
                <a:srgbClr val="CC3300"/>
              </a:solidFill>
            </a:endParaRPr>
          </a:p>
          <a:p>
            <a:pPr algn="r"/>
            <a:r>
              <a:rPr lang="ru-RU" b="1">
                <a:solidFill>
                  <a:srgbClr val="CC3300"/>
                </a:solidFill>
              </a:rPr>
              <a:t>МАОУ «СОШ «Мастерград» г. Перми</a:t>
            </a:r>
            <a:endParaRPr lang="ru-RU" b="1" i="1">
              <a:solidFill>
                <a:srgbClr val="CC3300"/>
              </a:solidFill>
            </a:endParaRPr>
          </a:p>
          <a:p>
            <a:pPr algn="r"/>
            <a:r>
              <a:rPr lang="ru-RU" b="1" i="1">
                <a:solidFill>
                  <a:srgbClr val="CC3300"/>
                </a:solidFill>
              </a:rPr>
              <a:t>Романова Валентина Александровна</a:t>
            </a:r>
            <a:endParaRPr lang="ru-RU" b="1">
              <a:solidFill>
                <a:srgbClr val="CC3300"/>
              </a:solidFill>
            </a:endParaRPr>
          </a:p>
          <a:p>
            <a:pPr algn="r"/>
            <a:r>
              <a:rPr lang="ru-RU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ru-RU" sz="4000" b="1" smtClean="0">
                <a:solidFill>
                  <a:srgbClr val="006600"/>
                </a:solidFill>
              </a:rPr>
              <a:t>«</a:t>
            </a:r>
            <a:r>
              <a:rPr lang="en-US" sz="4000" b="1" smtClean="0">
                <a:solidFill>
                  <a:srgbClr val="006600"/>
                </a:solidFill>
              </a:rPr>
              <a:t>VITAM</a:t>
            </a:r>
            <a:r>
              <a:rPr lang="ru-RU" sz="4000" b="1" smtClean="0">
                <a:solidFill>
                  <a:srgbClr val="006600"/>
                </a:solidFill>
              </a:rPr>
              <a:t> - </a:t>
            </a:r>
            <a:r>
              <a:rPr lang="en-US" sz="4000" b="1" smtClean="0">
                <a:solidFill>
                  <a:srgbClr val="006600"/>
                </a:solidFill>
              </a:rPr>
              <a:t>LUDUM</a:t>
            </a:r>
            <a:r>
              <a:rPr lang="ru-RU" sz="4000" b="1" smtClean="0">
                <a:solidFill>
                  <a:srgbClr val="006600"/>
                </a:solidFill>
              </a:rPr>
              <a:t>» (ЖИЗНЬ - ИГРА)</a:t>
            </a:r>
            <a:r>
              <a:rPr lang="ru-RU" sz="4000" smtClean="0">
                <a:solidFill>
                  <a:srgbClr val="006600"/>
                </a:solidFill>
              </a:rPr>
              <a:t/>
            </a:r>
            <a:br>
              <a:rPr lang="ru-RU" sz="4000" smtClean="0">
                <a:solidFill>
                  <a:srgbClr val="006600"/>
                </a:solidFill>
              </a:rPr>
            </a:br>
            <a:endParaRPr lang="ru-RU" sz="4000" smtClean="0">
              <a:solidFill>
                <a:srgbClr val="006600"/>
              </a:solidFill>
            </a:endParaRP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smtClean="0"/>
              <a:t>«</a:t>
            </a:r>
            <a:r>
              <a:rPr lang="ru-RU" smtClean="0"/>
              <a:t>Учебное </a:t>
            </a:r>
            <a:r>
              <a:rPr lang="en-US" smtClean="0"/>
              <a:t>on</a:t>
            </a:r>
            <a:r>
              <a:rPr lang="ru-RU" smtClean="0"/>
              <a:t>-</a:t>
            </a:r>
            <a:r>
              <a:rPr lang="en-US" smtClean="0"/>
              <a:t>line</a:t>
            </a:r>
            <a:r>
              <a:rPr lang="ru-RU" smtClean="0"/>
              <a:t> пособие для педагогов дошкольного,  школьного и дополнительного образования по созданию дидактических игр и использованию их в  педагогической практике + авторский сайт – банк дидактических игр и тренажеров.</a:t>
            </a:r>
          </a:p>
          <a:p>
            <a:pPr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r>
              <a:rPr lang="ru-RU" sz="2800" b="1" smtClean="0"/>
              <a:t>Цель - помочь педагогам в создании дидактических игр с помощью облачных сервисов и применению их</a:t>
            </a:r>
            <a:br>
              <a:rPr lang="ru-RU" sz="2800" b="1" smtClean="0"/>
            </a:br>
            <a:endParaRPr lang="ru-RU" sz="2800" b="1" smtClean="0"/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xfrm>
            <a:off x="468313" y="1989138"/>
            <a:ext cx="8229600" cy="4525962"/>
          </a:xfrm>
        </p:spPr>
        <p:txBody>
          <a:bodyPr/>
          <a:lstStyle/>
          <a:p>
            <a:pPr marL="82550" indent="20638">
              <a:lnSpc>
                <a:spcPct val="80000"/>
              </a:lnSpc>
              <a:buFont typeface="Arial" charset="0"/>
              <a:buNone/>
            </a:pPr>
            <a:r>
              <a:rPr lang="ru-RU" sz="2800" smtClean="0"/>
              <a:t>Предлагаемый нами продукт предполагает  </a:t>
            </a:r>
          </a:p>
          <a:p>
            <a:pPr marL="82550" indent="20638">
              <a:lnSpc>
                <a:spcPct val="80000"/>
              </a:lnSpc>
              <a:buFont typeface="Arial" charset="0"/>
              <a:buNone/>
            </a:pPr>
            <a:r>
              <a:rPr lang="ru-RU" sz="2800" smtClean="0"/>
              <a:t>3  формы использования игрового пространства облачных вычислений в дидактических целях: </a:t>
            </a:r>
          </a:p>
          <a:p>
            <a:pPr marL="82550" indent="20638">
              <a:lnSpc>
                <a:spcPct val="80000"/>
              </a:lnSpc>
              <a:buFont typeface="Arial" charset="0"/>
              <a:buNone/>
            </a:pPr>
            <a:endParaRPr lang="ru-RU" sz="2800" smtClean="0"/>
          </a:p>
          <a:p>
            <a:pPr marL="82550" indent="20638">
              <a:lnSpc>
                <a:spcPct val="80000"/>
              </a:lnSpc>
              <a:buFontTx/>
              <a:buChar char="-"/>
            </a:pPr>
            <a:r>
              <a:rPr lang="ru-RU" sz="2800" smtClean="0"/>
              <a:t> Дидактические игры </a:t>
            </a:r>
            <a:r>
              <a:rPr lang="en-US" sz="2800" smtClean="0"/>
              <a:t>on</a:t>
            </a:r>
            <a:r>
              <a:rPr lang="ru-RU" sz="2800" smtClean="0"/>
              <a:t>-</a:t>
            </a:r>
            <a:r>
              <a:rPr lang="en-US" sz="2800" smtClean="0"/>
              <a:t>line</a:t>
            </a:r>
            <a:r>
              <a:rPr lang="ru-RU" sz="2800" smtClean="0"/>
              <a:t> и </a:t>
            </a:r>
            <a:r>
              <a:rPr lang="en-US" sz="2800" smtClean="0"/>
              <a:t>of</a:t>
            </a:r>
            <a:r>
              <a:rPr lang="ru-RU" sz="2800" smtClean="0"/>
              <a:t>-</a:t>
            </a:r>
            <a:r>
              <a:rPr lang="en-US" sz="2800" smtClean="0"/>
              <a:t>line</a:t>
            </a:r>
            <a:r>
              <a:rPr lang="ru-RU" sz="2800" smtClean="0"/>
              <a:t>.</a:t>
            </a:r>
          </a:p>
          <a:p>
            <a:pPr marL="82550" indent="20638">
              <a:lnSpc>
                <a:spcPct val="80000"/>
              </a:lnSpc>
              <a:buFontTx/>
              <a:buNone/>
            </a:pPr>
            <a:endParaRPr lang="ru-RU" sz="2800" smtClean="0"/>
          </a:p>
          <a:p>
            <a:pPr marL="82550" indent="20638">
              <a:lnSpc>
                <a:spcPct val="80000"/>
              </a:lnSpc>
              <a:buFontTx/>
              <a:buChar char="-"/>
            </a:pPr>
            <a:r>
              <a:rPr lang="ru-RU" sz="2800" smtClean="0"/>
              <a:t> Проектная деятельность на основе квест-технологии (</a:t>
            </a:r>
            <a:r>
              <a:rPr lang="en-US" sz="2800" smtClean="0"/>
              <a:t>web</a:t>
            </a:r>
            <a:r>
              <a:rPr lang="ru-RU" sz="2800" smtClean="0"/>
              <a:t>-квест)</a:t>
            </a:r>
          </a:p>
          <a:p>
            <a:pPr marL="82550" indent="20638">
              <a:lnSpc>
                <a:spcPct val="80000"/>
              </a:lnSpc>
              <a:buFontTx/>
              <a:buNone/>
            </a:pPr>
            <a:endParaRPr lang="ru-RU" sz="2800" smtClean="0"/>
          </a:p>
          <a:p>
            <a:pPr marL="82550" indent="20638">
              <a:lnSpc>
                <a:spcPct val="80000"/>
              </a:lnSpc>
              <a:buFontTx/>
              <a:buChar char="-"/>
            </a:pPr>
            <a:r>
              <a:rPr lang="ru-RU" sz="2800" smtClean="0"/>
              <a:t> Учебное пособие по созданию  дидактических игр.</a:t>
            </a:r>
          </a:p>
          <a:p>
            <a:pPr marL="82550" indent="20638">
              <a:lnSpc>
                <a:spcPct val="80000"/>
              </a:lnSpc>
              <a:buFontTx/>
              <a:buNone/>
            </a:pPr>
            <a:endParaRPr lang="ru-RU" sz="2800" b="1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smtClean="0"/>
              <a:t>Инструкция </a:t>
            </a:r>
            <a:endParaRPr lang="ru-RU" sz="2400" smtClean="0"/>
          </a:p>
          <a:p>
            <a:pPr>
              <a:lnSpc>
                <a:spcPct val="80000"/>
              </a:lnSpc>
            </a:pPr>
            <a:r>
              <a:rPr lang="ru-RU" sz="2400" smtClean="0"/>
              <a:t>по работе с учебным </a:t>
            </a:r>
            <a:r>
              <a:rPr lang="en-US" sz="2400" smtClean="0"/>
              <a:t>on</a:t>
            </a:r>
            <a:r>
              <a:rPr lang="ru-RU" sz="2400" smtClean="0"/>
              <a:t>-</a:t>
            </a:r>
            <a:r>
              <a:rPr lang="en-US" sz="2400" smtClean="0"/>
              <a:t>line</a:t>
            </a:r>
            <a:r>
              <a:rPr lang="ru-RU" sz="2400" smtClean="0"/>
              <a:t> пособием </a:t>
            </a:r>
            <a:r>
              <a:rPr lang="ru-RU" sz="2400" b="1" smtClean="0"/>
              <a:t>"</a:t>
            </a:r>
            <a:r>
              <a:rPr lang="en-US" sz="2400" b="1" smtClean="0"/>
              <a:t>VITAM</a:t>
            </a:r>
            <a:r>
              <a:rPr lang="ru-RU" sz="2400" b="1" smtClean="0"/>
              <a:t>-</a:t>
            </a:r>
            <a:r>
              <a:rPr lang="en-US" sz="2400" b="1" smtClean="0"/>
              <a:t>LUDAM</a:t>
            </a:r>
            <a:r>
              <a:rPr lang="ru-RU" sz="2400" b="1" smtClean="0"/>
              <a:t>"</a:t>
            </a:r>
            <a:r>
              <a:rPr lang="ru-RU" sz="2400" smtClean="0"/>
              <a:t> </a:t>
            </a:r>
          </a:p>
          <a:p>
            <a:pPr>
              <a:lnSpc>
                <a:spcPct val="80000"/>
              </a:lnSpc>
            </a:pPr>
            <a:r>
              <a:rPr lang="ru-RU" sz="2400" smtClean="0"/>
              <a:t>(сайт-банк дидактических игр и тренажеров </a:t>
            </a:r>
            <a:r>
              <a:rPr lang="en-US" sz="2400" smtClean="0"/>
              <a:t>on</a:t>
            </a:r>
            <a:r>
              <a:rPr lang="ru-RU" sz="2400" smtClean="0"/>
              <a:t>-</a:t>
            </a:r>
            <a:r>
              <a:rPr lang="en-US" sz="2400" smtClean="0"/>
              <a:t>line</a:t>
            </a:r>
            <a:r>
              <a:rPr lang="ru-RU" sz="2400" smtClean="0"/>
              <a:t>   и </a:t>
            </a:r>
            <a:r>
              <a:rPr lang="en-US" sz="2400" smtClean="0"/>
              <a:t>off</a:t>
            </a:r>
            <a:r>
              <a:rPr lang="ru-RU" sz="2400" smtClean="0"/>
              <a:t>-</a:t>
            </a:r>
            <a:r>
              <a:rPr lang="en-US" sz="2400" smtClean="0"/>
              <a:t>line</a:t>
            </a:r>
            <a:r>
              <a:rPr lang="ru-RU" sz="2400" smtClean="0"/>
              <a:t>+авторские инструкции  по созданию дидактических игр)</a:t>
            </a:r>
            <a:endParaRPr lang="ru-RU" sz="2400" b="1" smtClean="0"/>
          </a:p>
          <a:p>
            <a:pPr>
              <a:lnSpc>
                <a:spcPct val="80000"/>
              </a:lnSpc>
            </a:pPr>
            <a:r>
              <a:rPr lang="ru-RU" sz="2400" b="1" smtClean="0"/>
              <a:t> </a:t>
            </a:r>
            <a:endParaRPr lang="ru-RU" sz="2400" smtClean="0"/>
          </a:p>
          <a:p>
            <a:pPr>
              <a:lnSpc>
                <a:spcPct val="80000"/>
              </a:lnSpc>
            </a:pPr>
            <a:r>
              <a:rPr lang="ru-RU" sz="2400" smtClean="0"/>
              <a:t>Учебное пособие по созданию дидактических игр находится по адресу: </a:t>
            </a:r>
          </a:p>
          <a:p>
            <a:pPr>
              <a:lnSpc>
                <a:spcPct val="80000"/>
              </a:lnSpc>
            </a:pPr>
            <a:r>
              <a:rPr lang="ru-RU" sz="2400" b="1" smtClean="0">
                <a:hlinkClick r:id="rId2"/>
              </a:rPr>
              <a:t>https://sites.google.com/site/vitamludum/home</a:t>
            </a:r>
            <a:endParaRPr lang="ru-RU" sz="2400" b="1" smtClean="0"/>
          </a:p>
          <a:p>
            <a:pPr>
              <a:lnSpc>
                <a:spcPct val="80000"/>
              </a:lnSpc>
            </a:pPr>
            <a:endParaRPr lang="ru-RU" sz="2400" smtClean="0"/>
          </a:p>
          <a:p>
            <a:pPr>
              <a:lnSpc>
                <a:spcPct val="80000"/>
              </a:lnSpc>
            </a:pPr>
            <a:r>
              <a:rPr lang="ru-RU" sz="2400" smtClean="0"/>
              <a:t>Для корректного отображения лучше использовать браузер </a:t>
            </a:r>
            <a:r>
              <a:rPr lang="en-US" sz="2400" smtClean="0"/>
              <a:t>Mozilla Firefox</a:t>
            </a:r>
            <a:r>
              <a:rPr lang="ru-RU" sz="2400" smtClean="0"/>
              <a:t> или </a:t>
            </a:r>
            <a:r>
              <a:rPr lang="en-US" sz="2400" smtClean="0"/>
              <a:t>Google Chrome</a:t>
            </a:r>
            <a:r>
              <a:rPr lang="ru-RU" sz="2400" smtClean="0"/>
              <a:t>. При этом следует учесть, что платформа сайтостроения </a:t>
            </a:r>
            <a:r>
              <a:rPr lang="en-US" sz="2400" smtClean="0"/>
              <a:t>Google</a:t>
            </a:r>
            <a:r>
              <a:rPr lang="ru-RU" sz="2400" smtClean="0"/>
              <a:t> осторожно относится к встроенным скриптам.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mtClean="0"/>
              <a:t>Сайт представляет собой </a:t>
            </a:r>
            <a:r>
              <a:rPr lang="ru-RU" b="1" smtClean="0"/>
              <a:t>банк дидактических игр</a:t>
            </a:r>
            <a:r>
              <a:rPr lang="ru-RU" smtClean="0"/>
              <a:t> для    начальной   и   основной школы.   Создан   в рамках школьного</a:t>
            </a:r>
            <a:r>
              <a:rPr lang="ru-RU" b="1" smtClean="0"/>
              <a:t> проекта по геймификации</a:t>
            </a:r>
            <a:r>
              <a:rPr lang="ru-RU" smtClean="0"/>
              <a:t> в   помощь учителям   с   целью   использования   их   на   уроках  и   во внеурочной деятельности. В создании дидактических игр принимали  участие  учителя  МАОУ СОШ № 40 г. Перми.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smtClean="0"/>
              <a:t>Интеллектуальный продукт  представляет собой учебное пособие для учителя по созданию дидактических игр и методическими рекомендациями по использованию их в  педагогической практике + авторский сайт – банк дидактических игр и тренажеров «</a:t>
            </a:r>
            <a:r>
              <a:rPr lang="en-US" sz="2400" b="1" smtClean="0"/>
              <a:t>VITAM</a:t>
            </a:r>
            <a:r>
              <a:rPr lang="ru-RU" sz="2400" b="1" smtClean="0"/>
              <a:t>-</a:t>
            </a:r>
            <a:r>
              <a:rPr lang="en-US" sz="2400" b="1" smtClean="0"/>
              <a:t>LUDUM</a:t>
            </a:r>
            <a:r>
              <a:rPr lang="ru-RU" sz="2400" b="1" smtClean="0"/>
              <a:t>» («ЖИЗНЬ-ИГРА») по всем предметным областям учебного плана, игры-квесты, игры с </a:t>
            </a:r>
            <a:r>
              <a:rPr lang="en-US" sz="2400" b="1" smtClean="0"/>
              <a:t>LEGO</a:t>
            </a:r>
            <a:r>
              <a:rPr lang="ru-RU" sz="2400" b="1" smtClean="0"/>
              <a:t>, игры-презентации, игры </a:t>
            </a:r>
            <a:r>
              <a:rPr lang="en-US" sz="2400" b="1" smtClean="0"/>
              <a:t>off</a:t>
            </a:r>
            <a:r>
              <a:rPr lang="ru-RU" sz="2400" b="1" smtClean="0"/>
              <a:t>-</a:t>
            </a:r>
            <a:r>
              <a:rPr lang="en-US" sz="2400" b="1" smtClean="0"/>
              <a:t>line</a:t>
            </a:r>
            <a:r>
              <a:rPr lang="ru-RU" sz="2400" b="1" smtClean="0"/>
              <a:t>, полезные ссылки  на сайты готовых дидактических игр.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400" b="1" smtClean="0"/>
          </a:p>
          <a:p>
            <a:pPr>
              <a:lnSpc>
                <a:spcPct val="80000"/>
              </a:lnSpc>
            </a:pPr>
            <a:r>
              <a:rPr lang="ru-RU" sz="2400" b="1" smtClean="0"/>
              <a:t>Учебное пособие для учителей по созданию дидактических игр </a:t>
            </a:r>
            <a:r>
              <a:rPr lang="en-US" sz="2400" b="1" smtClean="0"/>
              <a:t>on</a:t>
            </a:r>
            <a:r>
              <a:rPr lang="ru-RU" sz="2400" b="1" smtClean="0"/>
              <a:t>-</a:t>
            </a:r>
            <a:r>
              <a:rPr lang="en-US" sz="2400" b="1" smtClean="0"/>
              <a:t>line</a:t>
            </a:r>
            <a:r>
              <a:rPr lang="ru-RU" sz="2400" b="1" smtClean="0"/>
              <a:t> включает более 40 авторских пошаговых инструкций по освоению сервисов дидактических игр с примерами и рекомендациями по их  применению в учебном процессе.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u="sng" smtClean="0"/>
              <a:t>Предлагаемый для Ярмарки продукт</a:t>
            </a:r>
            <a:r>
              <a:rPr lang="ru-RU" sz="4000" b="1" smtClean="0"/>
              <a:t>:</a:t>
            </a:r>
            <a:br>
              <a:rPr lang="ru-RU" sz="4000" b="1" smtClean="0"/>
            </a:br>
            <a:endParaRPr lang="ru-RU" sz="4000" b="1" smtClean="0"/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 b="1" smtClean="0"/>
              <a:t>1. Авторское учебное </a:t>
            </a:r>
            <a:r>
              <a:rPr lang="en-US" sz="2800" b="1" smtClean="0"/>
              <a:t>on</a:t>
            </a:r>
            <a:r>
              <a:rPr lang="ru-RU" sz="2800" b="1" smtClean="0"/>
              <a:t>-</a:t>
            </a:r>
            <a:r>
              <a:rPr lang="en-US" sz="2800" b="1" smtClean="0"/>
              <a:t>line</a:t>
            </a:r>
            <a:r>
              <a:rPr lang="ru-RU" sz="2800" b="1" smtClean="0"/>
              <a:t> пособие по созданию дидактических игр </a:t>
            </a:r>
            <a:r>
              <a:rPr lang="en-US" sz="2800" b="1" smtClean="0"/>
              <a:t>on</a:t>
            </a:r>
            <a:r>
              <a:rPr lang="ru-RU" sz="2800" b="1" smtClean="0"/>
              <a:t>-</a:t>
            </a:r>
            <a:r>
              <a:rPr lang="en-US" sz="2800" b="1" smtClean="0"/>
              <a:t>line</a:t>
            </a:r>
            <a:r>
              <a:rPr lang="ru-RU" sz="2800" b="1" smtClean="0"/>
              <a:t> и </a:t>
            </a:r>
            <a:r>
              <a:rPr lang="en-US" sz="2800" b="1" smtClean="0"/>
              <a:t>off</a:t>
            </a:r>
            <a:r>
              <a:rPr lang="ru-RU" sz="2800" b="1" smtClean="0"/>
              <a:t>-</a:t>
            </a:r>
            <a:r>
              <a:rPr lang="en-US" sz="2800" b="1" smtClean="0"/>
              <a:t>line</a:t>
            </a:r>
            <a:r>
              <a:rPr lang="ru-RU" sz="2800" b="1" smtClean="0"/>
              <a:t> </a:t>
            </a:r>
          </a:p>
          <a:p>
            <a:pPr>
              <a:lnSpc>
                <a:spcPct val="80000"/>
              </a:lnSpc>
            </a:pPr>
            <a:r>
              <a:rPr lang="ru-RU" sz="2800" b="1" smtClean="0"/>
              <a:t>- Инструкция по работе с </a:t>
            </a:r>
            <a:r>
              <a:rPr lang="en-US" sz="2800" b="1" smtClean="0"/>
              <a:t>on</a:t>
            </a:r>
            <a:r>
              <a:rPr lang="ru-RU" sz="2800" b="1" smtClean="0"/>
              <a:t>-</a:t>
            </a:r>
            <a:r>
              <a:rPr lang="en-US" sz="2800" b="1" smtClean="0"/>
              <a:t>line</a:t>
            </a:r>
            <a:r>
              <a:rPr lang="ru-RU" sz="2800" b="1" smtClean="0"/>
              <a:t> пособием</a:t>
            </a:r>
          </a:p>
          <a:p>
            <a:pPr>
              <a:lnSpc>
                <a:spcPct val="80000"/>
              </a:lnSpc>
            </a:pPr>
            <a:r>
              <a:rPr lang="ru-RU" sz="2800" b="1" smtClean="0"/>
              <a:t>- Банк дидактических игр и тренажеров  по всем предметным областям учебного плана</a:t>
            </a:r>
          </a:p>
          <a:p>
            <a:pPr>
              <a:lnSpc>
                <a:spcPct val="80000"/>
              </a:lnSpc>
            </a:pPr>
            <a:r>
              <a:rPr lang="ru-RU" sz="2800" b="1" smtClean="0"/>
              <a:t>- Более 40 авторских пошаговых инструкций по созданию дидактических игр с помощью облачных сервисов</a:t>
            </a:r>
          </a:p>
          <a:p>
            <a:pPr>
              <a:lnSpc>
                <a:spcPct val="80000"/>
              </a:lnSpc>
            </a:pPr>
            <a:r>
              <a:rPr lang="ru-RU" sz="2800" b="1" smtClean="0"/>
              <a:t>2. Диск с авторскими  пошаговыми инструкциями</a:t>
            </a:r>
          </a:p>
          <a:p>
            <a:pPr>
              <a:lnSpc>
                <a:spcPct val="80000"/>
              </a:lnSpc>
            </a:pPr>
            <a:r>
              <a:rPr lang="ru-RU" sz="2800" b="1" smtClean="0"/>
              <a:t>3. Буклет, раздаточная рекламная продукция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375</Words>
  <Application>Microsoft Office PowerPoint</Application>
  <PresentationFormat>Экран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 2</vt:lpstr>
      <vt:lpstr>Тема Office</vt:lpstr>
      <vt:lpstr>Облачные технологии  в образовании.  Визуализация информации </vt:lpstr>
      <vt:lpstr>«VITAM - LUDUM» (ЖИЗНЬ - ИГРА) </vt:lpstr>
      <vt:lpstr>Цель - помочь педагогам в создании дидактических игр с помощью облачных сервисов и применению их </vt:lpstr>
      <vt:lpstr>Слайд 4</vt:lpstr>
      <vt:lpstr>Слайд 5</vt:lpstr>
      <vt:lpstr>Слайд 6</vt:lpstr>
      <vt:lpstr>Предлагаемый для Ярмарки продукт: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Мария</cp:lastModifiedBy>
  <cp:revision>28</cp:revision>
  <dcterms:created xsi:type="dcterms:W3CDTF">2021-12-16T02:53:19Z</dcterms:created>
  <dcterms:modified xsi:type="dcterms:W3CDTF">2021-12-16T20:46:10Z</dcterms:modified>
</cp:coreProperties>
</file>