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  <p:sldId id="262" r:id="rId7"/>
    <p:sldId id="265" r:id="rId8"/>
    <p:sldId id="266" r:id="rId9"/>
    <p:sldId id="267" r:id="rId10"/>
    <p:sldId id="269" r:id="rId11"/>
    <p:sldId id="271" r:id="rId12"/>
    <p:sldId id="272" r:id="rId13"/>
    <p:sldId id="257" r:id="rId14"/>
    <p:sldId id="264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05064"/>
            <a:ext cx="7844408" cy="1872208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chemeClr val="accent6">
                    <a:lumMod val="50000"/>
                  </a:schemeClr>
                </a:solidFill>
              </a:rPr>
              <a:t>ProjectShop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Главные фокусы проектной деятельности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064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XII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межрегиональный этап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XVIII Международной Ярмарки социально-педагогических инноваций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2609593" cy="196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28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Виды заданий - </a:t>
            </a:r>
            <a:r>
              <a:rPr lang="ru-RU" sz="2800" i="1" dirty="0" smtClean="0"/>
              <a:t>Расставьте </a:t>
            </a:r>
            <a:r>
              <a:rPr lang="ru-RU" sz="2800" i="1" dirty="0"/>
              <a:t>этапы работы над проектом в логической последовательности</a:t>
            </a:r>
            <a:br>
              <a:rPr lang="ru-RU" sz="2800" i="1" dirty="0"/>
            </a:b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Оценка </a:t>
            </a:r>
            <a:r>
              <a:rPr lang="ru-RU" dirty="0"/>
              <a:t>проделанной работы;</a:t>
            </a:r>
          </a:p>
          <a:p>
            <a:pPr fontAlgn="base"/>
            <a:r>
              <a:rPr lang="ru-RU" dirty="0"/>
              <a:t>Защита проекта;</a:t>
            </a:r>
          </a:p>
          <a:p>
            <a:pPr fontAlgn="base"/>
            <a:r>
              <a:rPr lang="ru-RU" dirty="0"/>
              <a:t>Проведение опытов, наблюдений, анкетирования, интервью;</a:t>
            </a:r>
          </a:p>
          <a:p>
            <a:pPr fontAlgn="base"/>
            <a:r>
              <a:rPr lang="ru-RU" dirty="0"/>
              <a:t>Составление плана работы над проектом;</a:t>
            </a:r>
          </a:p>
          <a:p>
            <a:pPr fontAlgn="base"/>
            <a:r>
              <a:rPr lang="ru-RU" dirty="0"/>
              <a:t>Определение сроков представления результатов;</a:t>
            </a:r>
          </a:p>
          <a:p>
            <a:pPr fontAlgn="base"/>
            <a:r>
              <a:rPr lang="ru-RU" dirty="0"/>
              <a:t>Формулирование выводов; Выдвижение первоначальных гипотез;</a:t>
            </a:r>
          </a:p>
          <a:p>
            <a:pPr fontAlgn="base"/>
            <a:r>
              <a:rPr lang="ru-RU" dirty="0"/>
              <a:t>Выбор темы и названия проекта;</a:t>
            </a:r>
          </a:p>
          <a:p>
            <a:pPr fontAlgn="base"/>
            <a:r>
              <a:rPr lang="ru-RU" dirty="0"/>
              <a:t>Постановка основополагающего и проблемного вопросов;</a:t>
            </a:r>
          </a:p>
          <a:p>
            <a:pPr fontAlgn="base"/>
            <a:r>
              <a:rPr lang="ru-RU" dirty="0"/>
              <a:t>Поиск и обработка информации по теме проекта;</a:t>
            </a:r>
          </a:p>
          <a:p>
            <a:pPr fontAlgn="base"/>
            <a:r>
              <a:rPr lang="ru-RU" dirty="0"/>
              <a:t>Изготовление продукта деятельности;</a:t>
            </a:r>
          </a:p>
          <a:p>
            <a:pPr fontAlgn="base"/>
            <a:r>
              <a:rPr lang="ru-RU" dirty="0"/>
              <a:t>Формулирование цели и задач проекта;</a:t>
            </a:r>
          </a:p>
          <a:p>
            <a:pPr fontAlgn="base"/>
            <a:r>
              <a:rPr lang="ru-RU" dirty="0"/>
              <a:t>Оформление полученных результатов;</a:t>
            </a:r>
          </a:p>
          <a:p>
            <a:pPr fontAlgn="base"/>
            <a:r>
              <a:rPr lang="ru-RU" dirty="0"/>
              <a:t>Подготовка к презентации проекта;</a:t>
            </a:r>
          </a:p>
          <a:p>
            <a:pPr fontAlgn="base"/>
            <a:r>
              <a:rPr lang="ru-RU" dirty="0"/>
              <a:t> Подготовка к </a:t>
            </a:r>
            <a:r>
              <a:rPr lang="ru-RU" dirty="0" err="1"/>
              <a:t>отчѐту</a:t>
            </a:r>
            <a:r>
              <a:rPr lang="ru-RU" dirty="0"/>
              <a:t> о проделанной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09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3813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Рассмотрите следующие ситуации и запишите, что может являться продуктом </a:t>
            </a:r>
            <a:r>
              <a:rPr lang="ru-RU" sz="3600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России финансовая грамотность находится на низком уровне. Лишь небольшая часть граждан ориентируется в услугах и продуктах, предлагаемых финансовыми институтами.</a:t>
            </a:r>
          </a:p>
          <a:p>
            <a:pPr marL="0" indent="0">
              <a:buNone/>
            </a:pPr>
            <a:r>
              <a:rPr lang="ru-RU" dirty="0"/>
              <a:t>По данным Всемирного банка за 2008 год и последующего мониторинга Национального агентства финансовых исследований, 49% россиян хранят сбережения дома, а 62% предпочитают не использовать какие-либо финансовые услуги, считая их сложными и непонятными. О системе страхования вкладов осведомлено 45% взрослого населения России, причем половина из этого количества только слышали данное название, но не могут объяснить его. Лишь 25% россиян пользуются банковскими картами. При этом у держателей кредитных карт наблюдается низкий уровень знаний о рисках, связанных с этим продуктом. Только 11% россиян имеют стратегию накоплений на период пенсионного возраста (для сравнения: 63% – в Великобритании</a:t>
            </a:r>
          </a:p>
          <a:p>
            <a:pPr marL="0" indent="0">
              <a:buNone/>
            </a:pPr>
            <a:r>
              <a:rPr lang="ru-RU" dirty="0"/>
              <a:t>https://www.banki.ru/wikibank/finansovaya_gramotnost</a:t>
            </a:r>
            <a:r>
              <a:rPr lang="ru-RU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31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Виды заданий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Предлагаем вам порассуждать о Байкале</a:t>
            </a:r>
            <a:r>
              <a:rPr lang="ru-RU" dirty="0" smtClean="0"/>
              <a:t>. Почти </a:t>
            </a:r>
            <a:r>
              <a:rPr lang="ru-RU" dirty="0"/>
              <a:t>в центре огромного материка Евразия находится узкий голубой полумесяц - озеро Байкал. В Байкальской горной области, окруженной со всех сторон высокими хребтами, оно раскинулось на 636 километров длины и до 80 км ширины. По площади Байкал равен Бельгии с ее почти 10-миллионным населением, множеством городов и промышленных центров, шоссейных и железных дорог.  Придумайте темы для различных типов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04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4398" b="3472"/>
          <a:stretch/>
        </p:blipFill>
        <p:spPr bwMode="auto">
          <a:xfrm>
            <a:off x="0" y="908720"/>
            <a:ext cx="9192479" cy="510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7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Результаты реализации проекта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r>
              <a:rPr lang="ru-RU" dirty="0" smtClean="0"/>
              <a:t>Победители и лауреаты муниципальной конференции «Шаг в будущее, Иркутский район».</a:t>
            </a:r>
          </a:p>
          <a:p>
            <a:r>
              <a:rPr lang="ru-RU" dirty="0" smtClean="0"/>
              <a:t>Победители и призеры региональной конференции «Шаг в будущее, Юниор» и регионального Форума «Шаг в будущее, Сибирь</a:t>
            </a:r>
            <a:r>
              <a:rPr lang="ru-RU" smtClean="0"/>
              <a:t>», всероссийского </a:t>
            </a:r>
            <a:r>
              <a:rPr lang="ru-RU" dirty="0" smtClean="0"/>
              <a:t>Форума.</a:t>
            </a:r>
            <a:endParaRPr lang="ru-RU" dirty="0" smtClean="0"/>
          </a:p>
          <a:p>
            <a:r>
              <a:rPr lang="ru-RU" dirty="0" smtClean="0"/>
              <a:t>Международной конференции «</a:t>
            </a:r>
            <a:r>
              <a:rPr lang="ru-RU" dirty="0" err="1" smtClean="0"/>
              <a:t>Образование.Наука.Профессия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9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Представление проекта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975264" cy="5470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50" y="1137086"/>
            <a:ext cx="3989490" cy="54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2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Приглашаем к сотрудничеству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Рабочий электронный адрес: 38molodezhn@mail.ru </a:t>
            </a:r>
          </a:p>
          <a:p>
            <a:r>
              <a:rPr lang="ru-RU" dirty="0" err="1"/>
              <a:t>Власевская</a:t>
            </a:r>
            <a:r>
              <a:rPr lang="ru-RU" dirty="0"/>
              <a:t> Н.В. - vlasevskayanat@mail.ru </a:t>
            </a:r>
          </a:p>
          <a:p>
            <a:r>
              <a:rPr lang="ru-RU" dirty="0"/>
              <a:t>Грибанова Н.А. – gribanovan@mail.ru </a:t>
            </a:r>
          </a:p>
          <a:p>
            <a:r>
              <a:rPr lang="ru-RU" dirty="0" err="1"/>
              <a:t>Шумицкая</a:t>
            </a:r>
            <a:r>
              <a:rPr lang="ru-RU" dirty="0"/>
              <a:t> С.В. - bioshumka73@mail.ru </a:t>
            </a:r>
          </a:p>
          <a:p>
            <a:r>
              <a:rPr lang="ru-RU" dirty="0" err="1"/>
              <a:t>Парилова</a:t>
            </a:r>
            <a:r>
              <a:rPr lang="ru-RU" dirty="0"/>
              <a:t> М.М. - gfhbkjdf@mail.ru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96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Авторы проекта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Власевская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Наталья Викторовна, директор</a:t>
            </a:r>
          </a:p>
          <a:p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Грибанова Наталья Анатольевна, методист</a:t>
            </a:r>
          </a:p>
          <a:p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Шумицкая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Светлана Викторовна, учитель</a:t>
            </a:r>
          </a:p>
          <a:p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Парилова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Мария Михайловна, учитель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5" name="Picture 3" descr="https://lh6.googleusercontent.com/hOfzChAsZ4oEKmZUVobMILOmNBaK-icfPg0rg_LOsOJOURUmUIxPYC2adeAufBZiIZ9r9NaZsddY0COEuctUr4wgZoVOkOrwSsGWYehsW6eG3r2LeAQEZhk8wcjdxTbWMCCJsy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2113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Введение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данного  учебного предмета в нашей образовательной организации регламентируется следующими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документами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48574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соответствии с федеральным государственным образовательным стандартом среднего общего образования, утвержденным приказом Министерства образования и науки Российской Федерации от 17 мая 2012 года № 413, зарегистрированным в Министерстве юстиции Российской Федерации, регистрационный № 24480 от        7 июня 2012 года.; </a:t>
            </a:r>
          </a:p>
          <a:p>
            <a:r>
              <a:rPr lang="ru-RU" dirty="0" smtClean="0"/>
              <a:t>с </a:t>
            </a:r>
            <a:r>
              <a:rPr lang="ru-RU" dirty="0"/>
              <a:t>учётом примерной основной образовательной программы среднего общего образования («</a:t>
            </a:r>
            <a:r>
              <a:rPr lang="ru-RU" dirty="0" err="1"/>
              <a:t>httр</a:t>
            </a:r>
            <a:r>
              <a:rPr lang="ru-RU" dirty="0"/>
              <a:t>://www.fgosreestr.ru»);</a:t>
            </a:r>
          </a:p>
          <a:p>
            <a:r>
              <a:rPr lang="ru-RU" dirty="0" smtClean="0"/>
              <a:t>основной </a:t>
            </a:r>
            <a:r>
              <a:rPr lang="ru-RU" dirty="0"/>
              <a:t>образовательной программы начального общего образования МОУ ИРМО «СОШ посёлка Молодежный».</a:t>
            </a:r>
          </a:p>
        </p:txBody>
      </p:sp>
    </p:spTree>
    <p:extLst>
      <p:ext uri="{BB962C8B-B14F-4D97-AF65-F5344CB8AC3E}">
        <p14:creationId xmlns:p14="http://schemas.microsoft.com/office/powerpoint/2010/main" val="376638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Цель проекта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разработать </a:t>
            </a:r>
            <a:r>
              <a:rPr lang="ru-RU" sz="4800" dirty="0"/>
              <a:t>и апробировать методические материалы по организации проектной деятельности в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93027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Задачи проекта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800" dirty="0"/>
              <a:t>ввести реализацию курса «Проектная деятельность» с 1 по 10 класс через внеурочную деятельность (так как 11 класс учится по ФК ГОС);</a:t>
            </a:r>
          </a:p>
          <a:p>
            <a:pPr lvl="0"/>
            <a:r>
              <a:rPr lang="ru-RU" sz="4800" dirty="0"/>
              <a:t>обеспечить организационное и методическое сопровождение проектной   деятельности (памятки, рекомендации, планы и </a:t>
            </a:r>
            <a:r>
              <a:rPr lang="ru-RU" sz="4800" dirty="0" err="1"/>
              <a:t>т.д</a:t>
            </a:r>
            <a:r>
              <a:rPr lang="ru-RU" sz="4800" dirty="0"/>
              <a:t>);</a:t>
            </a:r>
          </a:p>
          <a:p>
            <a:pPr lvl="0"/>
            <a:r>
              <a:rPr lang="ru-RU" sz="4800" dirty="0"/>
              <a:t>разработать инструментарий оценивания итоговых проектов;</a:t>
            </a:r>
          </a:p>
          <a:p>
            <a:pPr lvl="0"/>
            <a:r>
              <a:rPr lang="ru-RU" sz="4800" dirty="0"/>
              <a:t>провести обучение педагогических кадров проектной деятельности;</a:t>
            </a:r>
          </a:p>
          <a:p>
            <a:pPr lvl="0"/>
            <a:r>
              <a:rPr lang="ru-RU" sz="4800" dirty="0"/>
              <a:t>принять локальный акт о проектной деятельности в организации;</a:t>
            </a:r>
          </a:p>
          <a:p>
            <a:pPr lvl="0"/>
            <a:r>
              <a:rPr lang="ru-RU" sz="4800" dirty="0"/>
              <a:t>составить план систематической работы над проектами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160658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Продукт проекта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Рабочая </a:t>
            </a:r>
            <a:r>
              <a:rPr lang="ru-RU" dirty="0"/>
              <a:t>программа «Итоговый индивидуальный проект» для учащихся 10-11 классов, 1 час в неделю, рассчитана на два года. </a:t>
            </a:r>
          </a:p>
          <a:p>
            <a:r>
              <a:rPr lang="ru-RU" dirty="0" smtClean="0"/>
              <a:t>Рабочая </a:t>
            </a:r>
            <a:r>
              <a:rPr lang="ru-RU" dirty="0"/>
              <a:t>тетрадь «Итоговый индивидуальный проект» для учащихся 10-11 классов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 smtClean="0"/>
              <a:t>Положение </a:t>
            </a:r>
            <a:r>
              <a:rPr lang="ru-RU" dirty="0"/>
              <a:t>об организации проектной деятельности для обучающихся.</a:t>
            </a:r>
          </a:p>
          <a:p>
            <a:r>
              <a:rPr lang="ru-RU" dirty="0" smtClean="0"/>
              <a:t>Сценарий </a:t>
            </a:r>
            <a:r>
              <a:rPr lang="ru-RU" dirty="0"/>
              <a:t>проведения ХАКАТОН-форума «Старт в проект» (видео сопровождение и презентация).</a:t>
            </a:r>
          </a:p>
          <a:p>
            <a:r>
              <a:rPr lang="ru-RU" dirty="0" err="1" smtClean="0"/>
              <a:t>Контрольно</a:t>
            </a:r>
            <a:r>
              <a:rPr lang="ru-RU" dirty="0" smtClean="0"/>
              <a:t> </a:t>
            </a:r>
            <a:r>
              <a:rPr lang="ru-RU" dirty="0"/>
              <a:t>– измерительные материалы для проведения  диагностической работы по курсу «Индивидуальный итоговый проект».</a:t>
            </a:r>
          </a:p>
          <a:p>
            <a:r>
              <a:rPr lang="ru-RU" dirty="0" smtClean="0"/>
              <a:t>Примерная </a:t>
            </a:r>
            <a:r>
              <a:rPr lang="ru-RU" dirty="0"/>
              <a:t>тематика исследовательских работ.</a:t>
            </a:r>
          </a:p>
          <a:p>
            <a:r>
              <a:rPr lang="ru-RU" dirty="0" smtClean="0"/>
              <a:t>Образец </a:t>
            </a:r>
            <a:r>
              <a:rPr lang="ru-RU" dirty="0"/>
              <a:t>приказа «Об управление проектной деятельностью обучающихся».</a:t>
            </a:r>
          </a:p>
          <a:p>
            <a:r>
              <a:rPr lang="ru-RU" dirty="0" smtClean="0"/>
              <a:t>Дневник </a:t>
            </a:r>
            <a:r>
              <a:rPr lang="ru-RU" dirty="0"/>
              <a:t>проектанта (образец).</a:t>
            </a:r>
          </a:p>
          <a:p>
            <a:r>
              <a:rPr lang="ru-RU" dirty="0" smtClean="0"/>
              <a:t>Глоссарий </a:t>
            </a:r>
            <a:r>
              <a:rPr lang="ru-RU" dirty="0"/>
              <a:t>проектной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77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Рабочая тетрадь состоит из следующих разделов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основы </a:t>
            </a:r>
            <a:r>
              <a:rPr lang="ru-RU" dirty="0"/>
              <a:t>проектной деятельности, методы исследования, опрос как метод социологического исследования,  информационно-коммуникационные технологии в проектной деятельности,  управление оформлением и завершением проектов, защита результатов проектной деятельности.</a:t>
            </a:r>
          </a:p>
          <a:p>
            <a:pPr marL="0" indent="0">
              <a:buNone/>
            </a:pPr>
            <a:r>
              <a:rPr lang="ru-RU" dirty="0" smtClean="0"/>
              <a:t>	Каждый </a:t>
            </a:r>
            <a:r>
              <a:rPr lang="ru-RU" dirty="0"/>
              <a:t>раздел состоит из основных тем, тема представлена следующим образом: основное содержание, терминология, ссылки на статьи по данной теме, практические 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46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1.2. Основные требования к проекту, формы продуктов</a:t>
            </a:r>
            <a:br>
              <a:rPr lang="ru-RU" sz="1800" dirty="0"/>
            </a:br>
            <a:r>
              <a:rPr lang="ru-RU" sz="1800" dirty="0"/>
              <a:t>Основное содержание: особенности и структура проекта, критерии оценки. Этапы проекта. Ресурсное обеспечение. Виды проектов: практико-ориентированный, исследовательский, информационный, творческий, ролевой. Планирование проекта. Формы продуктов проектной деятельности и презентация проекта.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b="1" dirty="0" smtClean="0"/>
              <a:t>Терминология</a:t>
            </a:r>
            <a:r>
              <a:rPr lang="ru-RU" sz="6000" b="1" dirty="0"/>
              <a:t>:  </a:t>
            </a:r>
          </a:p>
          <a:p>
            <a:r>
              <a:rPr lang="ru-RU" sz="4500" dirty="0"/>
              <a:t>Информационный проект – проект, целью которого является сбор, анализ и представление информации по какой-либо актуальной предметной / </a:t>
            </a:r>
            <a:r>
              <a:rPr lang="ru-RU" sz="4500" dirty="0" err="1"/>
              <a:t>межпредметной</a:t>
            </a:r>
            <a:r>
              <a:rPr lang="ru-RU" sz="4500" dirty="0"/>
              <a:t> или предпрофессиональной тематике (для обучающихся, планирующих обучаться в профессиональных образовательных организациях); </a:t>
            </a:r>
          </a:p>
          <a:p>
            <a:r>
              <a:rPr lang="ru-RU" sz="4500" dirty="0"/>
              <a:t>Исследовательский проект – проект, направленный на доказательство или опровержение какой-либо гипотезы, исследование какой-либо проблемы; при этом акцент на теоретической части проекта не означает отсутствия практической;</a:t>
            </a:r>
          </a:p>
          <a:p>
            <a:r>
              <a:rPr lang="ru-RU" sz="4500" dirty="0"/>
              <a:t>Практико-ориентированный, прикладной, продукционный проект – проект, имеющий на выходе конкретный продукт; проект, направленный на решение какой-либо проблемы, на практическое воплощение в жизнь какой то идеи; данный продукт может использоваться как самим участником, так и иметь внешнего заказчика, например социальных партнёров образовательной организации;</a:t>
            </a:r>
          </a:p>
          <a:p>
            <a:r>
              <a:rPr lang="ru-RU" sz="4500" dirty="0"/>
              <a:t>Творческий проект – проект, направленный на создание какого-то творческого продукта; проект, предполагающий свободный, нестандартный подход к оформлению результатов работы; </a:t>
            </a:r>
          </a:p>
          <a:p>
            <a:r>
              <a:rPr lang="ru-RU" sz="4500" dirty="0"/>
              <a:t>Социальный (социально-ориентированный) проект – проект, который направлен на повышение гражданской активности обучающихся и населения; проект, предполагающий сбор, анализ и представление информации по какой-нибудь актуальной социально-значимой тематике. </a:t>
            </a:r>
          </a:p>
          <a:p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262230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на интернет ресурсы</a:t>
            </a:r>
            <a:endParaRPr lang="ru-RU" dirty="0"/>
          </a:p>
        </p:txBody>
      </p:sp>
      <p:pic>
        <p:nvPicPr>
          <p:cNvPr id="5122" name="Picture 2" descr="https://lh6.googleusercontent.com/Ytmn7brH3Oet5OHpNuM90eTuEAedpXC1JMocyag3TIuZPK8KrKlESO11Mf9nritCAkMYvpghxFL87H3SxFHJgGuqMjOWZHqoPuamk1IQxmsSrkw5LLiZkbxBGVrlwaweR8kswl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18" y="3429002"/>
            <a:ext cx="2612734" cy="26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94650"/>
              </p:ext>
            </p:extLst>
          </p:nvPr>
        </p:nvGraphicFramePr>
        <p:xfrm>
          <a:off x="1524000" y="139700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 деятельность</a:t>
                      </a:r>
                      <a:r>
                        <a:rPr lang="ru-RU" baseline="0" dirty="0" smtClean="0"/>
                        <a:t> в школе. Виды проектов, этапы выполнения, примеры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продуктов проектной деятельности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1"/>
            <a:ext cx="2623840" cy="261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929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920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ProjectShop.  Главные фокусы проектной деятельности</vt:lpstr>
      <vt:lpstr>Авторы проекта</vt:lpstr>
      <vt:lpstr>Введение данного  учебного предмета в нашей образовательной организации регламентируется следующими документами </vt:lpstr>
      <vt:lpstr>Цель проекта</vt:lpstr>
      <vt:lpstr>Задачи проекта</vt:lpstr>
      <vt:lpstr>Продукт проекта </vt:lpstr>
      <vt:lpstr>Рабочая тетрадь состоит из следующих разделов</vt:lpstr>
      <vt:lpstr>1.2. Основные требования к проекту, формы продуктов Основное содержание: особенности и структура проекта, критерии оценки. Этапы проекта. Ресурсное обеспечение. Виды проектов: практико-ориентированный, исследовательский, информационный, творческий, ролевой. Планирование проекта. Формы продуктов проектной деятельности и презентация проекта. </vt:lpstr>
      <vt:lpstr>Ссылки на интернет ресурсы</vt:lpstr>
      <vt:lpstr>Виды заданий - Расставьте этапы работы над проектом в логической последовательности </vt:lpstr>
      <vt:lpstr>Рассмотрите следующие ситуации и запишите, что может являться продуктом проекта</vt:lpstr>
      <vt:lpstr>Виды заданий</vt:lpstr>
      <vt:lpstr>Презентация PowerPoint</vt:lpstr>
      <vt:lpstr>Результаты реализации проекта</vt:lpstr>
      <vt:lpstr>Представление проекта</vt:lpstr>
      <vt:lpstr>Приглашаем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Учитель</cp:lastModifiedBy>
  <cp:revision>13</cp:revision>
  <dcterms:created xsi:type="dcterms:W3CDTF">2021-12-16T02:53:19Z</dcterms:created>
  <dcterms:modified xsi:type="dcterms:W3CDTF">2021-12-17T04:23:14Z</dcterms:modified>
</cp:coreProperties>
</file>