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368" r:id="rId2"/>
    <p:sldMasterId id="2147484416" r:id="rId3"/>
    <p:sldMasterId id="2147484428" r:id="rId4"/>
    <p:sldMasterId id="2147484440" r:id="rId5"/>
    <p:sldMasterId id="2147484452" r:id="rId6"/>
    <p:sldMasterId id="2147484464" r:id="rId7"/>
    <p:sldMasterId id="2147484488" r:id="rId8"/>
    <p:sldMasterId id="2147484500" r:id="rId9"/>
    <p:sldMasterId id="2147484512" r:id="rId10"/>
    <p:sldMasterId id="2147484524" r:id="rId11"/>
    <p:sldMasterId id="2147484536" r:id="rId12"/>
    <p:sldMasterId id="2147484548" r:id="rId13"/>
    <p:sldMasterId id="2147484560" r:id="rId14"/>
  </p:sldMasterIdLst>
  <p:notesMasterIdLst>
    <p:notesMasterId r:id="rId36"/>
  </p:notesMasterIdLst>
  <p:sldIdLst>
    <p:sldId id="399" r:id="rId15"/>
    <p:sldId id="445" r:id="rId16"/>
    <p:sldId id="410" r:id="rId17"/>
    <p:sldId id="431" r:id="rId18"/>
    <p:sldId id="436" r:id="rId19"/>
    <p:sldId id="437" r:id="rId20"/>
    <p:sldId id="440" r:id="rId21"/>
    <p:sldId id="432" r:id="rId22"/>
    <p:sldId id="434" r:id="rId23"/>
    <p:sldId id="446" r:id="rId24"/>
    <p:sldId id="447" r:id="rId25"/>
    <p:sldId id="448" r:id="rId26"/>
    <p:sldId id="452" r:id="rId27"/>
    <p:sldId id="449" r:id="rId28"/>
    <p:sldId id="450" r:id="rId29"/>
    <p:sldId id="423" r:id="rId30"/>
    <p:sldId id="429" r:id="rId31"/>
    <p:sldId id="441" r:id="rId32"/>
    <p:sldId id="451" r:id="rId33"/>
    <p:sldId id="443" r:id="rId34"/>
    <p:sldId id="444" r:id="rId35"/>
  </p:sldIdLst>
  <p:sldSz cx="12192000" cy="6858000"/>
  <p:notesSz cx="6797675" cy="9926638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399"/>
            <p14:sldId id="445"/>
            <p14:sldId id="410"/>
            <p14:sldId id="431"/>
            <p14:sldId id="436"/>
            <p14:sldId id="437"/>
            <p14:sldId id="440"/>
            <p14:sldId id="432"/>
            <p14:sldId id="434"/>
            <p14:sldId id="446"/>
            <p14:sldId id="447"/>
            <p14:sldId id="448"/>
            <p14:sldId id="452"/>
            <p14:sldId id="449"/>
            <p14:sldId id="450"/>
            <p14:sldId id="423"/>
            <p14:sldId id="429"/>
            <p14:sldId id="441"/>
            <p14:sldId id="451"/>
            <p14:sldId id="443"/>
            <p14:sldId id="44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B9D4ED"/>
    <a:srgbClr val="FF6600"/>
    <a:srgbClr val="FFFFCC"/>
    <a:srgbClr val="A32D35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2262" y="-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781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945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38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32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92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8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6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84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49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07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86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20480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63106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9396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4624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09792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98721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0378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0500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8015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9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1452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7980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78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0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87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85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25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81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71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96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59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66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24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801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42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304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507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69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39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301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395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95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90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926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73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84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22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8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917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518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383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85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3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5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4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5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2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4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0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5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2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57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7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6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0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3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7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02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32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5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2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2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15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5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8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2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1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37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15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8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5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92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65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0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64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85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58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91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9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1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89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92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2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2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06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0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0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18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79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28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40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1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5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986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0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96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12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9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020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6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00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58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74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2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45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234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79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9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23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638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631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12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71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289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49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7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0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688658" y="2082740"/>
            <a:ext cx="10824210" cy="1754322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 в образовательных организациях по выявлению детей, склонных к терроризму и экстремизму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703765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социализации и воспитания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1963" y="4163304"/>
            <a:ext cx="76914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профилактической работы по противодействию терроризму и экстремизму следует рассматривать как продолжение воспитательной работы»</a:t>
            </a:r>
          </a:p>
          <a:p>
            <a:pPr lvl="0"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Кулягин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Валерьевич заместитель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аппарата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"Противодействие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терроризма в образовательной сфере и молодежной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среде"  8-9 декабря 2021 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199" y="1679601"/>
            <a:ext cx="112871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семейные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Семейный уклад – базис для любого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в котором он развивается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являются первым и главным авторитетом в глазах ребёнка, а семейные традиции и правила представляются ребёнку самыми правильными.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чувство отверженности собственными родителями может толкнуть подростка на такой страшный шаг, как стрельба в школе.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 частота проявления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агрессии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Агрессия в подростковом возрасте является практически типичной поведенческой особенностью. В большинстве случаев за повышенной агрессивностью подростка стоит защитные механизм, который срабатывает, что бы защититься от окружающего мира.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появиться если подростку не хватает внимания родителей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из-за игнорирования его сверстниками.</a:t>
            </a:r>
          </a:p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травмы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приобретает первостепенное значение. </a:t>
            </a:r>
          </a:p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травмы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вызванные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троллингом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травли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</a:t>
            </a:r>
          </a:p>
          <a:p>
            <a:pPr algn="just"/>
            <a:r>
              <a:rPr lang="ru-RU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Комплексная психолого-психиатрическая экспертиза подтверждает, что школьные стрелки нередко имеют психиатрические диагнозы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7261" y="7575"/>
            <a:ext cx="509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следует обратить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431281"/>
            <a:ext cx="2657475" cy="46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Выявление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49" y="1071226"/>
            <a:ext cx="2657475" cy="46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Наблюдение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57700" y="503772"/>
            <a:ext cx="7286622" cy="319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Адресная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10523" y="1098075"/>
            <a:ext cx="7286622" cy="319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Индивидуальная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15136" y="1179121"/>
            <a:ext cx="1171575" cy="157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86123" y="593374"/>
            <a:ext cx="1171575" cy="157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8"/>
            <a:ext cx="6468680" cy="38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0875" y="3857625"/>
            <a:ext cx="89344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петербургском отделении межрегионального профсоюза работников образования «Учитель» считают, что выявление экстремистов — задача правоохранительных органов. «Они [учителя] не должны относиться к своим ученикам как к подозреваемым, искать среди них преступников, как они считают, это противоречит логике профессии, — рассказал РБК председатель отделения </a:t>
            </a:r>
            <a:r>
              <a:rPr lang="ru-RU" dirty="0">
                <a:solidFill>
                  <a:srgbClr val="FF0000"/>
                </a:solidFill>
              </a:rPr>
              <a:t>Александр </a:t>
            </a:r>
            <a:r>
              <a:rPr lang="ru-RU" dirty="0" err="1">
                <a:solidFill>
                  <a:srgbClr val="FF0000"/>
                </a:solidFill>
              </a:rPr>
              <a:t>Кондрашев</a:t>
            </a:r>
            <a:r>
              <a:rPr lang="ru-RU" dirty="0">
                <a:solidFill>
                  <a:srgbClr val="0070C0"/>
                </a:solidFill>
              </a:rPr>
              <a:t>. — Ты делаешь либо одно, либо другое. Я считаю, что такая работа не должна вестись учителями, в том числе и социальными педагогами, у которых более сложная функция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7262" y="245543"/>
            <a:ext cx="2657475" cy="464954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7424737" y="318033"/>
            <a:ext cx="4700588" cy="392463"/>
          </a:xfrm>
          <a:prstGeom prst="ellipse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Адресная работа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7262" y="1071226"/>
            <a:ext cx="2657475" cy="464954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Наблюдение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7358062" y="1096746"/>
            <a:ext cx="4767263" cy="413914"/>
          </a:xfrm>
          <a:prstGeom prst="ellipse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294829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деструктивному поведению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52464"/>
            <a:ext cx="4743450" cy="5091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наблюдение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(критерий агрессивность)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теряет контроль над собой.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Часто спорит, ругается со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отказывается выполнять правила.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Часто специально раздражает людей.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Часто винит других в своих ошибках.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Часто сердится и отказывается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что-либо,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от выполнений 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Часто завистлив, мстителен.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Чувствителен, очень быстро реагирует на различные действия окружающих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избегает общения с окружающими (одноклассники и т.д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6800" y="1228728"/>
            <a:ext cx="3652837" cy="4514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агрессия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проявляться в различных формах: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грубости в речи;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отрицательное речевое воздействие на окружающих;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обидные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высказывания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задевающие их честь, достоинство и самолюбие;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выражение своих негативных эмоций в неприемлемой, социокультурной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Вербальную агрессию следует отличать от спонтанных вербальных реакций на стресс, сленговых высказываний, присущим определенным </a:t>
            </a:r>
            <a:r>
              <a:rPr 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микрогруппам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4011" y="652465"/>
            <a:ext cx="6653214" cy="528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признаки агрессивно-асоциального поведения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5" y="6057901"/>
            <a:ext cx="11430000" cy="734696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Предположить, что ребенок агрессивен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6 месяцев в его поведении проявлялись хотя бы 4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в поведении которого наблюдается большое количество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агрессивности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необходима помощь специалиста - психолога или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01076" y="1228728"/>
            <a:ext cx="1647824" cy="4514847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убеждения, неадекватные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и представления, негативные ожидания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1832375" y="5330426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44150" y="1228727"/>
            <a:ext cx="1743075" cy="4514847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уровнень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или бессознательные агрессивные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эмоций: злость, ярость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безразличие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раздражение, зависть, отвращение,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нетерпимость, неистовство, ярость, бешенство и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6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409700" y="210036"/>
            <a:ext cx="10477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Запланированные мероприятия, направленные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выявление учеников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психическими отклонениями, склонных к агрессии и увлекающиеся насильственными ресурсами сети Интернет, коррекция их поведения и информирование правоохранительных структур выполняется формально. </a:t>
            </a:r>
          </a:p>
          <a:p>
            <a:pPr indent="36000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предупредительно-профилактическая работа с молодежью не ведется»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2450" y="184125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prstClr val="black"/>
                </a:solidFill>
                <a:ea typeface="Calibri"/>
                <a:cs typeface="Times New Roman"/>
              </a:rPr>
              <a:t>Письмо УФСБ России по Ярославской области от 27.12.2021 г</a:t>
            </a:r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7300" y="25336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ДЕЙСТВИЯ ПЕДАГОГА ПРИ ОБНАРУЖЕНИИ ПРИЗНАКОВ ДЕСТРУКТИВНОГО ПОВЕДЕНИЯ У ОБУЧАЮЩЕГОСЯ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125" y="3350420"/>
            <a:ext cx="6410325" cy="309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заместителя директора по ВР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7299" y="3850484"/>
            <a:ext cx="6410325" cy="309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классного руководителя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6050" y="4360070"/>
            <a:ext cx="6410325" cy="5357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работе с обучающимся педагога-психолога для проведения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и, при необходимости, коррекционных мероприятий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6700" y="5105400"/>
            <a:ext cx="6410325" cy="600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(законных представителей) обучающегося 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единую воспитательную стратегию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24475" y="5781676"/>
            <a:ext cx="6410325" cy="96202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о признаках противоправных деяний обучающегося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образовательной организации для принятия решения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информировании сотрудника подразделения по делам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органа внутренних дел.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489021">
            <a:off x="3095625" y="3659982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489021">
            <a:off x="4430550" y="4128398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89021">
            <a:off x="6008848" y="4926807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489021">
            <a:off x="7505700" y="5610222"/>
            <a:ext cx="628650" cy="1905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ОБУЧАЮЩИМСЯ ПРИ ВЫЯВЛЕНИИ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ДЕСТРУКТИВНОГО ПОВЕДЕНИЯ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64" y="990600"/>
            <a:ext cx="11376186" cy="1171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проведение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подростка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его психофизического,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педагогического,  социального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психологического статуса; выявления значимых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личностного роста показателей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мотивации достижений,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интереса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творческого потенциала, сложных состояний 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тревожности, агрессии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составления «Карты личности подростка»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рекомендаций по коррекции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подростка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50" y="2343155"/>
            <a:ext cx="11506200" cy="9334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действий педагогов и подростка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доверительных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 организация совместного с подростком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причин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проблемы, возможных последствий ее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(или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преодоления); взгляд на ситуацию со стороны; разделение функций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проблемы; совместное определение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оптимальных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проблемы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50" y="3409952"/>
            <a:ext cx="11506200" cy="1362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подростка психологически; обеспечивать безопасность, защищать его интересы и права перед сверстниками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родителями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преподавателями. Привлечение специалистов (психолога и социального педагога). Социальный педагог может выполнять функцию развенчания негативных установок, а педагог-психолог — взять на себя роль  эмоциональной отдушины» человека, безусловно принимающего подростка.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в общественно-полезную коллективную деятельность, позволяющую реализовать потребность в самоутверждении; развитие «полезных» интересов подростка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0" y="5086350"/>
            <a:ext cx="11506200" cy="156464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совместные 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обсуждения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и неудач предыдущей деятельности, констатация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 разрешимости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неразрешимости проблемы, совместное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нового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опыта, определение перспектив, формирование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устремлений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подростка, связанных с будущей профессией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 flipV="1">
            <a:off x="6419850" y="1749025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726039" y="4503811"/>
            <a:ext cx="314325" cy="850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6419851" y="2682476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ПЕДАГОГА ПРИ СОПРОВОЖДЕНИИ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64" y="990600"/>
            <a:ext cx="11376186" cy="600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конструктивное взаимодействие с обучающимся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родителями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 иными значимыми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лицами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мнение которых для него важно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057" y="2076458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постоянную поддержку подростку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позитивных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50" y="3543300"/>
            <a:ext cx="11506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специалистов с семьей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сопровождению; а также при необходимости работу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)-родительских отношений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978" y="4467226"/>
            <a:ext cx="11506200" cy="895349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— переключить внимание и 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положительные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внутренний потенциал обучающегося,</a:t>
            </a:r>
          </a:p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его на социально-позитивное и законопослушное поведение.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225" y="5567363"/>
            <a:ext cx="11594953" cy="633412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составляющей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является мотивирование обучающихся к участию в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объединениях.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859389" y="3884686"/>
            <a:ext cx="314325" cy="850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0064" y="1619256"/>
            <a:ext cx="11376186" cy="366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проблемы, особенности развития и потенциала обучающегося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50" y="2462216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специализированную комплексную помощь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индивидуального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54" y="2809882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помощь в развитии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компетентности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вовлечение подростка в различные мероприятия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050" y="3128975"/>
            <a:ext cx="11506200" cy="309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поддержку обучающегося социальной группой подростов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молодежи,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социальные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86678"/>
            <a:ext cx="7173250" cy="44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23" y="2626994"/>
            <a:ext cx="9944320" cy="33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314700" y="525780"/>
            <a:ext cx="5040630" cy="765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355330" y="86678"/>
            <a:ext cx="37502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В разделе «Деятельность» 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«Ресурсные центры»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98791" y="908685"/>
            <a:ext cx="34632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1. В разделе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Ресурсные центры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«Комплексное сопровождение ОО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ЯО по вопросам профилактики распространения идеологии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ТиЭ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314700" y="2171700"/>
            <a:ext cx="5040630" cy="2320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950919" cy="65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07501"/>
            <a:ext cx="6235133" cy="39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-43556" y="3162830"/>
            <a:ext cx="2724119" cy="3617293"/>
          </a:xfrm>
          <a:custGeom>
            <a:avLst/>
            <a:gdLst>
              <a:gd name="connsiteX0" fmla="*/ 706496 w 2724119"/>
              <a:gd name="connsiteY0" fmla="*/ 277600 h 3617293"/>
              <a:gd name="connsiteX1" fmla="*/ 180716 w 2724119"/>
              <a:gd name="connsiteY1" fmla="*/ 277600 h 3617293"/>
              <a:gd name="connsiteX2" fmla="*/ 203576 w 2724119"/>
              <a:gd name="connsiteY2" fmla="*/ 3112240 h 3617293"/>
              <a:gd name="connsiteX3" fmla="*/ 2558156 w 2724119"/>
              <a:gd name="connsiteY3" fmla="*/ 3340840 h 3617293"/>
              <a:gd name="connsiteX4" fmla="*/ 2272406 w 2724119"/>
              <a:gd name="connsiteY4" fmla="*/ 197590 h 3617293"/>
              <a:gd name="connsiteX5" fmla="*/ 215006 w 2724119"/>
              <a:gd name="connsiteY5" fmla="*/ 220450 h 361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119" h="3617293">
                <a:moveTo>
                  <a:pt x="706496" y="277600"/>
                </a:moveTo>
                <a:cubicBezTo>
                  <a:pt x="485516" y="41380"/>
                  <a:pt x="264536" y="-194840"/>
                  <a:pt x="180716" y="277600"/>
                </a:cubicBezTo>
                <a:cubicBezTo>
                  <a:pt x="96896" y="750040"/>
                  <a:pt x="-192664" y="2601700"/>
                  <a:pt x="203576" y="3112240"/>
                </a:cubicBezTo>
                <a:cubicBezTo>
                  <a:pt x="599816" y="3622780"/>
                  <a:pt x="2213351" y="3826615"/>
                  <a:pt x="2558156" y="3340840"/>
                </a:cubicBezTo>
                <a:cubicBezTo>
                  <a:pt x="2902961" y="2855065"/>
                  <a:pt x="2662931" y="717655"/>
                  <a:pt x="2272406" y="197590"/>
                </a:cubicBezTo>
                <a:cubicBezTo>
                  <a:pt x="1881881" y="-322475"/>
                  <a:pt x="816986" y="365230"/>
                  <a:pt x="215006" y="2204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8624" y="761673"/>
            <a:ext cx="11229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Формы проявления терроризма</a:t>
            </a:r>
          </a:p>
          <a:p>
            <a:pPr marL="457200" indent="360000" algn="just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Использование в террористических целях взрывных устройств</a:t>
            </a:r>
          </a:p>
          <a:p>
            <a:pPr marL="457200" indent="360000" algn="just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Угон воздушного судна и иное преступное вмешательство в деятельность гражданской авиации</a:t>
            </a: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3. Захват и угон морского судна, и иное преступное вмешательство в деятельность международного судоходства</a:t>
            </a: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4. Захват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заложников</a:t>
            </a:r>
            <a:endParaRPr lang="en-US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360000" algn="just"/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Телефонные угрозы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360000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Иные формы терроризма</a:t>
            </a:r>
          </a:p>
        </p:txBody>
      </p:sp>
      <p:pic>
        <p:nvPicPr>
          <p:cNvPr id="1028" name="Picture 4" descr="https://topcor.ru/uploads/posts/2019-01/154857325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23" y="2362310"/>
            <a:ext cx="6906399" cy="44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lodejka93.ru/uploads/posts/2020-10/1603180583_33704_916e2e7960682109cd1058950c8423b3357dda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949218"/>
            <a:ext cx="3623627" cy="28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4763" y="238453"/>
            <a:ext cx="451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Телефонный терроризм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03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>
            <a:off x="333375" y="4311969"/>
            <a:ext cx="2852738" cy="3762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715250" y="3657600"/>
            <a:ext cx="2057400" cy="755163"/>
          </a:xfrm>
          <a:custGeom>
            <a:avLst/>
            <a:gdLst>
              <a:gd name="connsiteX0" fmla="*/ 1657350 w 2057400"/>
              <a:gd name="connsiteY0" fmla="*/ 214313 h 755163"/>
              <a:gd name="connsiteX1" fmla="*/ 1243013 w 2057400"/>
              <a:gd name="connsiteY1" fmla="*/ 100013 h 755163"/>
              <a:gd name="connsiteX2" fmla="*/ 1085850 w 2057400"/>
              <a:gd name="connsiteY2" fmla="*/ 42863 h 755163"/>
              <a:gd name="connsiteX3" fmla="*/ 800100 w 2057400"/>
              <a:gd name="connsiteY3" fmla="*/ 14288 h 755163"/>
              <a:gd name="connsiteX4" fmla="*/ 657225 w 2057400"/>
              <a:gd name="connsiteY4" fmla="*/ 0 h 755163"/>
              <a:gd name="connsiteX5" fmla="*/ 328613 w 2057400"/>
              <a:gd name="connsiteY5" fmla="*/ 42863 h 755163"/>
              <a:gd name="connsiteX6" fmla="*/ 242888 w 2057400"/>
              <a:gd name="connsiteY6" fmla="*/ 85725 h 755163"/>
              <a:gd name="connsiteX7" fmla="*/ 200025 w 2057400"/>
              <a:gd name="connsiteY7" fmla="*/ 114300 h 755163"/>
              <a:gd name="connsiteX8" fmla="*/ 142875 w 2057400"/>
              <a:gd name="connsiteY8" fmla="*/ 128588 h 755163"/>
              <a:gd name="connsiteX9" fmla="*/ 42863 w 2057400"/>
              <a:gd name="connsiteY9" fmla="*/ 200025 h 755163"/>
              <a:gd name="connsiteX10" fmla="*/ 0 w 2057400"/>
              <a:gd name="connsiteY10" fmla="*/ 285750 h 755163"/>
              <a:gd name="connsiteX11" fmla="*/ 14288 w 2057400"/>
              <a:gd name="connsiteY11" fmla="*/ 428625 h 755163"/>
              <a:gd name="connsiteX12" fmla="*/ 128588 w 2057400"/>
              <a:gd name="connsiteY12" fmla="*/ 514350 h 755163"/>
              <a:gd name="connsiteX13" fmla="*/ 185738 w 2057400"/>
              <a:gd name="connsiteY13" fmla="*/ 571500 h 755163"/>
              <a:gd name="connsiteX14" fmla="*/ 342900 w 2057400"/>
              <a:gd name="connsiteY14" fmla="*/ 657225 h 755163"/>
              <a:gd name="connsiteX15" fmla="*/ 457200 w 2057400"/>
              <a:gd name="connsiteY15" fmla="*/ 671513 h 755163"/>
              <a:gd name="connsiteX16" fmla="*/ 1885950 w 2057400"/>
              <a:gd name="connsiteY16" fmla="*/ 671513 h 755163"/>
              <a:gd name="connsiteX17" fmla="*/ 1957388 w 2057400"/>
              <a:gd name="connsiteY17" fmla="*/ 571500 h 755163"/>
              <a:gd name="connsiteX18" fmla="*/ 2057400 w 2057400"/>
              <a:gd name="connsiteY18" fmla="*/ 500063 h 755163"/>
              <a:gd name="connsiteX19" fmla="*/ 2043113 w 2057400"/>
              <a:gd name="connsiteY19" fmla="*/ 428625 h 755163"/>
              <a:gd name="connsiteX20" fmla="*/ 1985963 w 2057400"/>
              <a:gd name="connsiteY20" fmla="*/ 385763 h 755163"/>
              <a:gd name="connsiteX21" fmla="*/ 1900238 w 2057400"/>
              <a:gd name="connsiteY21" fmla="*/ 328613 h 755163"/>
              <a:gd name="connsiteX22" fmla="*/ 1857375 w 2057400"/>
              <a:gd name="connsiteY22" fmla="*/ 271463 h 755163"/>
              <a:gd name="connsiteX23" fmla="*/ 1828800 w 2057400"/>
              <a:gd name="connsiteY23" fmla="*/ 228600 h 75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57400" h="755163">
                <a:moveTo>
                  <a:pt x="1657350" y="214313"/>
                </a:moveTo>
                <a:cubicBezTo>
                  <a:pt x="1505913" y="176454"/>
                  <a:pt x="1411912" y="154302"/>
                  <a:pt x="1243013" y="100013"/>
                </a:cubicBezTo>
                <a:cubicBezTo>
                  <a:pt x="1169083" y="76250"/>
                  <a:pt x="1154295" y="51419"/>
                  <a:pt x="1085850" y="42863"/>
                </a:cubicBezTo>
                <a:cubicBezTo>
                  <a:pt x="990864" y="30990"/>
                  <a:pt x="895350" y="23813"/>
                  <a:pt x="800100" y="14288"/>
                </a:cubicBezTo>
                <a:lnTo>
                  <a:pt x="657225" y="0"/>
                </a:lnTo>
                <a:cubicBezTo>
                  <a:pt x="511273" y="9122"/>
                  <a:pt x="448790" y="-3359"/>
                  <a:pt x="328613" y="42863"/>
                </a:cubicBezTo>
                <a:cubicBezTo>
                  <a:pt x="298795" y="54332"/>
                  <a:pt x="270815" y="70210"/>
                  <a:pt x="242888" y="85725"/>
                </a:cubicBezTo>
                <a:cubicBezTo>
                  <a:pt x="227877" y="94064"/>
                  <a:pt x="215808" y="107536"/>
                  <a:pt x="200025" y="114300"/>
                </a:cubicBezTo>
                <a:cubicBezTo>
                  <a:pt x="181976" y="122035"/>
                  <a:pt x="161925" y="123825"/>
                  <a:pt x="142875" y="128588"/>
                </a:cubicBezTo>
                <a:cubicBezTo>
                  <a:pt x="118540" y="144811"/>
                  <a:pt x="60582" y="182306"/>
                  <a:pt x="42863" y="200025"/>
                </a:cubicBezTo>
                <a:cubicBezTo>
                  <a:pt x="15167" y="227721"/>
                  <a:pt x="11620" y="250890"/>
                  <a:pt x="0" y="285750"/>
                </a:cubicBezTo>
                <a:cubicBezTo>
                  <a:pt x="4763" y="333375"/>
                  <a:pt x="212" y="382879"/>
                  <a:pt x="14288" y="428625"/>
                </a:cubicBezTo>
                <a:cubicBezTo>
                  <a:pt x="24551" y="461980"/>
                  <a:pt x="111614" y="501148"/>
                  <a:pt x="128588" y="514350"/>
                </a:cubicBezTo>
                <a:cubicBezTo>
                  <a:pt x="149854" y="530890"/>
                  <a:pt x="164472" y="554960"/>
                  <a:pt x="185738" y="571500"/>
                </a:cubicBezTo>
                <a:cubicBezTo>
                  <a:pt x="207014" y="588048"/>
                  <a:pt x="321561" y="651128"/>
                  <a:pt x="342900" y="657225"/>
                </a:cubicBezTo>
                <a:cubicBezTo>
                  <a:pt x="379819" y="667773"/>
                  <a:pt x="419100" y="666750"/>
                  <a:pt x="457200" y="671513"/>
                </a:cubicBezTo>
                <a:cubicBezTo>
                  <a:pt x="934712" y="830676"/>
                  <a:pt x="596425" y="723094"/>
                  <a:pt x="1885950" y="671513"/>
                </a:cubicBezTo>
                <a:cubicBezTo>
                  <a:pt x="1920910" y="670115"/>
                  <a:pt x="1943982" y="587141"/>
                  <a:pt x="1957388" y="571500"/>
                </a:cubicBezTo>
                <a:cubicBezTo>
                  <a:pt x="1969200" y="557719"/>
                  <a:pt x="2037324" y="513447"/>
                  <a:pt x="2057400" y="500063"/>
                </a:cubicBezTo>
                <a:cubicBezTo>
                  <a:pt x="2052638" y="476250"/>
                  <a:pt x="2055984" y="449218"/>
                  <a:pt x="2043113" y="428625"/>
                </a:cubicBezTo>
                <a:cubicBezTo>
                  <a:pt x="2030493" y="408432"/>
                  <a:pt x="2005471" y="399418"/>
                  <a:pt x="1985963" y="385763"/>
                </a:cubicBezTo>
                <a:cubicBezTo>
                  <a:pt x="1957828" y="366069"/>
                  <a:pt x="1920844" y="356087"/>
                  <a:pt x="1900238" y="328613"/>
                </a:cubicBezTo>
                <a:cubicBezTo>
                  <a:pt x="1885950" y="309563"/>
                  <a:pt x="1871216" y="290840"/>
                  <a:pt x="1857375" y="271463"/>
                </a:cubicBezTo>
                <a:cubicBezTo>
                  <a:pt x="1847394" y="257490"/>
                  <a:pt x="1828800" y="228600"/>
                  <a:pt x="1828800" y="2286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86275" y="6229350"/>
            <a:ext cx="3257550" cy="957263"/>
          </a:xfrm>
          <a:custGeom>
            <a:avLst/>
            <a:gdLst>
              <a:gd name="connsiteX0" fmla="*/ 2943225 w 3257550"/>
              <a:gd name="connsiteY0" fmla="*/ 357188 h 957263"/>
              <a:gd name="connsiteX1" fmla="*/ 2543175 w 3257550"/>
              <a:gd name="connsiteY1" fmla="*/ 242888 h 957263"/>
              <a:gd name="connsiteX2" fmla="*/ 1871663 w 3257550"/>
              <a:gd name="connsiteY2" fmla="*/ 85725 h 957263"/>
              <a:gd name="connsiteX3" fmla="*/ 1628775 w 3257550"/>
              <a:gd name="connsiteY3" fmla="*/ 71438 h 957263"/>
              <a:gd name="connsiteX4" fmla="*/ 1428750 w 3257550"/>
              <a:gd name="connsiteY4" fmla="*/ 28575 h 957263"/>
              <a:gd name="connsiteX5" fmla="*/ 1328738 w 3257550"/>
              <a:gd name="connsiteY5" fmla="*/ 14288 h 957263"/>
              <a:gd name="connsiteX6" fmla="*/ 1257300 w 3257550"/>
              <a:gd name="connsiteY6" fmla="*/ 0 h 957263"/>
              <a:gd name="connsiteX7" fmla="*/ 800100 w 3257550"/>
              <a:gd name="connsiteY7" fmla="*/ 14288 h 957263"/>
              <a:gd name="connsiteX8" fmla="*/ 742950 w 3257550"/>
              <a:gd name="connsiteY8" fmla="*/ 42863 h 957263"/>
              <a:gd name="connsiteX9" fmla="*/ 471488 w 3257550"/>
              <a:gd name="connsiteY9" fmla="*/ 157163 h 957263"/>
              <a:gd name="connsiteX10" fmla="*/ 428625 w 3257550"/>
              <a:gd name="connsiteY10" fmla="*/ 171450 h 957263"/>
              <a:gd name="connsiteX11" fmla="*/ 371475 w 3257550"/>
              <a:gd name="connsiteY11" fmla="*/ 185738 h 957263"/>
              <a:gd name="connsiteX12" fmla="*/ 185738 w 3257550"/>
              <a:gd name="connsiteY12" fmla="*/ 285750 h 957263"/>
              <a:gd name="connsiteX13" fmla="*/ 100013 w 3257550"/>
              <a:gd name="connsiteY13" fmla="*/ 400050 h 957263"/>
              <a:gd name="connsiteX14" fmla="*/ 57150 w 3257550"/>
              <a:gd name="connsiteY14" fmla="*/ 457200 h 957263"/>
              <a:gd name="connsiteX15" fmla="*/ 0 w 3257550"/>
              <a:gd name="connsiteY15" fmla="*/ 557213 h 957263"/>
              <a:gd name="connsiteX16" fmla="*/ 14288 w 3257550"/>
              <a:gd name="connsiteY16" fmla="*/ 728663 h 957263"/>
              <a:gd name="connsiteX17" fmla="*/ 114300 w 3257550"/>
              <a:gd name="connsiteY17" fmla="*/ 828675 h 957263"/>
              <a:gd name="connsiteX18" fmla="*/ 285750 w 3257550"/>
              <a:gd name="connsiteY18" fmla="*/ 871538 h 957263"/>
              <a:gd name="connsiteX19" fmla="*/ 585788 w 3257550"/>
              <a:gd name="connsiteY19" fmla="*/ 885825 h 957263"/>
              <a:gd name="connsiteX20" fmla="*/ 742950 w 3257550"/>
              <a:gd name="connsiteY20" fmla="*/ 900113 h 957263"/>
              <a:gd name="connsiteX21" fmla="*/ 1000125 w 3257550"/>
              <a:gd name="connsiteY21" fmla="*/ 928688 h 957263"/>
              <a:gd name="connsiteX22" fmla="*/ 1071563 w 3257550"/>
              <a:gd name="connsiteY22" fmla="*/ 942975 h 957263"/>
              <a:gd name="connsiteX23" fmla="*/ 1271588 w 3257550"/>
              <a:gd name="connsiteY23" fmla="*/ 957263 h 957263"/>
              <a:gd name="connsiteX24" fmla="*/ 2828925 w 3257550"/>
              <a:gd name="connsiteY24" fmla="*/ 942975 h 957263"/>
              <a:gd name="connsiteX25" fmla="*/ 2886075 w 3257550"/>
              <a:gd name="connsiteY25" fmla="*/ 928688 h 957263"/>
              <a:gd name="connsiteX26" fmla="*/ 3028950 w 3257550"/>
              <a:gd name="connsiteY26" fmla="*/ 900113 h 957263"/>
              <a:gd name="connsiteX27" fmla="*/ 3086100 w 3257550"/>
              <a:gd name="connsiteY27" fmla="*/ 885825 h 957263"/>
              <a:gd name="connsiteX28" fmla="*/ 3186113 w 3257550"/>
              <a:gd name="connsiteY28" fmla="*/ 828675 h 957263"/>
              <a:gd name="connsiteX29" fmla="*/ 3243263 w 3257550"/>
              <a:gd name="connsiteY29" fmla="*/ 800100 h 957263"/>
              <a:gd name="connsiteX30" fmla="*/ 3257550 w 3257550"/>
              <a:gd name="connsiteY30" fmla="*/ 757238 h 957263"/>
              <a:gd name="connsiteX31" fmla="*/ 3243263 w 3257550"/>
              <a:gd name="connsiteY31" fmla="*/ 700088 h 957263"/>
              <a:gd name="connsiteX32" fmla="*/ 3171825 w 3257550"/>
              <a:gd name="connsiteY32" fmla="*/ 571500 h 957263"/>
              <a:gd name="connsiteX33" fmla="*/ 3086100 w 3257550"/>
              <a:gd name="connsiteY33" fmla="*/ 442913 h 957263"/>
              <a:gd name="connsiteX34" fmla="*/ 3043238 w 3257550"/>
              <a:gd name="connsiteY34" fmla="*/ 414338 h 957263"/>
              <a:gd name="connsiteX35" fmla="*/ 3000375 w 3257550"/>
              <a:gd name="connsiteY35" fmla="*/ 371475 h 957263"/>
              <a:gd name="connsiteX36" fmla="*/ 2914650 w 3257550"/>
              <a:gd name="connsiteY36" fmla="*/ 300038 h 957263"/>
              <a:gd name="connsiteX37" fmla="*/ 2857500 w 3257550"/>
              <a:gd name="connsiteY37" fmla="*/ 242888 h 957263"/>
              <a:gd name="connsiteX38" fmla="*/ 2771775 w 3257550"/>
              <a:gd name="connsiteY38" fmla="*/ 157163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57550" h="957263">
                <a:moveTo>
                  <a:pt x="2943225" y="357188"/>
                </a:moveTo>
                <a:cubicBezTo>
                  <a:pt x="2688306" y="325322"/>
                  <a:pt x="2971564" y="368884"/>
                  <a:pt x="2543175" y="242888"/>
                </a:cubicBezTo>
                <a:cubicBezTo>
                  <a:pt x="2418565" y="206238"/>
                  <a:pt x="2050110" y="107355"/>
                  <a:pt x="1871663" y="85725"/>
                </a:cubicBezTo>
                <a:cubicBezTo>
                  <a:pt x="1791150" y="75966"/>
                  <a:pt x="1709738" y="76200"/>
                  <a:pt x="1628775" y="71438"/>
                </a:cubicBezTo>
                <a:cubicBezTo>
                  <a:pt x="1562100" y="57150"/>
                  <a:pt x="1495734" y="41334"/>
                  <a:pt x="1428750" y="28575"/>
                </a:cubicBezTo>
                <a:cubicBezTo>
                  <a:pt x="1395669" y="22274"/>
                  <a:pt x="1361956" y="19824"/>
                  <a:pt x="1328738" y="14288"/>
                </a:cubicBezTo>
                <a:cubicBezTo>
                  <a:pt x="1304784" y="10296"/>
                  <a:pt x="1281113" y="4763"/>
                  <a:pt x="1257300" y="0"/>
                </a:cubicBezTo>
                <a:cubicBezTo>
                  <a:pt x="1104900" y="4763"/>
                  <a:pt x="952048" y="1626"/>
                  <a:pt x="800100" y="14288"/>
                </a:cubicBezTo>
                <a:cubicBezTo>
                  <a:pt x="778875" y="16057"/>
                  <a:pt x="762482" y="34371"/>
                  <a:pt x="742950" y="42863"/>
                </a:cubicBezTo>
                <a:cubicBezTo>
                  <a:pt x="652911" y="82010"/>
                  <a:pt x="564631" y="126117"/>
                  <a:pt x="471488" y="157163"/>
                </a:cubicBezTo>
                <a:cubicBezTo>
                  <a:pt x="457200" y="161925"/>
                  <a:pt x="443106" y="167313"/>
                  <a:pt x="428625" y="171450"/>
                </a:cubicBezTo>
                <a:cubicBezTo>
                  <a:pt x="409744" y="176844"/>
                  <a:pt x="390525" y="180975"/>
                  <a:pt x="371475" y="185738"/>
                </a:cubicBezTo>
                <a:cubicBezTo>
                  <a:pt x="226550" y="282355"/>
                  <a:pt x="292864" y="258969"/>
                  <a:pt x="185738" y="285750"/>
                </a:cubicBezTo>
                <a:cubicBezTo>
                  <a:pt x="107237" y="338083"/>
                  <a:pt x="167402" y="287734"/>
                  <a:pt x="100013" y="400050"/>
                </a:cubicBezTo>
                <a:cubicBezTo>
                  <a:pt x="87762" y="420469"/>
                  <a:pt x="70991" y="437823"/>
                  <a:pt x="57150" y="457200"/>
                </a:cubicBezTo>
                <a:cubicBezTo>
                  <a:pt x="23494" y="504319"/>
                  <a:pt x="27903" y="501406"/>
                  <a:pt x="0" y="557213"/>
                </a:cubicBezTo>
                <a:cubicBezTo>
                  <a:pt x="4763" y="614363"/>
                  <a:pt x="379" y="673027"/>
                  <a:pt x="14288" y="728663"/>
                </a:cubicBezTo>
                <a:cubicBezTo>
                  <a:pt x="22453" y="761321"/>
                  <a:pt x="87085" y="815067"/>
                  <a:pt x="114300" y="828675"/>
                </a:cubicBezTo>
                <a:cubicBezTo>
                  <a:pt x="157115" y="850083"/>
                  <a:pt x="238015" y="868002"/>
                  <a:pt x="285750" y="871538"/>
                </a:cubicBezTo>
                <a:cubicBezTo>
                  <a:pt x="385602" y="878934"/>
                  <a:pt x="485857" y="879579"/>
                  <a:pt x="585788" y="885825"/>
                </a:cubicBezTo>
                <a:cubicBezTo>
                  <a:pt x="638289" y="889106"/>
                  <a:pt x="690563" y="895350"/>
                  <a:pt x="742950" y="900113"/>
                </a:cubicBezTo>
                <a:cubicBezTo>
                  <a:pt x="906857" y="932893"/>
                  <a:pt x="709425" y="896388"/>
                  <a:pt x="1000125" y="928688"/>
                </a:cubicBezTo>
                <a:cubicBezTo>
                  <a:pt x="1024261" y="931370"/>
                  <a:pt x="1047412" y="940433"/>
                  <a:pt x="1071563" y="942975"/>
                </a:cubicBezTo>
                <a:cubicBezTo>
                  <a:pt x="1138041" y="949973"/>
                  <a:pt x="1204913" y="952500"/>
                  <a:pt x="1271588" y="957263"/>
                </a:cubicBezTo>
                <a:lnTo>
                  <a:pt x="2828925" y="942975"/>
                </a:lnTo>
                <a:cubicBezTo>
                  <a:pt x="2848558" y="942628"/>
                  <a:pt x="2866875" y="932802"/>
                  <a:pt x="2886075" y="928688"/>
                </a:cubicBezTo>
                <a:cubicBezTo>
                  <a:pt x="2933565" y="918512"/>
                  <a:pt x="2981460" y="910290"/>
                  <a:pt x="3028950" y="900113"/>
                </a:cubicBezTo>
                <a:cubicBezTo>
                  <a:pt x="3048150" y="895999"/>
                  <a:pt x="3067714" y="892720"/>
                  <a:pt x="3086100" y="885825"/>
                </a:cubicBezTo>
                <a:cubicBezTo>
                  <a:pt x="3148900" y="862275"/>
                  <a:pt x="3133356" y="858822"/>
                  <a:pt x="3186113" y="828675"/>
                </a:cubicBezTo>
                <a:cubicBezTo>
                  <a:pt x="3204605" y="818108"/>
                  <a:pt x="3224213" y="809625"/>
                  <a:pt x="3243263" y="800100"/>
                </a:cubicBezTo>
                <a:cubicBezTo>
                  <a:pt x="3248025" y="785813"/>
                  <a:pt x="3257550" y="772298"/>
                  <a:pt x="3257550" y="757238"/>
                </a:cubicBezTo>
                <a:cubicBezTo>
                  <a:pt x="3257550" y="737602"/>
                  <a:pt x="3250556" y="718320"/>
                  <a:pt x="3243263" y="700088"/>
                </a:cubicBezTo>
                <a:cubicBezTo>
                  <a:pt x="3211231" y="620009"/>
                  <a:pt x="3208172" y="629656"/>
                  <a:pt x="3171825" y="571500"/>
                </a:cubicBezTo>
                <a:cubicBezTo>
                  <a:pt x="3149150" y="535221"/>
                  <a:pt x="3117808" y="474621"/>
                  <a:pt x="3086100" y="442913"/>
                </a:cubicBezTo>
                <a:cubicBezTo>
                  <a:pt x="3073958" y="430771"/>
                  <a:pt x="3056429" y="425331"/>
                  <a:pt x="3043238" y="414338"/>
                </a:cubicBezTo>
                <a:cubicBezTo>
                  <a:pt x="3027716" y="401403"/>
                  <a:pt x="3015477" y="384899"/>
                  <a:pt x="3000375" y="371475"/>
                </a:cubicBezTo>
                <a:cubicBezTo>
                  <a:pt x="2972574" y="346763"/>
                  <a:pt x="2942298" y="324921"/>
                  <a:pt x="2914650" y="300038"/>
                </a:cubicBezTo>
                <a:cubicBezTo>
                  <a:pt x="2894625" y="282016"/>
                  <a:pt x="2878537" y="259718"/>
                  <a:pt x="2857500" y="242888"/>
                </a:cubicBezTo>
                <a:cubicBezTo>
                  <a:pt x="2763850" y="167968"/>
                  <a:pt x="2771775" y="223544"/>
                  <a:pt x="2771775" y="157163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87672"/>
            <a:ext cx="8945265" cy="65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6688" y="4765311"/>
            <a:ext cx="11834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исходим из того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терроризм – это звенья одной цепи, где: экстремизм – это подготовительная «теория», а терроризм – это исполнительная «практика».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5842" y="20628"/>
            <a:ext cx="6673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и экстремизм как правонарушение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31" y="5411463"/>
            <a:ext cx="1183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Пленум Верховного Суда разъясняет, что совершение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 либо наступления иных тяжких последствий, а равно угроза совершения указанных действий квалифицируются как террористический акт (ст. 205 УК РФ) только при наличии у лица цели воздействия на принятие решений органами власти или международными организациями.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13478" y="496581"/>
            <a:ext cx="82984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опасное виновное де­яние (действие или бездействие), которое противоречит нормам права и влечет за собой юридическую ответственность</a:t>
            </a: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4799" y="1514475"/>
            <a:ext cx="4957763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 с малой степенью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53224" y="1425267"/>
            <a:ext cx="511492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винов­ное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ответственность 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предусмотрен­а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61" y="2617425"/>
            <a:ext cx="5557837" cy="202882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крайним взглядам и действиям, радикально отрицающим существующие в обществе нормы и правила.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порядок</a:t>
            </a:r>
          </a:p>
        </p:txBody>
      </p:sp>
      <p:sp>
        <p:nvSpPr>
          <p:cNvPr id="22" name="Овал 21"/>
          <p:cNvSpPr/>
          <p:nvPr/>
        </p:nvSpPr>
        <p:spPr>
          <a:xfrm>
            <a:off x="5903834" y="2617425"/>
            <a:ext cx="6381748" cy="2147886"/>
          </a:xfrm>
          <a:prstGeom prst="ellipse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насильственные действия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устрашением населения,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принятия тех или иных решений органами государственной власти и др.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262187" y="2408292"/>
            <a:ext cx="431007" cy="292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5207347">
            <a:off x="5837634" y="207364"/>
            <a:ext cx="431007" cy="45905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094708" y="2325380"/>
            <a:ext cx="504826" cy="2920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925842" y="814388"/>
            <a:ext cx="3127295" cy="7000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53137" y="814388"/>
            <a:ext cx="2876551" cy="700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65229" cy="1065229"/>
          </a:xfrm>
        </p:spPr>
      </p:pic>
      <p:sp>
        <p:nvSpPr>
          <p:cNvPr id="3" name="Прямоугольник 2"/>
          <p:cNvSpPr/>
          <p:nvPr/>
        </p:nvSpPr>
        <p:spPr>
          <a:xfrm>
            <a:off x="1424939" y="58133"/>
            <a:ext cx="10490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АУЕ (</a:t>
            </a:r>
            <a:r>
              <a:rPr lang="ru-RU" sz="2400" b="1" dirty="0" err="1">
                <a:solidFill>
                  <a:prstClr val="black"/>
                </a:solidFill>
              </a:rPr>
              <a:t>арестанское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уркоганское</a:t>
            </a:r>
            <a:r>
              <a:rPr lang="ru-RU" sz="2400" b="1" dirty="0">
                <a:solidFill>
                  <a:prstClr val="black"/>
                </a:solidFill>
              </a:rPr>
              <a:t> единство) - </a:t>
            </a:r>
            <a:r>
              <a:rPr lang="ru-RU" sz="2400" dirty="0">
                <a:solidFill>
                  <a:prstClr val="black"/>
                </a:solidFill>
              </a:rPr>
              <a:t>движение, пропагандирующее среди несовершеннолетних тюремные понятия, соблюдение «воровского кодекса» со сбором денег на «</a:t>
            </a:r>
            <a:r>
              <a:rPr lang="ru-RU" sz="2400" dirty="0" err="1">
                <a:solidFill>
                  <a:prstClr val="black"/>
                </a:solidFill>
              </a:rPr>
              <a:t>общак</a:t>
            </a:r>
            <a:r>
              <a:rPr lang="ru-RU" sz="2400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7" y="2324100"/>
            <a:ext cx="6728634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9076" y="4088569"/>
            <a:ext cx="560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OpenSans-Light"/>
              </a:rPr>
              <a:t>«Брат за брата – так за основу взято»</a:t>
            </a:r>
          </a:p>
          <a:p>
            <a:r>
              <a:rPr lang="ru-RU" sz="1600" dirty="0">
                <a:solidFill>
                  <a:srgbClr val="0070C0"/>
                </a:solidFill>
                <a:latin typeface="OpenSans-Light"/>
              </a:rPr>
              <a:t>«Дай Бог, чтоб ваша хата не знала ни доктора, ни адвоката</a:t>
            </a:r>
            <a:r>
              <a:rPr lang="ru-RU" sz="1600" dirty="0" smtClean="0">
                <a:solidFill>
                  <a:srgbClr val="0070C0"/>
                </a:solidFill>
                <a:latin typeface="OpenSans-Light"/>
              </a:rPr>
              <a:t>»</a:t>
            </a:r>
            <a:endParaRPr lang="ru-RU" sz="1600" dirty="0">
              <a:solidFill>
                <a:srgbClr val="0070C0"/>
              </a:solidFill>
              <a:latin typeface="OpenSans-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077" y="4971060"/>
            <a:ext cx="543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OpenSans-Light"/>
              </a:rPr>
              <a:t>«Уходя, гасите всех»</a:t>
            </a:r>
          </a:p>
          <a:p>
            <a:r>
              <a:rPr lang="ru-RU" sz="1600" dirty="0">
                <a:solidFill>
                  <a:srgbClr val="0070C0"/>
                </a:solidFill>
                <a:latin typeface="OpenSans-Light"/>
              </a:rPr>
              <a:t>«Мудрецу даны знания, мужику умения, пацану — понятия»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OpenSans-Light"/>
              </a:rPr>
              <a:t>«</a:t>
            </a:r>
            <a:r>
              <a:rPr lang="ru-RU" sz="1600" dirty="0">
                <a:solidFill>
                  <a:srgbClr val="0070C0"/>
                </a:solidFill>
                <a:latin typeface="OpenSans-Light"/>
              </a:rPr>
              <a:t>Мы в беспорядке чувствуем себя в порядке»</a:t>
            </a:r>
          </a:p>
          <a:p>
            <a:r>
              <a:rPr lang="ru-RU" sz="1600" dirty="0">
                <a:solidFill>
                  <a:srgbClr val="0070C0"/>
                </a:solidFill>
                <a:latin typeface="OpenSans-Light"/>
              </a:rPr>
              <a:t>«Мы не нарушаем правила, мы просто живем по своим»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076" y="1258462"/>
            <a:ext cx="11842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результате закрытого заседания Верховный суд признал движение экстремистским и запретил любую связанную с ним деятельность на территории России с 17 </a:t>
            </a:r>
            <a:r>
              <a:rPr lang="ru-RU" sz="2400" dirty="0" smtClean="0">
                <a:solidFill>
                  <a:srgbClr val="FF0000"/>
                </a:solidFill>
              </a:rPr>
              <a:t>августа 2021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075" y="2776120"/>
            <a:ext cx="573738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субкультура АУЕ особенно популярна среди молодежи в Иркутской области, Забайкалье и Бурятии. </a:t>
            </a:r>
          </a:p>
        </p:txBody>
      </p:sp>
    </p:spTree>
    <p:extLst>
      <p:ext uri="{BB962C8B-B14F-4D97-AF65-F5344CB8AC3E}">
        <p14:creationId xmlns:p14="http://schemas.microsoft.com/office/powerpoint/2010/main" val="38758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МОСКВА 24-25 сентября\IMG_20180925_1046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" y="830740"/>
            <a:ext cx="11045032" cy="602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" y="298725"/>
            <a:ext cx="1064029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9" name="Прямоугольник 8"/>
          <p:cNvSpPr/>
          <p:nvPr/>
        </p:nvSpPr>
        <p:spPr>
          <a:xfrm>
            <a:off x="2594610" y="102870"/>
            <a:ext cx="821817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</a:t>
            </a:r>
            <a:r>
              <a:rPr lang="ru-RU" sz="2000" b="1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идеологии терроризма и экстремизма в ОО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5110" y="1221105"/>
            <a:ext cx="5360669" cy="765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91195" y="1865947"/>
            <a:ext cx="0" cy="24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97680" y="3061258"/>
            <a:ext cx="3543300" cy="19840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КОМПЛЕКС МЕР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013" y="5172474"/>
            <a:ext cx="5433537" cy="157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Нормативно-правовые документы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Учебно-методические материалы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Методические рекомендации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Видеоматериалы и печатные издания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Результаты мониторингов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95109" y="2199084"/>
            <a:ext cx="5360669" cy="136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Советы профилактики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Работа с группами риска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Адресная работа с обучающимися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Самоуправление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Социологические опросы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746" y="2282547"/>
            <a:ext cx="543353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Курсы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повышения квалификации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Семинары,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вебинары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Конкурс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образовательных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организаций</a:t>
            </a:r>
          </a:p>
          <a:p>
            <a:pPr lvl="0"/>
            <a:r>
              <a:rPr lang="ru-RU" sz="18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Информационно-образовательные ресурсы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5100" y="5632889"/>
            <a:ext cx="5568797" cy="111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Родительские собрания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Лектории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Консультации и т.д.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745" y="1193246"/>
            <a:ext cx="5433536" cy="85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Работа с педагогами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5100" y="4421352"/>
            <a:ext cx="5568797" cy="1019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333762" y="1619369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5219462" y="547025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8425575" y="356616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112645" y="358497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0014" y="4385709"/>
            <a:ext cx="5433536" cy="65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873648" y="230832"/>
            <a:ext cx="2232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77612"/>
              </p:ext>
            </p:extLst>
          </p:nvPr>
        </p:nvGraphicFramePr>
        <p:xfrm>
          <a:off x="163472" y="712055"/>
          <a:ext cx="11880889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90"/>
                <a:gridCol w="8801099"/>
              </a:tblGrid>
              <a:tr h="27123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Письмо УФСБ России по Ярославской области от 27.12.2021 г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Запланированные мероприятия, направленные на выявление учеников с психическими отклонениями, склонных к агрессии и увлекающиеся насильственными ресурсами сети Интернет, коррекция их поведения и информирование правоохранительных структур выполняется формально. </a:t>
                      </a:r>
                    </a:p>
                    <a:p>
                      <a:pPr algn="just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Эффективная предупредительно-профилактическая работа с молодежью </a:t>
                      </a:r>
                      <a:r>
                        <a:rPr lang="ru-RU" sz="2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ведется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Выработанные АТК меры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не исполняются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274796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Протокол АТК №5 от 25.05.2021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ДО:  «… обеспечить проведение разъяснительной работы с педагогическим составом ОО о проблеме вовлечения в террористическую и экстремистскую деятельность на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конкретных примерах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…..»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3152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 рамках профилактических мер организовать целенаправленную подготовку педагогов, психологов и социальных работников ОО к работе, направленной на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выявление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факторов, способствующих формированию у молодежи склонности к насилию, массовым убийствам и суицидальному поведению"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43201" y="4087621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1540" y="21952"/>
            <a:ext cx="5268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85838" y="687024"/>
            <a:ext cx="3551490" cy="727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19727" y="658238"/>
            <a:ext cx="3551490" cy="727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441" y="1597968"/>
            <a:ext cx="2786062" cy="5060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хулиганство;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лихачество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уголовную преступность;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приставание;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домогательства;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изнасилование;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инцест;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педофилию;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зоофилию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некрофили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42503" y="1597968"/>
            <a:ext cx="2786062" cy="501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наркоманию;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токсикоманию;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непристойное поведение;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эксгибиционизм;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проституцию;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игроманию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терроризм;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экстремизм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вандализм;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самоповреждений;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самоубийство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13" y="1597968"/>
            <a:ext cx="4629150" cy="501491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самопожертвование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новаторство;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героизм;</a:t>
            </a: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спортивные достижения;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аскетизм;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чрезмерная щедрость;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чрезмерная добродетельность;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обострённое чувство жалости;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способности, талант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гениальность и др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676" y="503366"/>
            <a:ext cx="528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правоохранительных органов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выделяют следующие группы молодых людей, наиболее подверженных влиянию идеологии терроризма и экстремизма: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из неблагополучных семей,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употребляющие алкоголь и наркотики,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разделяющие экстремистские настроения,</a:t>
            </a:r>
          </a:p>
          <a:p>
            <a:pPr indent="360000" algn="just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осужденных родителей бандформирований и проповедующих экстремистские взгляды, насильственные способы решения проблем,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семей трудовых эмигрантов.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5980" y="5033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/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в сфере социальной психологии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выделяют следующие группы людей, в отношении которых </a:t>
            </a:r>
            <a:r>
              <a:rPr lang="ru-RU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индоктринация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(передача фундаментальных положений системы верований)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вероятна: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истероиды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(стремление выделиться, обратить на себя внимание окружающих, оказаться в центре внимания)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паранойяльной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(бредовые, сверхценные идеи)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настроенностью,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психастеники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(мнительность, тревожность)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зависимый тип личности, лица из семей с </a:t>
            </a:r>
            <a:r>
              <a:rPr lang="ru-RU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гиперопекой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неполных семей,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асоциальных семей,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ограниченными физическими возможностями,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пережившие тяжелые </a:t>
            </a:r>
            <a:r>
              <a:rPr lang="ru-RU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психотравмы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развитым эйдетическим восприятием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(галлюцинации наяву),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склонные к конфабуляциям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(разновидность «ложных воспоминаний», «галлюцинации воспоминания»),</a:t>
            </a:r>
          </a:p>
          <a:p>
            <a:pPr indent="360000" algn="just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 и родственники </a:t>
            </a:r>
            <a:r>
              <a:rPr lang="ru-RU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культистов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террористов.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512" y="41701"/>
            <a:ext cx="1131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Подверженность к внешнему воздействию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sy-files.ru/wp-content/uploads/7/8/f/78f5304e24c66138048471876e6db8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0" y="3888205"/>
            <a:ext cx="4452518" cy="29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189940"/>
            <a:ext cx="88811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феврале </a:t>
            </a:r>
            <a:r>
              <a:rPr lang="ru-RU" dirty="0" smtClean="0">
                <a:solidFill>
                  <a:prstClr val="black"/>
                </a:solidFill>
              </a:rPr>
              <a:t>2014-го Москва 263-й </a:t>
            </a:r>
            <a:r>
              <a:rPr lang="ru-RU" dirty="0">
                <a:solidFill>
                  <a:prstClr val="black"/>
                </a:solidFill>
              </a:rPr>
              <a:t>школы в столичном районе Отрадное. </a:t>
            </a:r>
            <a:r>
              <a:rPr lang="ru-RU" dirty="0" smtClean="0">
                <a:solidFill>
                  <a:prstClr val="black"/>
                </a:solidFill>
              </a:rPr>
              <a:t>Стрелок 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принес </a:t>
            </a:r>
            <a:r>
              <a:rPr lang="ru-RU" dirty="0">
                <a:solidFill>
                  <a:prstClr val="black"/>
                </a:solidFill>
              </a:rPr>
              <a:t>в школу спрятанные под длинным пальто два отцовских карабина. Сдаться его уговорил отец, сотрудник одного из силовых </a:t>
            </a:r>
            <a:r>
              <a:rPr lang="ru-RU" dirty="0" smtClean="0">
                <a:solidFill>
                  <a:prstClr val="black"/>
                </a:solidFill>
              </a:rPr>
              <a:t>ведомств. </a:t>
            </a:r>
            <a:r>
              <a:rPr lang="ru-RU" dirty="0" smtClean="0">
                <a:solidFill>
                  <a:srgbClr val="C00000"/>
                </a:solidFill>
              </a:rPr>
              <a:t>Гордеев был </a:t>
            </a:r>
            <a:r>
              <a:rPr lang="ru-RU" dirty="0">
                <a:solidFill>
                  <a:srgbClr val="C00000"/>
                </a:solidFill>
              </a:rPr>
              <a:t>в числе здешних отличников</a:t>
            </a:r>
            <a:r>
              <a:rPr lang="ru-RU" dirty="0">
                <a:solidFill>
                  <a:prstClr val="black"/>
                </a:solidFill>
              </a:rPr>
              <a:t>, даже на золотую медаль </a:t>
            </a:r>
            <a:r>
              <a:rPr lang="ru-RU" dirty="0" smtClean="0">
                <a:solidFill>
                  <a:prstClr val="black"/>
                </a:solidFill>
              </a:rPr>
              <a:t>претендовал.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над </a:t>
            </a:r>
            <a:r>
              <a:rPr lang="ru-RU" dirty="0">
                <a:solidFill>
                  <a:srgbClr val="FF0000"/>
                </a:solidFill>
              </a:rPr>
              <a:t>зубрилой Гордеевым часто издевались и одноклассники, и ребята постарше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0890" y="1994935"/>
            <a:ext cx="86410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5 сентября 2017 года. Девятиклассник Михаил </a:t>
            </a:r>
            <a:r>
              <a:rPr lang="ru-RU" dirty="0" err="1">
                <a:solidFill>
                  <a:prstClr val="black"/>
                </a:solidFill>
              </a:rPr>
              <a:t>Пивнев</a:t>
            </a:r>
            <a:r>
              <a:rPr lang="ru-RU" dirty="0">
                <a:solidFill>
                  <a:prstClr val="black"/>
                </a:solidFill>
              </a:rPr>
              <a:t> зашёл в здание «Образовательного центра № 1», учащимся которого являлся, открыл стрельбу из пневматической винтовки, а затем взорвал самодельные взрывные устройства. </a:t>
            </a:r>
            <a:r>
              <a:rPr lang="ru-RU" dirty="0" smtClean="0">
                <a:solidFill>
                  <a:srgbClr val="FF0000"/>
                </a:solidFill>
              </a:rPr>
              <a:t>Михаил </a:t>
            </a:r>
            <a:r>
              <a:rPr lang="ru-RU" dirty="0">
                <a:solidFill>
                  <a:srgbClr val="FF0000"/>
                </a:solidFill>
              </a:rPr>
              <a:t>из обеспеченной семьи, родители дарили ему дорогие подарки, в том числе пневматическое оружие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40" y="3798875"/>
            <a:ext cx="9128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Улан-Уде.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Лев </a:t>
            </a:r>
            <a:r>
              <a:rPr lang="ru-RU" dirty="0" err="1">
                <a:solidFill>
                  <a:prstClr val="black"/>
                </a:solidFill>
              </a:rPr>
              <a:t>Биджаков</a:t>
            </a:r>
            <a:r>
              <a:rPr lang="ru-RU" dirty="0">
                <a:solidFill>
                  <a:prstClr val="black"/>
                </a:solidFill>
              </a:rPr>
              <a:t> и 15-летний девятиклассник Александр </a:t>
            </a:r>
            <a:r>
              <a:rPr lang="ru-RU" dirty="0" err="1">
                <a:solidFill>
                  <a:prstClr val="black"/>
                </a:solidFill>
              </a:rPr>
              <a:t>Буслидзе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устроили бойню </a:t>
            </a:r>
            <a:r>
              <a:rPr lang="ru-RU" dirty="0">
                <a:solidFill>
                  <a:prstClr val="black"/>
                </a:solidFill>
              </a:rPr>
              <a:t>в родной школе. </a:t>
            </a:r>
            <a:r>
              <a:rPr lang="ru-RU" dirty="0" smtClean="0">
                <a:solidFill>
                  <a:prstClr val="black"/>
                </a:solidFill>
              </a:rPr>
              <a:t>До </a:t>
            </a:r>
            <a:r>
              <a:rPr lang="ru-RU" dirty="0">
                <a:solidFill>
                  <a:prstClr val="black"/>
                </a:solidFill>
              </a:rPr>
              <a:t>2015 </a:t>
            </a:r>
            <a:r>
              <a:rPr lang="ru-RU" dirty="0">
                <a:solidFill>
                  <a:srgbClr val="FF0000"/>
                </a:solidFill>
              </a:rPr>
              <a:t>года он был вполне прилежным учеником и даже участвовал в олимпиаде по физике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1352" y="4785767"/>
            <a:ext cx="86410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Казань.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Искандер </a:t>
            </a:r>
            <a:r>
              <a:rPr lang="ru-RU" dirty="0" err="1">
                <a:solidFill>
                  <a:prstClr val="black"/>
                </a:solidFill>
              </a:rPr>
              <a:t>Хальфин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из обеспеченной семьи, его отец работает в банке.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Родители разведены. </a:t>
            </a:r>
            <a:r>
              <a:rPr lang="ru-RU" dirty="0">
                <a:solidFill>
                  <a:srgbClr val="FF0000"/>
                </a:solidFill>
              </a:rPr>
              <a:t>Гимназия элитная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1352" y="5462875"/>
            <a:ext cx="84320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Благовещенск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19-летний </a:t>
            </a:r>
            <a:r>
              <a:rPr lang="ru-RU" dirty="0">
                <a:solidFill>
                  <a:prstClr val="black"/>
                </a:solidFill>
              </a:rPr>
              <a:t>студент Даниил </a:t>
            </a:r>
            <a:r>
              <a:rPr lang="ru-RU" dirty="0" err="1">
                <a:solidFill>
                  <a:prstClr val="black"/>
                </a:solidFill>
              </a:rPr>
              <a:t>Засорин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открыл </a:t>
            </a:r>
            <a:r>
              <a:rPr lang="ru-RU" dirty="0">
                <a:solidFill>
                  <a:prstClr val="black"/>
                </a:solidFill>
              </a:rPr>
              <a:t>стрельбу, </a:t>
            </a:r>
            <a:r>
              <a:rPr lang="ru-RU" dirty="0" smtClean="0">
                <a:solidFill>
                  <a:prstClr val="black"/>
                </a:solidFill>
              </a:rPr>
              <a:t>а </a:t>
            </a:r>
            <a:r>
              <a:rPr lang="ru-RU" dirty="0">
                <a:solidFill>
                  <a:prstClr val="black"/>
                </a:solidFill>
              </a:rPr>
              <a:t>после покончил с собой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Он </a:t>
            </a:r>
            <a:r>
              <a:rPr lang="ru-RU" dirty="0">
                <a:solidFill>
                  <a:srgbClr val="FF0000"/>
                </a:solidFill>
              </a:rPr>
              <a:t>всегда был тихим, спокойным, никогда не проявлял агрессии и ни с кем не ссорился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60" y="2867799"/>
            <a:ext cx="11762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Российской Федерации с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произошло более 10 преступлений данной направленности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39660" y="4006573"/>
            <a:ext cx="5077778" cy="24929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360000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2021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году УФСБ России по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ЯО во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взаимодействии с УМВД России по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ЯО</a:t>
            </a:r>
          </a:p>
          <a:p>
            <a:pPr algn="just" defTabSz="360000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выявлено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8 участников «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колумбайновских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» сообществ, </a:t>
            </a:r>
            <a:endParaRPr lang="ru-RU" sz="2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defTabSz="360000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предотвращено 4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вооруженных нападения сторонников «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скулшутинга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» на образовательные организации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514" y="3698796"/>
            <a:ext cx="6186486" cy="280076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 hangingPunct="0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 отношении одного лица возбуждено уголовное дело по статье 105 УК РФ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</a:p>
          <a:p>
            <a:pPr marL="342900" indent="-342900" algn="just" hangingPunct="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двое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направлены на лечение в Ярославскую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ОКПБ, </a:t>
            </a:r>
          </a:p>
          <a:p>
            <a:pPr algn="just" hangingPunct="0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один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привлечён к административной ответственности, </a:t>
            </a:r>
            <a:endParaRPr lang="ru-RU" sz="2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hangingPunct="0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четверо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поставлены на учёт в подразделениях по делам несовершеннолетних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ОВД.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6529" y="1203007"/>
            <a:ext cx="5374959" cy="15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Schoolshooting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«школьная стрельба») или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нападения в учебных учреждениях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660" y="1203007"/>
            <a:ext cx="6109811" cy="15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Колумбайн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название школы в США, в которой в 1999 году произошло массовое громкое вооружённое нападение учеников на своих одноклассников.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4488" y="414339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КОЛУМБАЙНЕН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24838" y="395290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СКУЛШУТИНГ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667250" y="395290"/>
            <a:ext cx="3368040" cy="557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588" y="233784"/>
            <a:ext cx="1048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склонности подростка к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колумбайновской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идеологии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межличностного контакта педагога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94309" y="1419195"/>
            <a:ext cx="4977765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3600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Симпатии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подростка к определенному стилю одежды (штаны в стиле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милитари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длинные черные плащи, белые футболки с надписями «1999», «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VoDKa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», 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Wrath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», ботинки –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берцы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перчатки, солнцезащитные очки)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236" y="1450448"/>
            <a:ext cx="6429377" cy="267765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 hangingPunct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Выявление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обучающихся из числа лиц, достигших возраста 18 лет, намеревающихся реализовать право на приобретение газового оружия, огнестрельного гладкоствольного длинноствольного оружия самообороны, спортивного оружия, охотничьего оружия, сигнального оружия.</a:t>
            </a:r>
          </a:p>
        </p:txBody>
      </p:sp>
      <p:pic>
        <p:nvPicPr>
          <p:cNvPr id="1026" name="Picture 2" descr="Columbine Killers Practice Shooting At Rifle Range : News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" y="4188936"/>
            <a:ext cx="3558750" cy="26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7813" y="6065839"/>
            <a:ext cx="18584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Эрик Харрис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err="1" smtClean="0">
                <a:solidFill>
                  <a:prstClr val="black"/>
                </a:solidFill>
              </a:rPr>
              <a:t>Дилан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Клиболд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2613" y="4603328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 февраля 2022 года Верховный суд по требованию Генпрокуратуры признал «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Колумбайн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 «террористическим движением»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7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2383</Words>
  <Application>Microsoft Office PowerPoint</Application>
  <PresentationFormat>Произвольный</PresentationFormat>
  <Paragraphs>228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2_Тема Office</vt:lpstr>
      <vt:lpstr>11_Тема Office</vt:lpstr>
      <vt:lpstr>14_Тема Office</vt:lpstr>
      <vt:lpstr>6_Тема Office</vt:lpstr>
      <vt:lpstr>8_Тема Office</vt:lpstr>
      <vt:lpstr>5_Тема Office</vt:lpstr>
      <vt:lpstr>12_Тема Office</vt:lpstr>
      <vt:lpstr>13_Тема Office</vt:lpstr>
      <vt:lpstr>27_Тема Office</vt:lpstr>
      <vt:lpstr>7_Тема Office</vt:lpstr>
      <vt:lpstr>4_Тема Office</vt:lpstr>
      <vt:lpstr>9_Тема Office</vt:lpstr>
      <vt:lpstr>15_Тема Office</vt:lpstr>
      <vt:lpstr>3_Тема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482</cp:revision>
  <cp:lastPrinted>2022-04-22T07:21:20Z</cp:lastPrinted>
  <dcterms:created xsi:type="dcterms:W3CDTF">2017-01-12T11:53:49Z</dcterms:created>
  <dcterms:modified xsi:type="dcterms:W3CDTF">2022-04-25T10:21:15Z</dcterms:modified>
</cp:coreProperties>
</file>