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56" r:id="rId2"/>
    <p:sldId id="257" r:id="rId3"/>
    <p:sldId id="258" r:id="rId4"/>
    <p:sldId id="259" r:id="rId5"/>
    <p:sldId id="270" r:id="rId6"/>
    <p:sldId id="260" r:id="rId7"/>
    <p:sldId id="261" r:id="rId8"/>
    <p:sldId id="262" r:id="rId9"/>
    <p:sldId id="269" r:id="rId10"/>
    <p:sldId id="264" r:id="rId11"/>
    <p:sldId id="263" r:id="rId12"/>
    <p:sldId id="265" r:id="rId13"/>
  </p:sldIdLst>
  <p:sldSz cx="9144000" cy="6858000" type="screen4x3"/>
  <p:notesSz cx="6648450" cy="98504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13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765550" y="0"/>
            <a:ext cx="28813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3848C53-4A3E-48DB-A45B-C45AA244465B}" type="datetimeFigureOut">
              <a:rPr lang="ru-RU"/>
              <a:pPr>
                <a:defRPr/>
              </a:pPr>
              <a:t>08.06.2015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56725"/>
            <a:ext cx="2881313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765550" y="9356725"/>
            <a:ext cx="2881313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8F636D2-C54C-4E03-A897-AACE65C955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3660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816401-72AA-45BE-BCCE-4B9F675AC2EC}" type="datetimeFigureOut">
              <a:rPr lang="ru-RU"/>
              <a:pPr>
                <a:defRPr/>
              </a:pPr>
              <a:t>08.06.2015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69A650-BCEE-4793-903E-2AB4677BE0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1471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7AB246-9CD3-4232-8406-590E10E3FBDA}" type="datetimeFigureOut">
              <a:rPr lang="ru-RU"/>
              <a:pPr>
                <a:defRPr/>
              </a:pPr>
              <a:t>08.06.2015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247AFF-B72D-4E5D-B354-2D5440D781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2530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BCD34E-28DD-4F9F-A64D-5C3B0F8A86DC}" type="datetimeFigureOut">
              <a:rPr lang="ru-RU"/>
              <a:pPr>
                <a:defRPr/>
              </a:pPr>
              <a:t>08.06.2015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87808D-71AB-4E8D-80C7-0CDB3A2C27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2102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526F3-B9E5-4667-8F19-0F481B71E684}" type="datetimeFigureOut">
              <a:rPr lang="ru-RU"/>
              <a:pPr>
                <a:defRPr/>
              </a:pPr>
              <a:t>08.06.2015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C346D1-94E7-447E-8EBF-E0ECA458B5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7999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7F3A67-E485-48C9-A748-738D6B76904A}" type="datetimeFigureOut">
              <a:rPr lang="ru-RU"/>
              <a:pPr>
                <a:defRPr/>
              </a:pPr>
              <a:t>08.06.2015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D3F783-4BA9-479B-ABEC-D564BD2A03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7328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38CE6-A88A-48C5-B04C-61C8145C7E7E}" type="datetimeFigureOut">
              <a:rPr lang="ru-RU"/>
              <a:pPr>
                <a:defRPr/>
              </a:pPr>
              <a:t>08.06.2015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74A0C1-1980-4AB2-8F9C-2A1D0EAEF8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5680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E9EE66-3452-4952-9FF1-955F2E02B1D5}" type="datetimeFigureOut">
              <a:rPr lang="ru-RU"/>
              <a:pPr>
                <a:defRPr/>
              </a:pPr>
              <a:t>08.06.2015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013388-E36F-4618-A85D-BEFE1BCB2B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8404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12B6D-852D-4ABE-8080-8BE0CF6E05E8}" type="datetimeFigureOut">
              <a:rPr lang="ru-RU"/>
              <a:pPr>
                <a:defRPr/>
              </a:pPr>
              <a:t>08.06.2015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D67D26-5BB3-4B84-8D88-F192B5EBA2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7632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6C22C0-CB01-4AA0-8A22-AD50C7E3FA4F}" type="datetimeFigureOut">
              <a:rPr lang="ru-RU"/>
              <a:pPr>
                <a:defRPr/>
              </a:pPr>
              <a:t>08.06.2015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7A36D8-CA73-4A15-A06C-D3769436D9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6512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C3FB8-9E42-4C79-9CE6-9E2748F09D8F}" type="datetimeFigureOut">
              <a:rPr lang="ru-RU"/>
              <a:pPr>
                <a:defRPr/>
              </a:pPr>
              <a:t>08.06.2015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DB1B8-680A-4F32-8F11-457ADAEE10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9185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A6132A-12D1-482D-B237-B0E130046D4F}" type="datetimeFigureOut">
              <a:rPr lang="ru-RU"/>
              <a:pPr>
                <a:defRPr/>
              </a:pPr>
              <a:t>08.06.2015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D7A252-3638-4FDF-A043-84CABB1076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2422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0816B92-CA28-46BF-9538-549F27969B4C}" type="datetimeFigureOut">
              <a:rPr lang="ru-RU"/>
              <a:pPr>
                <a:defRPr/>
              </a:pPr>
              <a:t>08.06.2015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653E66D-19F6-47AB-9D2D-64C666785F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9.png"/><Relationship Id="rId4" Type="http://schemas.openxmlformats.org/officeDocument/2006/relationships/oleObject" Target="../embeddings/Microsoft_Excel_Chart9.xls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Microsoft_Excel_Chart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png"/><Relationship Id="rId4" Type="http://schemas.openxmlformats.org/officeDocument/2006/relationships/oleObject" Target="../embeddings/Microsoft_Excel_Chart1.xls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3.xls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png"/><Relationship Id="rId4" Type="http://schemas.openxmlformats.org/officeDocument/2006/relationships/oleObject" Target="../embeddings/Microsoft_Excel_Chart4.xls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png"/><Relationship Id="rId4" Type="http://schemas.openxmlformats.org/officeDocument/2006/relationships/oleObject" Target="../embeddings/Microsoft_Excel_Chart5.xls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png"/><Relationship Id="rId4" Type="http://schemas.openxmlformats.org/officeDocument/2006/relationships/oleObject" Target="../embeddings/Microsoft_Excel_Chart6.xls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7.png"/><Relationship Id="rId4" Type="http://schemas.openxmlformats.org/officeDocument/2006/relationships/oleObject" Target="../embeddings/Microsoft_Excel_Chart7.xls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8.png"/><Relationship Id="rId4" Type="http://schemas.openxmlformats.org/officeDocument/2006/relationships/oleObject" Target="../embeddings/Microsoft_Excel_Chart8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/>
              <a:t>«Самооценка готовности педагога к реализации ФГОС ДО»</a:t>
            </a:r>
            <a:endParaRPr lang="ru-RU" b="1" dirty="0"/>
          </a:p>
        </p:txBody>
      </p:sp>
      <p:sp>
        <p:nvSpPr>
          <p:cNvPr id="2051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altLang="ru-RU" smtClean="0">
                <a:solidFill>
                  <a:schemeClr val="tx1"/>
                </a:solidFill>
              </a:rPr>
              <a:t>Результаты диагностического среза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849312"/>
          </a:xfrm>
        </p:spPr>
        <p:txBody>
          <a:bodyPr/>
          <a:lstStyle/>
          <a:p>
            <a:r>
              <a:rPr lang="ru-RU" altLang="ru-RU" sz="2700" b="1" i="1" smtClean="0"/>
              <a:t>Характер затруднений педагогов, </a:t>
            </a:r>
            <a:br>
              <a:rPr lang="ru-RU" altLang="ru-RU" sz="2700" b="1" i="1" smtClean="0"/>
            </a:br>
            <a:r>
              <a:rPr lang="ru-RU" altLang="ru-RU" sz="2700" b="1" i="1" smtClean="0"/>
              <a:t>связанных с реализацией ФГОС ДО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95288" y="1268413"/>
          <a:ext cx="8353425" cy="5338762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7067548"/>
                <a:gridCol w="1285877"/>
              </a:tblGrid>
              <a:tr h="9144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latin typeface="Calibri" panose="020F0502020204030204" pitchFamily="34" charset="0"/>
                          <a:cs typeface="Times New Roman" pitchFamily="18" charset="0"/>
                        </a:rPr>
                        <a:t>Недостаточное количество методической</a:t>
                      </a:r>
                      <a:r>
                        <a:rPr lang="ru-RU" sz="1800" b="0" kern="1200" baseline="0" dirty="0" smtClean="0">
                          <a:latin typeface="Calibri" panose="020F0502020204030204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="0" kern="1200" dirty="0" smtClean="0">
                          <a:latin typeface="Calibri" panose="020F0502020204030204" pitchFamily="34" charset="0"/>
                          <a:cs typeface="Times New Roman" pitchFamily="18" charset="0"/>
                        </a:rPr>
                        <a:t>литературы и средств обучения (наглядного и дидактического материала),</a:t>
                      </a:r>
                      <a:r>
                        <a:rPr lang="ru-RU" sz="1800" b="0" kern="1200" baseline="0" dirty="0" smtClean="0">
                          <a:latin typeface="Calibri" panose="020F0502020204030204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="0" kern="1200" dirty="0" smtClean="0">
                          <a:latin typeface="Calibri" panose="020F0502020204030204" pitchFamily="34" charset="0"/>
                          <a:cs typeface="Times New Roman" pitchFamily="18" charset="0"/>
                        </a:rPr>
                        <a:t>соответствующего требованиям ФГОС </a:t>
                      </a:r>
                      <a:endParaRPr lang="ru-RU" sz="1800" b="0" kern="12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5" marR="91445" marT="45721" marB="4572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Times New Roman" pitchFamily="18" charset="0"/>
                        </a:rPr>
                        <a:t>25,0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91445" marR="91445" marT="45721" marB="45721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62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latin typeface="Calibri" panose="020F0502020204030204" pitchFamily="34" charset="0"/>
                          <a:cs typeface="Times New Roman" pitchFamily="18" charset="0"/>
                        </a:rPr>
                        <a:t>Большой поток документов (планы, отчетность)</a:t>
                      </a:r>
                      <a:endParaRPr lang="ru-RU" sz="1800" b="0" kern="12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5" marR="91445" marT="45721" marB="4572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Times New Roman" pitchFamily="18" charset="0"/>
                        </a:rPr>
                        <a:t>15,0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91445" marR="91445" marT="45721" marB="45721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962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latin typeface="Calibri" panose="020F0502020204030204" pitchFamily="34" charset="0"/>
                          <a:cs typeface="Times New Roman" pitchFamily="18" charset="0"/>
                        </a:rPr>
                        <a:t>Большая наполняемость групп </a:t>
                      </a:r>
                      <a:endParaRPr lang="ru-RU" sz="1800" b="0" kern="12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5" marR="91445" marT="45721" marB="4572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Times New Roman" pitchFamily="18" charset="0"/>
                        </a:rPr>
                        <a:t>10,0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91445" marR="91445" marT="45721" marB="45721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962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latin typeface="Calibri" panose="020F0502020204030204" pitchFamily="34" charset="0"/>
                          <a:cs typeface="Times New Roman" pitchFamily="18" charset="0"/>
                        </a:rPr>
                        <a:t>Необходимость проведения занятий с учетом требований ФГОС </a:t>
                      </a:r>
                      <a:endParaRPr lang="ru-RU" sz="1800" b="0" kern="12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5" marR="91445" marT="45721" marB="4572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Times New Roman" pitchFamily="18" charset="0"/>
                        </a:rPr>
                        <a:t>12,5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91445" marR="91445" marT="45721" marB="45721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62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latin typeface="Calibri" panose="020F0502020204030204" pitchFamily="34" charset="0"/>
                          <a:cs typeface="Times New Roman" pitchFamily="18" charset="0"/>
                        </a:rPr>
                        <a:t>Необходимость</a:t>
                      </a:r>
                      <a:r>
                        <a:rPr lang="ru-RU" sz="1800" b="0" kern="1200" baseline="0" dirty="0" smtClean="0">
                          <a:latin typeface="Calibri" panose="020F0502020204030204" pitchFamily="34" charset="0"/>
                          <a:cs typeface="Times New Roman" pitchFamily="18" charset="0"/>
                        </a:rPr>
                        <a:t> и</a:t>
                      </a:r>
                      <a:r>
                        <a:rPr lang="ru-RU" sz="1800" b="0" kern="1200" dirty="0" smtClean="0">
                          <a:latin typeface="Calibri" panose="020F0502020204030204" pitchFamily="34" charset="0"/>
                          <a:cs typeface="Times New Roman" pitchFamily="18" charset="0"/>
                        </a:rPr>
                        <a:t>спользования средств ИКТ </a:t>
                      </a:r>
                      <a:endParaRPr lang="ru-RU" sz="1800" b="0" kern="12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5" marR="91445" marT="45721" marB="4572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Times New Roman" pitchFamily="18" charset="0"/>
                        </a:rPr>
                        <a:t>12,5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91445" marR="91445" marT="45721" marB="45721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62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latin typeface="Calibri" panose="020F0502020204030204" pitchFamily="34" charset="0"/>
                          <a:cs typeface="Times New Roman" pitchFamily="18" charset="0"/>
                        </a:rPr>
                        <a:t>Необходимость</a:t>
                      </a:r>
                      <a:r>
                        <a:rPr lang="ru-RU" sz="1800" b="0" kern="1200" baseline="0" dirty="0" smtClean="0">
                          <a:latin typeface="Calibri" panose="020F0502020204030204" pitchFamily="34" charset="0"/>
                          <a:cs typeface="Times New Roman" pitchFamily="18" charset="0"/>
                        </a:rPr>
                        <a:t> о</a:t>
                      </a:r>
                      <a:r>
                        <a:rPr lang="ru-RU" sz="1800" b="0" kern="1200" dirty="0" smtClean="0">
                          <a:latin typeface="Calibri" panose="020F0502020204030204" pitchFamily="34" charset="0"/>
                          <a:cs typeface="Times New Roman" pitchFamily="18" charset="0"/>
                        </a:rPr>
                        <a:t>рганизации РППС  в соответствии с ФГОС ДО</a:t>
                      </a:r>
                      <a:endParaRPr lang="ru-RU" sz="1800" b="0" kern="12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5" marR="91445" marT="45721" marB="4572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Times New Roman" pitchFamily="18" charset="0"/>
                        </a:rPr>
                        <a:t>10,0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91445" marR="91445" marT="45721" marB="45721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62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Times New Roman" pitchFamily="18" charset="0"/>
                        </a:rPr>
                        <a:t>Большой поток новой информации</a:t>
                      </a:r>
                    </a:p>
                  </a:txBody>
                  <a:tcPr marL="91445" marR="91445" marT="45721" marB="4572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Times New Roman" pitchFamily="18" charset="0"/>
                        </a:rPr>
                        <a:t>10,0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91445" marR="91445" marT="45721" marB="45721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962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latin typeface="Calibri" panose="020F0502020204030204" pitchFamily="34" charset="0"/>
                          <a:cs typeface="Times New Roman" pitchFamily="18" charset="0"/>
                        </a:rPr>
                        <a:t>Переход «от требований к стандарту» </a:t>
                      </a:r>
                      <a:endParaRPr lang="ru-RU" sz="1800" b="0" kern="12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5" marR="91445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Times New Roman" pitchFamily="18" charset="0"/>
                        </a:rPr>
                        <a:t>7,5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91445" marR="91445"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6400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latin typeface="Calibri" panose="020F0502020204030204" pitchFamily="34" charset="0"/>
                          <a:cs typeface="Times New Roman" pitchFamily="18" charset="0"/>
                        </a:rPr>
                        <a:t>Отсутствие четкой </a:t>
                      </a:r>
                      <a:r>
                        <a:rPr lang="ru-RU" sz="1800" b="0" kern="1200" dirty="0" err="1" smtClean="0">
                          <a:latin typeface="Calibri" panose="020F0502020204030204" pitchFamily="34" charset="0"/>
                          <a:cs typeface="Times New Roman" pitchFamily="18" charset="0"/>
                        </a:rPr>
                        <a:t>критериальной</a:t>
                      </a:r>
                      <a:r>
                        <a:rPr lang="ru-RU" sz="1800" b="0" kern="1200" dirty="0" smtClean="0">
                          <a:latin typeface="Calibri" panose="020F0502020204030204" pitchFamily="34" charset="0"/>
                          <a:cs typeface="Times New Roman" pitchFamily="18" charset="0"/>
                        </a:rPr>
                        <a:t> базы оценки результатов качества образования </a:t>
                      </a:r>
                      <a:endParaRPr lang="ru-RU" sz="1800" b="0" kern="12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5" marR="91445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Times New Roman" pitchFamily="18" charset="0"/>
                        </a:rPr>
                        <a:t>7,5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91445" marR="91445"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00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latin typeface="Calibri" panose="020F0502020204030204" pitchFamily="34" charset="0"/>
                          <a:cs typeface="Times New Roman" pitchFamily="18" charset="0"/>
                        </a:rPr>
                        <a:t>Отсутствие в детском саду</a:t>
                      </a:r>
                      <a:r>
                        <a:rPr lang="ru-RU" sz="1800" b="0" kern="1200" baseline="0" dirty="0" smtClean="0">
                          <a:latin typeface="Calibri" panose="020F0502020204030204" pitchFamily="34" charset="0"/>
                          <a:cs typeface="Times New Roman" pitchFamily="18" charset="0"/>
                        </a:rPr>
                        <a:t> разработанной </a:t>
                      </a:r>
                      <a:r>
                        <a:rPr lang="ru-RU" sz="1800" b="0" kern="1200" dirty="0" smtClean="0">
                          <a:latin typeface="Calibri" panose="020F0502020204030204" pitchFamily="34" charset="0"/>
                          <a:cs typeface="Times New Roman" pitchFamily="18" charset="0"/>
                        </a:rPr>
                        <a:t>ООП ДО с конкретным содержанием </a:t>
                      </a:r>
                      <a:endParaRPr lang="ru-RU" sz="1800" b="0" kern="12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5" marR="91445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Times New Roman" pitchFamily="18" charset="0"/>
                        </a:rPr>
                        <a:t>5,0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91445" marR="91445"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3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Отсутствие опыта работы с детьми с ОВЗ </a:t>
                      </a:r>
                    </a:p>
                  </a:txBody>
                  <a:tcPr marL="91445" marR="91445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2,5</a:t>
                      </a:r>
                      <a:endParaRPr lang="ru-RU" sz="1800" dirty="0"/>
                    </a:p>
                  </a:txBody>
                  <a:tcPr marL="91445" marR="91445"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1441450"/>
          </a:xfrm>
        </p:spPr>
        <p:txBody>
          <a:bodyPr/>
          <a:lstStyle/>
          <a:p>
            <a:r>
              <a:rPr lang="ru-RU" altLang="ru-RU" sz="2700" b="1" i="1" smtClean="0"/>
              <a:t>Организация методической работы в переходный период реализации ФГОС ДО: пожелания педагогов</a:t>
            </a:r>
            <a:endParaRPr lang="ru-RU" altLang="ru-RU" sz="2700" b="1" smtClean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39750" y="1916113"/>
          <a:ext cx="8218488" cy="4141787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6769942"/>
                <a:gridCol w="1448546"/>
              </a:tblGrid>
              <a:tr h="798857">
                <a:tc>
                  <a:txBody>
                    <a:bodyPr/>
                    <a:lstStyle/>
                    <a:p>
                      <a:pPr lvl="0"/>
                      <a:r>
                        <a:rPr lang="ru-RU" sz="2000" kern="1200" dirty="0" smtClean="0">
                          <a:latin typeface="Calibri" panose="020F0502020204030204" pitchFamily="34" charset="0"/>
                          <a:cs typeface="Times New Roman" pitchFamily="18" charset="0"/>
                        </a:rPr>
                        <a:t>Доступность методической литературы, дидактических материалов, соответствующих ФГОС ДО </a:t>
                      </a:r>
                      <a:endParaRPr lang="ru-RU" sz="2000" kern="120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1" marR="91431" marT="45736" marB="4573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Calibri" panose="020F0502020204030204" pitchFamily="34" charset="0"/>
                          <a:cs typeface="Times New Roman" pitchFamily="18" charset="0"/>
                        </a:rPr>
                        <a:t>26,3</a:t>
                      </a:r>
                      <a:endParaRPr lang="ru-RU" sz="2000" dirty="0">
                        <a:latin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91431" marR="91431" marT="45736" marB="4573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43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 smtClean="0">
                          <a:latin typeface="Calibri" panose="020F0502020204030204" pitchFamily="34" charset="0"/>
                          <a:cs typeface="Times New Roman" pitchFamily="18" charset="0"/>
                        </a:rPr>
                        <a:t>Индивидуальные консультации по вопросам ФГОС ДО</a:t>
                      </a:r>
                      <a:endParaRPr lang="ru-RU" sz="2000" kern="120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1" marR="91431" marT="45736" marB="4573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Calibri" panose="020F0502020204030204" pitchFamily="34" charset="0"/>
                          <a:cs typeface="Times New Roman" pitchFamily="18" charset="0"/>
                        </a:rPr>
                        <a:t>15,8</a:t>
                      </a:r>
                      <a:endParaRPr lang="ru-RU" sz="2000" dirty="0">
                        <a:latin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91431" marR="91431" marT="45736" marB="4573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012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 smtClean="0">
                          <a:latin typeface="Calibri" panose="020F0502020204030204" pitchFamily="34" charset="0"/>
                          <a:cs typeface="Times New Roman" pitchFamily="18" charset="0"/>
                        </a:rPr>
                        <a:t>Семинары, практикумы, просмотры открытых образовательных мероприятий </a:t>
                      </a:r>
                      <a:endParaRPr lang="ru-RU" sz="2000" kern="120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1" marR="91431" marT="45736" marB="4573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Calibri" panose="020F0502020204030204" pitchFamily="34" charset="0"/>
                          <a:cs typeface="Times New Roman" pitchFamily="18" charset="0"/>
                        </a:rPr>
                        <a:t>15,8</a:t>
                      </a:r>
                      <a:endParaRPr lang="ru-RU" sz="2000" dirty="0">
                        <a:latin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91431" marR="91431" marT="45736" marB="4573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885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 smtClean="0">
                          <a:latin typeface="Calibri" panose="020F0502020204030204" pitchFamily="34" charset="0"/>
                          <a:cs typeface="Times New Roman" pitchFamily="18" charset="0"/>
                        </a:rPr>
                        <a:t>Методические рекомендации (по проектированию РППС, разработке ОП)</a:t>
                      </a:r>
                      <a:endParaRPr lang="ru-RU" sz="2000" kern="120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1" marR="91431" marT="45736" marB="4573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Calibri" panose="020F0502020204030204" pitchFamily="34" charset="0"/>
                          <a:cs typeface="Times New Roman" pitchFamily="18" charset="0"/>
                        </a:rPr>
                        <a:t>15,8</a:t>
                      </a:r>
                      <a:endParaRPr lang="ru-RU" sz="2000" dirty="0">
                        <a:latin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91431" marR="91431" marT="45736" marB="4573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28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 smtClean="0">
                          <a:latin typeface="Calibri" panose="020F0502020204030204" pitchFamily="34" charset="0"/>
                          <a:cs typeface="Times New Roman" pitchFamily="18" charset="0"/>
                        </a:rPr>
                        <a:t>Обмен опытом  с другими</a:t>
                      </a:r>
                      <a:r>
                        <a:rPr lang="ru-RU" sz="2000" kern="1200" baseline="0" dirty="0" smtClean="0">
                          <a:latin typeface="Calibri" panose="020F0502020204030204" pitchFamily="34" charset="0"/>
                          <a:cs typeface="Times New Roman" pitchFamily="18" charset="0"/>
                        </a:rPr>
                        <a:t> учреждениями</a:t>
                      </a:r>
                      <a:endParaRPr lang="ru-RU" sz="2000" kern="120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1" marR="91431" marT="45736" marB="4573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Calibri" panose="020F0502020204030204" pitchFamily="34" charset="0"/>
                          <a:cs typeface="Times New Roman" pitchFamily="18" charset="0"/>
                        </a:rPr>
                        <a:t>10,7</a:t>
                      </a:r>
                      <a:endParaRPr lang="ru-RU" sz="2000" dirty="0">
                        <a:latin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91431" marR="91431" marT="45736" marB="4573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28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 smtClean="0">
                          <a:latin typeface="Calibri" panose="020F0502020204030204" pitchFamily="34" charset="0"/>
                          <a:cs typeface="Times New Roman" pitchFamily="18" charset="0"/>
                        </a:rPr>
                        <a:t>Обеспечение доступа к информационным ресурсам</a:t>
                      </a:r>
                      <a:endParaRPr lang="ru-RU" sz="2000" kern="120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1" marR="91431" marT="45736" marB="4573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Calibri" panose="020F0502020204030204" pitchFamily="34" charset="0"/>
                          <a:cs typeface="Times New Roman" pitchFamily="18" charset="0"/>
                        </a:rPr>
                        <a:t>7,8</a:t>
                      </a:r>
                      <a:endParaRPr lang="ru-RU" sz="2000" dirty="0">
                        <a:latin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91431" marR="91431" marT="45736" marB="4573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28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 smtClean="0">
                          <a:latin typeface="Calibri" panose="020F0502020204030204" pitchFamily="34" charset="0"/>
                          <a:cs typeface="Times New Roman" pitchFamily="18" charset="0"/>
                        </a:rPr>
                        <a:t>Уменьшение потока документов</a:t>
                      </a:r>
                      <a:endParaRPr lang="ru-RU" sz="2000" dirty="0" smtClean="0">
                        <a:latin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91431" marR="91431" marT="45736" marB="4573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Calibri" panose="020F0502020204030204" pitchFamily="34" charset="0"/>
                          <a:cs typeface="Times New Roman" pitchFamily="18" charset="0"/>
                        </a:rPr>
                        <a:t>7,8</a:t>
                      </a:r>
                      <a:endParaRPr lang="ru-RU" sz="2000" dirty="0">
                        <a:latin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91431" marR="91431" marT="45736" marB="4573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r>
              <a:rPr lang="ru-RU" altLang="ru-RU" sz="2700" b="1" i="1" smtClean="0"/>
              <a:t>Характер помощи, требующейся педагогам </a:t>
            </a:r>
            <a:br>
              <a:rPr lang="ru-RU" altLang="ru-RU" sz="2700" b="1" i="1" smtClean="0"/>
            </a:br>
            <a:r>
              <a:rPr lang="ru-RU" altLang="ru-RU" sz="2700" b="1" i="1" smtClean="0"/>
              <a:t>в переходный период реализации ФГОС ДО</a:t>
            </a:r>
            <a:endParaRPr lang="ru-RU" altLang="ru-RU" sz="2700" b="1" smtClean="0"/>
          </a:p>
        </p:txBody>
      </p:sp>
      <p:graphicFrame>
        <p:nvGraphicFramePr>
          <p:cNvPr id="13315" name="Содержимое 3"/>
          <p:cNvGraphicFramePr>
            <a:graphicFrameLocks noGrp="1"/>
          </p:cNvGraphicFramePr>
          <p:nvPr>
            <p:ph idx="1"/>
          </p:nvPr>
        </p:nvGraphicFramePr>
        <p:xfrm>
          <a:off x="406400" y="1549400"/>
          <a:ext cx="8331200" cy="488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6" r:id="rId4" imgW="8327858" imgH="4883319" progId="Excel.Chart.8">
                  <p:embed/>
                </p:oleObj>
              </mc:Choice>
              <mc:Fallback>
                <p:oleObj r:id="rId4" imgW="8327858" imgH="4883319" progId="Excel.Chart.8">
                  <p:embed/>
                  <p:pic>
                    <p:nvPicPr>
                      <p:cNvPr id="0" name="Содержимое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400" y="1549400"/>
                        <a:ext cx="8331200" cy="4883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ru-RU" altLang="ru-RU" sz="2700" b="1" i="1" smtClean="0"/>
              <a:t>Оценка педагогами вероятных эффектов введения ФГОС ДО: влияние на развитие детей, их образовательные результаты</a:t>
            </a:r>
            <a:endParaRPr lang="ru-RU" altLang="ru-RU" b="1" smtClean="0"/>
          </a:p>
        </p:txBody>
      </p:sp>
      <p:graphicFrame>
        <p:nvGraphicFramePr>
          <p:cNvPr id="3075" name="Содержимое 3"/>
          <p:cNvGraphicFramePr>
            <a:graphicFrameLocks noGrp="1"/>
          </p:cNvGraphicFramePr>
          <p:nvPr>
            <p:ph idx="1"/>
          </p:nvPr>
        </p:nvGraphicFramePr>
        <p:xfrm>
          <a:off x="406400" y="1549400"/>
          <a:ext cx="3711575" cy="409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r:id="rId4" imgW="3712786" imgH="4090771" progId="Excel.Chart.8">
                  <p:embed/>
                </p:oleObj>
              </mc:Choice>
              <mc:Fallback>
                <p:oleObj r:id="rId4" imgW="3712786" imgH="4090771" progId="Excel.Chart.8">
                  <p:embed/>
                  <p:pic>
                    <p:nvPicPr>
                      <p:cNvPr id="0" name="Содержимое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400" y="1549400"/>
                        <a:ext cx="3711575" cy="40909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ru-RU" altLang="ru-RU"/>
          </a:p>
        </p:txBody>
      </p:sp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3491880" y="2132856"/>
            <a:ext cx="914400" cy="342900"/>
          </a:xfrm>
          <a:prstGeom prst="notchedRightArrow">
            <a:avLst>
              <a:gd name="adj1" fmla="val 50000"/>
              <a:gd name="adj2" fmla="val 66667"/>
            </a:avLst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08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ru-RU" altLang="ru-RU"/>
          </a:p>
        </p:txBody>
      </p:sp>
      <p:graphicFrame>
        <p:nvGraphicFramePr>
          <p:cNvPr id="3081" name="Object 3"/>
          <p:cNvGraphicFramePr>
            <a:graphicFrameLocks noChangeAspect="1"/>
          </p:cNvGraphicFramePr>
          <p:nvPr/>
        </p:nvGraphicFramePr>
        <p:xfrm>
          <a:off x="4233863" y="1412875"/>
          <a:ext cx="4637087" cy="494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r:id="rId7" imgW="4639458" imgH="4944285" progId="Excel.Chart.8">
                  <p:embed/>
                </p:oleObj>
              </mc:Choice>
              <mc:Fallback>
                <p:oleObj r:id="rId7" imgW="4639458" imgH="4944285" progId="Excel.Char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33863" y="1412875"/>
                        <a:ext cx="4637087" cy="4946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457200" y="144463"/>
            <a:ext cx="8229600" cy="1555750"/>
          </a:xfrm>
        </p:spPr>
        <p:txBody>
          <a:bodyPr/>
          <a:lstStyle/>
          <a:p>
            <a:r>
              <a:rPr lang="ru-RU" altLang="ru-RU" sz="2700" b="1" i="1" smtClean="0"/>
              <a:t>Оценка педагогами вероятных эффектов введения ФГОС ДО: изменение материально-технических и иных условий реализации ООП ДО</a:t>
            </a:r>
            <a:endParaRPr lang="ru-RU" altLang="ru-RU" sz="2700" b="1" smtClean="0"/>
          </a:p>
        </p:txBody>
      </p:sp>
      <p:graphicFrame>
        <p:nvGraphicFramePr>
          <p:cNvPr id="4099" name="Содержимое 4"/>
          <p:cNvGraphicFramePr>
            <a:graphicFrameLocks noGrp="1"/>
          </p:cNvGraphicFramePr>
          <p:nvPr>
            <p:ph idx="1"/>
          </p:nvPr>
        </p:nvGraphicFramePr>
        <p:xfrm>
          <a:off x="273050" y="1793875"/>
          <a:ext cx="8670925" cy="4627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r:id="rId4" imgW="8669263" imgH="4627265" progId="Excel.Chart.8">
                  <p:embed/>
                </p:oleObj>
              </mc:Choice>
              <mc:Fallback>
                <p:oleObj r:id="rId4" imgW="8669263" imgH="4627265" progId="Excel.Chart.8">
                  <p:embed/>
                  <p:pic>
                    <p:nvPicPr>
                      <p:cNvPr id="0" name="Содержимое 4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050" y="1793875"/>
                        <a:ext cx="8670925" cy="46275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457200" y="71438"/>
            <a:ext cx="8229600" cy="1485900"/>
          </a:xfrm>
        </p:spPr>
        <p:txBody>
          <a:bodyPr/>
          <a:lstStyle/>
          <a:p>
            <a:r>
              <a:rPr lang="ru-RU" altLang="ru-RU" sz="2700" b="1" i="1" smtClean="0"/>
              <a:t>Оценка педагогами вероятных эффектов введения ФГОС ДО: положительные изменения в деятельности ДОО </a:t>
            </a:r>
          </a:p>
        </p:txBody>
      </p:sp>
      <p:graphicFrame>
        <p:nvGraphicFramePr>
          <p:cNvPr id="5123" name="Содержимое 3"/>
          <p:cNvGraphicFramePr>
            <a:graphicFrameLocks noGrp="1"/>
          </p:cNvGraphicFramePr>
          <p:nvPr>
            <p:ph idx="1"/>
          </p:nvPr>
        </p:nvGraphicFramePr>
        <p:xfrm>
          <a:off x="401638" y="1506538"/>
          <a:ext cx="8331200" cy="4627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r:id="rId4" imgW="8333954" imgH="4627265" progId="Excel.Chart.8">
                  <p:embed/>
                </p:oleObj>
              </mc:Choice>
              <mc:Fallback>
                <p:oleObj r:id="rId4" imgW="8333954" imgH="4627265" progId="Excel.Chart.8">
                  <p:embed/>
                  <p:pic>
                    <p:nvPicPr>
                      <p:cNvPr id="0" name="Содержимое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638" y="1506538"/>
                        <a:ext cx="8331200" cy="46275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519113" y="333375"/>
            <a:ext cx="8229600" cy="1143000"/>
          </a:xfrm>
        </p:spPr>
        <p:txBody>
          <a:bodyPr/>
          <a:lstStyle/>
          <a:p>
            <a:r>
              <a:rPr lang="ru-RU" altLang="ru-RU" sz="2700" b="1" i="1" smtClean="0"/>
              <a:t>Оценка педагогами степени готовности к реализации ФГОС ДО </a:t>
            </a:r>
            <a:br>
              <a:rPr lang="ru-RU" altLang="ru-RU" sz="2700" b="1" i="1" smtClean="0"/>
            </a:br>
            <a:r>
              <a:rPr lang="ru-RU" altLang="ru-RU" sz="2700" i="1" smtClean="0"/>
              <a:t>(баллы, </a:t>
            </a:r>
            <a:r>
              <a:rPr lang="en-US" altLang="ru-RU" sz="2700" i="1" smtClean="0"/>
              <a:t>max - 5</a:t>
            </a:r>
            <a:r>
              <a:rPr lang="ru-RU" altLang="ru-RU" sz="2700" i="1" smtClean="0"/>
              <a:t>)</a:t>
            </a:r>
          </a:p>
        </p:txBody>
      </p:sp>
      <p:sp>
        <p:nvSpPr>
          <p:cNvPr id="6147" name="TextBox 2"/>
          <p:cNvSpPr txBox="1">
            <a:spLocks noChangeArrowheads="1"/>
          </p:cNvSpPr>
          <p:nvPr/>
        </p:nvSpPr>
        <p:spPr bwMode="auto">
          <a:xfrm>
            <a:off x="2759075" y="5229225"/>
            <a:ext cx="16684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ru-RU" altLang="ru-RU" sz="2000" b="1"/>
              <a:t>Готовность педагогов</a:t>
            </a:r>
          </a:p>
        </p:txBody>
      </p:sp>
      <p:sp>
        <p:nvSpPr>
          <p:cNvPr id="6148" name="TextBox 5"/>
          <p:cNvSpPr txBox="1">
            <a:spLocks noChangeArrowheads="1"/>
          </p:cNvSpPr>
          <p:nvPr/>
        </p:nvSpPr>
        <p:spPr bwMode="auto">
          <a:xfrm>
            <a:off x="4643438" y="5229225"/>
            <a:ext cx="18796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ru-RU" altLang="ru-RU" sz="2000" b="1"/>
              <a:t>Готовность ДОО в целом</a:t>
            </a:r>
          </a:p>
        </p:txBody>
      </p:sp>
      <p:graphicFrame>
        <p:nvGraphicFramePr>
          <p:cNvPr id="6149" name="Диаграмма 7"/>
          <p:cNvGraphicFramePr>
            <a:graphicFrameLocks/>
          </p:cNvGraphicFramePr>
          <p:nvPr/>
        </p:nvGraphicFramePr>
        <p:xfrm>
          <a:off x="1100138" y="1525588"/>
          <a:ext cx="6943725" cy="407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r:id="rId4" imgW="6937849" imgH="4078577" progId="Excel.Chart.8">
                  <p:embed/>
                </p:oleObj>
              </mc:Choice>
              <mc:Fallback>
                <p:oleObj r:id="rId4" imgW="6937849" imgH="4078577" progId="Excel.Chart.8">
                  <p:embed/>
                  <p:pic>
                    <p:nvPicPr>
                      <p:cNvPr id="0" name="Диаграмма 7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0138" y="1525588"/>
                        <a:ext cx="6943725" cy="4073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700" b="1" i="1" smtClean="0"/>
              <a:t>Составляющие готовности педагога к реализации ФГОС ДО: взгляд практиков</a:t>
            </a:r>
            <a:endParaRPr lang="ru-RU" altLang="ru-RU" sz="2700" b="1" smtClean="0"/>
          </a:p>
        </p:txBody>
      </p:sp>
      <p:graphicFrame>
        <p:nvGraphicFramePr>
          <p:cNvPr id="7171" name="Содержимое 3"/>
          <p:cNvGraphicFramePr>
            <a:graphicFrameLocks noGrp="1"/>
          </p:cNvGraphicFramePr>
          <p:nvPr>
            <p:ph idx="1"/>
          </p:nvPr>
        </p:nvGraphicFramePr>
        <p:xfrm>
          <a:off x="344488" y="1506538"/>
          <a:ext cx="8331200" cy="5157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8327858" imgH="5157663" progId="Excel.Chart.8">
                  <p:embed/>
                </p:oleObj>
              </mc:Choice>
              <mc:Fallback>
                <p:oleObj r:id="rId4" imgW="8327858" imgH="5157663" progId="Excel.Chart.8">
                  <p:embed/>
                  <p:pic>
                    <p:nvPicPr>
                      <p:cNvPr id="0" name="Содержимое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488" y="1506538"/>
                        <a:ext cx="8331200" cy="51577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700" b="1" i="1" smtClean="0"/>
              <a:t>Самооценка готовности к реализации ФГОС ДО: вопросы, на которые у педагогов есть ответы</a:t>
            </a:r>
            <a:endParaRPr lang="ru-RU" altLang="ru-RU" sz="2700" b="1" smtClean="0"/>
          </a:p>
        </p:txBody>
      </p:sp>
      <p:graphicFrame>
        <p:nvGraphicFramePr>
          <p:cNvPr id="8195" name="Содержимое 3"/>
          <p:cNvGraphicFramePr>
            <a:graphicFrameLocks noGrp="1"/>
          </p:cNvGraphicFramePr>
          <p:nvPr>
            <p:ph idx="1"/>
          </p:nvPr>
        </p:nvGraphicFramePr>
        <p:xfrm>
          <a:off x="417513" y="1865313"/>
          <a:ext cx="8331200" cy="4627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" r:id="rId4" imgW="8333954" imgH="4627265" progId="Excel.Chart.8">
                  <p:embed/>
                </p:oleObj>
              </mc:Choice>
              <mc:Fallback>
                <p:oleObj r:id="rId4" imgW="8333954" imgH="4627265" progId="Excel.Chart.8">
                  <p:embed/>
                  <p:pic>
                    <p:nvPicPr>
                      <p:cNvPr id="0" name="Содержимое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513" y="1865313"/>
                        <a:ext cx="8331200" cy="46275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>
            <a:off x="468313" y="3500438"/>
            <a:ext cx="6551612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700" b="1" i="1" smtClean="0"/>
              <a:t>Имеющиеся компетенции педагогов, </a:t>
            </a:r>
            <a:br>
              <a:rPr lang="ru-RU" altLang="ru-RU" sz="2700" b="1" i="1" smtClean="0"/>
            </a:br>
            <a:r>
              <a:rPr lang="ru-RU" altLang="ru-RU" sz="2700" b="1" i="1" smtClean="0"/>
              <a:t>которые будут востребованы </a:t>
            </a:r>
            <a:br>
              <a:rPr lang="ru-RU" altLang="ru-RU" sz="2700" b="1" i="1" smtClean="0"/>
            </a:br>
            <a:r>
              <a:rPr lang="ru-RU" altLang="ru-RU" sz="2700" b="1" i="1" smtClean="0"/>
              <a:t>в условиях реализации  ФГОС ДО</a:t>
            </a:r>
            <a:endParaRPr lang="ru-RU" altLang="ru-RU" sz="2700" b="1" smtClean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895475"/>
          <a:ext cx="8362950" cy="4413881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7479597"/>
                <a:gridCol w="883353"/>
              </a:tblGrid>
              <a:tr h="370733">
                <a:tc>
                  <a:txBody>
                    <a:bodyPr/>
                    <a:lstStyle/>
                    <a:p>
                      <a:pPr lvl="0"/>
                      <a:r>
                        <a:rPr lang="ru-RU" sz="1800" b="1" kern="1200" dirty="0" smtClean="0">
                          <a:latin typeface="Calibri" panose="020F0502020204030204" pitchFamily="34" charset="0"/>
                          <a:cs typeface="Times New Roman" pitchFamily="18" charset="0"/>
                        </a:rPr>
                        <a:t>Умение проектировать РППС в соответствии с требованиями ФГОС ДО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07" marB="4570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Calibri" panose="020F0502020204030204" pitchFamily="34" charset="0"/>
                          <a:cs typeface="Times New Roman" pitchFamily="18" charset="0"/>
                        </a:rPr>
                        <a:t>12,5</a:t>
                      </a:r>
                      <a:endParaRPr lang="ru-RU" sz="1800" b="1" dirty="0">
                        <a:latin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91436" marR="91436" marT="45707" marB="4570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98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latin typeface="Calibri" panose="020F0502020204030204" pitchFamily="34" charset="0"/>
                          <a:cs typeface="Times New Roman" pitchFamily="18" charset="0"/>
                        </a:rPr>
                        <a:t>Умение строить образовательную деятельность на основе индивидуальных особенностей каждого ребенка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07" marB="4570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Calibri" panose="020F0502020204030204" pitchFamily="34" charset="0"/>
                          <a:cs typeface="Times New Roman" pitchFamily="18" charset="0"/>
                        </a:rPr>
                        <a:t>12,5</a:t>
                      </a:r>
                      <a:endParaRPr lang="ru-RU" sz="1800" b="1" dirty="0">
                        <a:latin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91436" marR="91436" marT="45707" marB="4570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73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latin typeface="Calibri" panose="020F0502020204030204" pitchFamily="34" charset="0"/>
                          <a:cs typeface="Times New Roman" pitchFamily="18" charset="0"/>
                        </a:rPr>
                        <a:t>Опыт использования ИКТ в педагогической</a:t>
                      </a:r>
                      <a:r>
                        <a:rPr lang="ru-RU" sz="1800" kern="1200" baseline="0" dirty="0" smtClean="0">
                          <a:latin typeface="Calibri" panose="020F0502020204030204" pitchFamily="34" charset="0"/>
                          <a:cs typeface="Times New Roman" pitchFamily="18" charset="0"/>
                        </a:rPr>
                        <a:t> деятельности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07" marB="4570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Calibri" panose="020F0502020204030204" pitchFamily="34" charset="0"/>
                          <a:cs typeface="Times New Roman" pitchFamily="18" charset="0"/>
                        </a:rPr>
                        <a:t>10,0</a:t>
                      </a:r>
                      <a:endParaRPr lang="ru-RU" sz="1800" dirty="0">
                        <a:latin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91436" marR="91436" marT="45707" marB="4570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98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latin typeface="Calibri" panose="020F0502020204030204" pitchFamily="34" charset="0"/>
                          <a:cs typeface="Times New Roman" pitchFamily="18" charset="0"/>
                        </a:rPr>
                        <a:t>Знание и использование новых методов и приемов  (ТРИЗ,</a:t>
                      </a:r>
                      <a:r>
                        <a:rPr lang="ru-RU" sz="1800" kern="1200" baseline="0" dirty="0" smtClean="0">
                          <a:latin typeface="Calibri" panose="020F0502020204030204" pitchFamily="34" charset="0"/>
                          <a:cs typeface="Times New Roman" pitchFamily="18" charset="0"/>
                        </a:rPr>
                        <a:t> игры Воскобовича, проблемный диалог, деятельностный метод и др.)</a:t>
                      </a:r>
                      <a:r>
                        <a:rPr lang="ru-RU" sz="1800" kern="1200" dirty="0" smtClean="0">
                          <a:latin typeface="Calibri" panose="020F0502020204030204" pitchFamily="34" charset="0"/>
                          <a:cs typeface="Times New Roman" pitchFamily="18" charset="0"/>
                        </a:rPr>
                        <a:t> 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07" marB="4570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Calibri" panose="020F0502020204030204" pitchFamily="34" charset="0"/>
                          <a:cs typeface="Times New Roman" pitchFamily="18" charset="0"/>
                        </a:rPr>
                        <a:t>10,0</a:t>
                      </a:r>
                      <a:endParaRPr lang="ru-RU" sz="1800" dirty="0">
                        <a:latin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91436" marR="91436" marT="45707" marB="4570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73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latin typeface="Calibri" panose="020F0502020204030204" pitchFamily="34" charset="0"/>
                          <a:cs typeface="Times New Roman" pitchFamily="18" charset="0"/>
                        </a:rPr>
                        <a:t>Опыт работы с родителями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07" marB="4570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Calibri" panose="020F0502020204030204" pitchFamily="34" charset="0"/>
                          <a:cs typeface="Times New Roman" pitchFamily="18" charset="0"/>
                        </a:rPr>
                        <a:t>10,0</a:t>
                      </a:r>
                      <a:endParaRPr lang="ru-RU" sz="1800" dirty="0">
                        <a:latin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91436" marR="91436" marT="45707" marB="4570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73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latin typeface="Calibri" panose="020F0502020204030204" pitchFamily="34" charset="0"/>
                          <a:cs typeface="Times New Roman" pitchFamily="18" charset="0"/>
                        </a:rPr>
                        <a:t>Умение проектировать образовательные мероприятия</a:t>
                      </a:r>
                      <a:r>
                        <a:rPr lang="ru-RU" sz="1800" kern="1200" baseline="0" dirty="0" smtClean="0">
                          <a:latin typeface="Calibri" panose="020F0502020204030204" pitchFamily="34" charset="0"/>
                          <a:cs typeface="Times New Roman" pitchFamily="18" charset="0"/>
                        </a:rPr>
                        <a:t> (</a:t>
                      </a:r>
                      <a:r>
                        <a:rPr lang="ru-RU" sz="1800" kern="1200" dirty="0" smtClean="0">
                          <a:latin typeface="Calibri" panose="020F0502020204030204" pitchFamily="34" charset="0"/>
                          <a:cs typeface="Times New Roman" pitchFamily="18" charset="0"/>
                        </a:rPr>
                        <a:t>НОД )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07" marB="4570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Calibri" panose="020F0502020204030204" pitchFamily="34" charset="0"/>
                          <a:cs typeface="Times New Roman" pitchFamily="18" charset="0"/>
                        </a:rPr>
                        <a:t>5,0</a:t>
                      </a:r>
                      <a:endParaRPr lang="ru-RU" sz="1800" dirty="0">
                        <a:latin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91436" marR="91436" marT="45707" marB="4570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398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latin typeface="Calibri" panose="020F0502020204030204" pitchFamily="34" charset="0"/>
                          <a:cs typeface="Times New Roman" pitchFamily="18" charset="0"/>
                        </a:rPr>
                        <a:t>Опыт составления индивидуальной развивающей программы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latin typeface="Calibri" panose="020F0502020204030204" pitchFamily="34" charset="0"/>
                          <a:cs typeface="Times New Roman" pitchFamily="18" charset="0"/>
                        </a:rPr>
                        <a:t>для детей с ОВЗ 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07" marB="4570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Calibri" panose="020F0502020204030204" pitchFamily="34" charset="0"/>
                          <a:cs typeface="Times New Roman" pitchFamily="18" charset="0"/>
                        </a:rPr>
                        <a:t>5,0</a:t>
                      </a:r>
                      <a:endParaRPr lang="ru-RU" sz="1800" dirty="0">
                        <a:latin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91436" marR="91436" marT="45707" marB="4570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98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latin typeface="Calibri" panose="020F0502020204030204" pitchFamily="34" charset="0"/>
                          <a:cs typeface="Times New Roman" pitchFamily="18" charset="0"/>
                        </a:rPr>
                        <a:t>Умение выстраивать взаимодействие со всеми участниками образовательного процесса 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07" marB="4570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Calibri" panose="020F0502020204030204" pitchFamily="34" charset="0"/>
                          <a:cs typeface="Times New Roman" pitchFamily="18" charset="0"/>
                        </a:rPr>
                        <a:t>2,5</a:t>
                      </a:r>
                      <a:endParaRPr lang="ru-RU" sz="1800" dirty="0">
                        <a:latin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91436" marR="91436" marT="45707" marB="4570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73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latin typeface="Calibri" panose="020F0502020204030204" pitchFamily="34" charset="0"/>
                          <a:cs typeface="Times New Roman" pitchFamily="18" charset="0"/>
                        </a:rPr>
                        <a:t>Не смогли</a:t>
                      </a:r>
                      <a:r>
                        <a:rPr lang="ru-RU" sz="1800" b="1" kern="1200" baseline="0" dirty="0" smtClean="0">
                          <a:latin typeface="Calibri" panose="020F0502020204030204" pitchFamily="34" charset="0"/>
                          <a:cs typeface="Times New Roman" pitchFamily="18" charset="0"/>
                        </a:rPr>
                        <a:t> дать конкретный ответ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07" marB="4570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Calibri" panose="020F0502020204030204" pitchFamily="34" charset="0"/>
                          <a:cs typeface="Times New Roman" pitchFamily="18" charset="0"/>
                        </a:rPr>
                        <a:t>32,5</a:t>
                      </a:r>
                      <a:endParaRPr lang="ru-RU" sz="1800" b="1" dirty="0">
                        <a:latin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91436" marR="91436" marT="45707" marB="4570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457200" y="144463"/>
            <a:ext cx="8229600" cy="1555750"/>
          </a:xfrm>
        </p:spPr>
        <p:txBody>
          <a:bodyPr/>
          <a:lstStyle/>
          <a:p>
            <a:r>
              <a:rPr lang="ru-RU" altLang="ru-RU" sz="2700" b="1" i="1" smtClean="0"/>
              <a:t>Оценка педагогами затруднений, </a:t>
            </a:r>
            <a:br>
              <a:rPr lang="ru-RU" altLang="ru-RU" sz="2700" b="1" i="1" smtClean="0"/>
            </a:br>
            <a:r>
              <a:rPr lang="ru-RU" altLang="ru-RU" sz="2700" b="1" i="1" smtClean="0"/>
              <a:t>связанных с реализацией ФГОС ДО</a:t>
            </a:r>
            <a:endParaRPr lang="ru-RU" altLang="ru-RU" sz="2700" b="1" smtClean="0"/>
          </a:p>
        </p:txBody>
      </p:sp>
      <p:graphicFrame>
        <p:nvGraphicFramePr>
          <p:cNvPr id="10243" name="Содержимое 4"/>
          <p:cNvGraphicFramePr>
            <a:graphicFrameLocks noGrp="1"/>
          </p:cNvGraphicFramePr>
          <p:nvPr>
            <p:ph idx="1"/>
          </p:nvPr>
        </p:nvGraphicFramePr>
        <p:xfrm>
          <a:off x="273050" y="1793875"/>
          <a:ext cx="8670925" cy="4627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r:id="rId4" imgW="8669263" imgH="4627265" progId="Excel.Chart.8">
                  <p:embed/>
                </p:oleObj>
              </mc:Choice>
              <mc:Fallback>
                <p:oleObj r:id="rId4" imgW="8669263" imgH="4627265" progId="Excel.Chart.8">
                  <p:embed/>
                  <p:pic>
                    <p:nvPicPr>
                      <p:cNvPr id="0" name="Содержимое 4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050" y="1793875"/>
                        <a:ext cx="8670925" cy="46275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647</TotalTime>
  <Words>360</Words>
  <Application>Microsoft Office PowerPoint</Application>
  <PresentationFormat>Экран (4:3)</PresentationFormat>
  <Paragraphs>70</Paragraphs>
  <Slides>12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Calibri</vt:lpstr>
      <vt:lpstr>Arial</vt:lpstr>
      <vt:lpstr>Times New Roman</vt:lpstr>
      <vt:lpstr>Тема Office</vt:lpstr>
      <vt:lpstr>Диаграмма Microsoft Excel</vt:lpstr>
      <vt:lpstr>«Самооценка готовности педагога к реализации ФГОС ДО»</vt:lpstr>
      <vt:lpstr>Оценка педагогами вероятных эффектов введения ФГОС ДО: влияние на развитие детей, их образовательные результаты</vt:lpstr>
      <vt:lpstr>Оценка педагогами вероятных эффектов введения ФГОС ДО: изменение материально-технических и иных условий реализации ООП ДО</vt:lpstr>
      <vt:lpstr>Оценка педагогами вероятных эффектов введения ФГОС ДО: положительные изменения в деятельности ДОО </vt:lpstr>
      <vt:lpstr>Оценка педагогами степени готовности к реализации ФГОС ДО  (баллы, max - 5)</vt:lpstr>
      <vt:lpstr>Составляющие готовности педагога к реализации ФГОС ДО: взгляд практиков</vt:lpstr>
      <vt:lpstr>Самооценка готовности к реализации ФГОС ДО: вопросы, на которые у педагогов есть ответы</vt:lpstr>
      <vt:lpstr>Имеющиеся компетенции педагогов,  которые будут востребованы  в условиях реализации  ФГОС ДО</vt:lpstr>
      <vt:lpstr>Оценка педагогами затруднений,  связанных с реализацией ФГОС ДО</vt:lpstr>
      <vt:lpstr>Характер затруднений педагогов,  связанных с реализацией ФГОС ДО</vt:lpstr>
      <vt:lpstr>Организация методической работы в переходный период реализации ФГОС ДО: пожелания педагогов</vt:lpstr>
      <vt:lpstr>Характер помощи, требующейся педагогам  в переходный период реализации ФГОС ДО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Рома</dc:creator>
  <cp:lastModifiedBy>Светлана Юрьевна Белянчева</cp:lastModifiedBy>
  <cp:revision>31</cp:revision>
  <cp:lastPrinted>2015-06-04T08:23:18Z</cp:lastPrinted>
  <dcterms:created xsi:type="dcterms:W3CDTF">2015-06-03T09:29:14Z</dcterms:created>
  <dcterms:modified xsi:type="dcterms:W3CDTF">2015-06-08T11:49:22Z</dcterms:modified>
</cp:coreProperties>
</file>