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5" r:id="rId4"/>
    <p:sldId id="292" r:id="rId5"/>
    <p:sldId id="266" r:id="rId6"/>
    <p:sldId id="293" r:id="rId7"/>
    <p:sldId id="294" r:id="rId8"/>
    <p:sldId id="295" r:id="rId9"/>
    <p:sldId id="296" r:id="rId10"/>
    <p:sldId id="297" r:id="rId11"/>
    <p:sldId id="303" r:id="rId12"/>
    <p:sldId id="304" r:id="rId13"/>
    <p:sldId id="305" r:id="rId14"/>
    <p:sldId id="306" r:id="rId15"/>
    <p:sldId id="308" r:id="rId16"/>
    <p:sldId id="309" r:id="rId17"/>
    <p:sldId id="310" r:id="rId18"/>
    <p:sldId id="311" r:id="rId19"/>
    <p:sldId id="312" r:id="rId20"/>
    <p:sldId id="313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645" autoAdjust="0"/>
  </p:normalViewPr>
  <p:slideViewPr>
    <p:cSldViewPr>
      <p:cViewPr varScale="1">
        <p:scale>
          <a:sx n="44" d="100"/>
          <a:sy n="44" d="100"/>
        </p:scale>
        <p:origin x="-12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501FB3-FE7E-4EAB-ACB5-C536E5573FD2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AF84A2-64BB-490F-8CF0-DC0FA7E44924}">
      <dgm:prSet phldrT="[Текст]" custT="1"/>
      <dgm:spPr/>
      <dgm:t>
        <a:bodyPr/>
        <a:lstStyle/>
        <a:p>
          <a:r>
            <a:rPr lang="ru-RU" sz="2400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Постфигуратив-ный</a:t>
          </a:r>
          <a:r>
            <a:rPr lang="ru-RU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тип</a:t>
          </a:r>
          <a:endParaRPr lang="ru-RU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92796CF-6BC9-4710-B239-9F4639850765}" type="parTrans" cxnId="{35E5D725-67CB-45A7-97BB-BA82848C04A8}">
      <dgm:prSet/>
      <dgm:spPr/>
      <dgm:t>
        <a:bodyPr/>
        <a:lstStyle/>
        <a:p>
          <a:endParaRPr lang="ru-RU"/>
        </a:p>
      </dgm:t>
    </dgm:pt>
    <dgm:pt modelId="{B1E78FD4-6047-4B41-A1EF-EA13FE3695D0}" type="sibTrans" cxnId="{35E5D725-67CB-45A7-97BB-BA82848C04A8}">
      <dgm:prSet/>
      <dgm:spPr/>
      <dgm:t>
        <a:bodyPr/>
        <a:lstStyle/>
        <a:p>
          <a:endParaRPr lang="ru-RU"/>
        </a:p>
      </dgm:t>
    </dgm:pt>
    <dgm:pt modelId="{BADD5101-AE35-4BF3-9BAE-5768FFB9E0D8}">
      <dgm:prSet phldrT="[Текст]" custT="1"/>
      <dgm:spPr/>
      <dgm:t>
        <a:bodyPr/>
        <a:lstStyle/>
        <a:p>
          <a:r>
            <a:rPr lang="ru-RU" sz="1800" dirty="0" smtClean="0"/>
            <a:t>Ценности аккумулированы в прошлом</a:t>
          </a:r>
          <a:endParaRPr lang="ru-RU" sz="1800" dirty="0"/>
        </a:p>
      </dgm:t>
    </dgm:pt>
    <dgm:pt modelId="{6C4BC81A-DA78-48F8-A339-F542B0743292}" type="parTrans" cxnId="{70D39979-CB6E-44D8-9579-B8546AF218DD}">
      <dgm:prSet/>
      <dgm:spPr/>
      <dgm:t>
        <a:bodyPr/>
        <a:lstStyle/>
        <a:p>
          <a:endParaRPr lang="ru-RU"/>
        </a:p>
      </dgm:t>
    </dgm:pt>
    <dgm:pt modelId="{1A9F5E77-C1CB-458F-A2CA-8B1F1C38F936}" type="sibTrans" cxnId="{70D39979-CB6E-44D8-9579-B8546AF218DD}">
      <dgm:prSet/>
      <dgm:spPr/>
      <dgm:t>
        <a:bodyPr/>
        <a:lstStyle/>
        <a:p>
          <a:endParaRPr lang="ru-RU"/>
        </a:p>
      </dgm:t>
    </dgm:pt>
    <dgm:pt modelId="{88A4ADBC-6B8E-4D4F-9189-3B794D2F471B}">
      <dgm:prSet phldrT="[Текст]" custT="1"/>
      <dgm:spPr/>
      <dgm:t>
        <a:bodyPr/>
        <a:lstStyle/>
        <a:p>
          <a:r>
            <a:rPr lang="ru-RU" sz="1800" dirty="0" smtClean="0"/>
            <a:t>Соотнесение своих решений с традициями предков</a:t>
          </a:r>
          <a:endParaRPr lang="ru-RU" sz="1800" dirty="0"/>
        </a:p>
      </dgm:t>
    </dgm:pt>
    <dgm:pt modelId="{8AEE742C-EAF7-4A32-B8DC-9D8D8FD46513}" type="parTrans" cxnId="{E57C8CC9-8F0D-47C0-9330-9A805DCD4118}">
      <dgm:prSet/>
      <dgm:spPr/>
      <dgm:t>
        <a:bodyPr/>
        <a:lstStyle/>
        <a:p>
          <a:endParaRPr lang="ru-RU"/>
        </a:p>
      </dgm:t>
    </dgm:pt>
    <dgm:pt modelId="{801A174E-6642-4C5E-877B-EC026C8B2A3A}" type="sibTrans" cxnId="{E57C8CC9-8F0D-47C0-9330-9A805DCD4118}">
      <dgm:prSet/>
      <dgm:spPr/>
      <dgm:t>
        <a:bodyPr/>
        <a:lstStyle/>
        <a:p>
          <a:endParaRPr lang="ru-RU"/>
        </a:p>
      </dgm:t>
    </dgm:pt>
    <dgm:pt modelId="{7CEC642D-A17A-4891-84DE-8BDEA546BFA5}">
      <dgm:prSet phldrT="[Текст]" custT="1"/>
      <dgm:spPr/>
      <dgm:t>
        <a:bodyPr/>
        <a:lstStyle/>
        <a:p>
          <a:r>
            <a:rPr lang="ru-RU" sz="2400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Кофигуратив-ный</a:t>
          </a:r>
          <a:r>
            <a:rPr lang="ru-RU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тип</a:t>
          </a:r>
        </a:p>
      </dgm:t>
    </dgm:pt>
    <dgm:pt modelId="{7C7807A2-BE55-4B41-9069-7C8767AA6864}" type="parTrans" cxnId="{30B0D8E3-8DC8-42E5-A621-D70436E96A79}">
      <dgm:prSet/>
      <dgm:spPr/>
      <dgm:t>
        <a:bodyPr/>
        <a:lstStyle/>
        <a:p>
          <a:endParaRPr lang="ru-RU"/>
        </a:p>
      </dgm:t>
    </dgm:pt>
    <dgm:pt modelId="{71172F03-1C8F-4FC5-A6EE-1E606A29E81D}" type="sibTrans" cxnId="{30B0D8E3-8DC8-42E5-A621-D70436E96A79}">
      <dgm:prSet/>
      <dgm:spPr/>
      <dgm:t>
        <a:bodyPr/>
        <a:lstStyle/>
        <a:p>
          <a:endParaRPr lang="ru-RU"/>
        </a:p>
      </dgm:t>
    </dgm:pt>
    <dgm:pt modelId="{DE23F7EB-3506-4341-9EA0-0D5070BA6481}">
      <dgm:prSet phldrT="[Текст]" custT="1"/>
      <dgm:spPr/>
      <dgm:t>
        <a:bodyPr/>
        <a:lstStyle/>
        <a:p>
          <a:r>
            <a:rPr lang="ru-RU" sz="1800" dirty="0" smtClean="0"/>
            <a:t>Центр сосредоточения ценностей - современность</a:t>
          </a:r>
          <a:endParaRPr lang="ru-RU" sz="1800" dirty="0"/>
        </a:p>
      </dgm:t>
    </dgm:pt>
    <dgm:pt modelId="{AC04105B-D2C8-425E-A647-3715EE59AA8A}" type="parTrans" cxnId="{72296096-B370-4D30-AE6D-E6756767588C}">
      <dgm:prSet/>
      <dgm:spPr/>
      <dgm:t>
        <a:bodyPr/>
        <a:lstStyle/>
        <a:p>
          <a:endParaRPr lang="ru-RU"/>
        </a:p>
      </dgm:t>
    </dgm:pt>
    <dgm:pt modelId="{6DF24F31-C70F-4FD8-9DC2-7C75B46CD4BB}" type="sibTrans" cxnId="{72296096-B370-4D30-AE6D-E6756767588C}">
      <dgm:prSet/>
      <dgm:spPr/>
      <dgm:t>
        <a:bodyPr/>
        <a:lstStyle/>
        <a:p>
          <a:endParaRPr lang="ru-RU"/>
        </a:p>
      </dgm:t>
    </dgm:pt>
    <dgm:pt modelId="{FE608EC3-41AC-47F9-89F5-2BE3CE2297EB}">
      <dgm:prSet phldrT="[Текст]" custT="1"/>
      <dgm:spPr/>
      <dgm:t>
        <a:bodyPr/>
        <a:lstStyle/>
        <a:p>
          <a:r>
            <a:rPr lang="ru-RU" sz="1800" dirty="0" smtClean="0"/>
            <a:t>Конфликт отцов и детей</a:t>
          </a:r>
          <a:endParaRPr lang="ru-RU" sz="1800" dirty="0"/>
        </a:p>
      </dgm:t>
    </dgm:pt>
    <dgm:pt modelId="{AF82E2C4-962F-4F68-B2CB-51B918F8690A}" type="parTrans" cxnId="{7CDB13D5-B772-4EF5-BB94-BEBC18427374}">
      <dgm:prSet/>
      <dgm:spPr/>
      <dgm:t>
        <a:bodyPr/>
        <a:lstStyle/>
        <a:p>
          <a:endParaRPr lang="ru-RU"/>
        </a:p>
      </dgm:t>
    </dgm:pt>
    <dgm:pt modelId="{263EF720-4F0D-4058-B2E6-AA7A956AFB8A}" type="sibTrans" cxnId="{7CDB13D5-B772-4EF5-BB94-BEBC18427374}">
      <dgm:prSet/>
      <dgm:spPr/>
      <dgm:t>
        <a:bodyPr/>
        <a:lstStyle/>
        <a:p>
          <a:endParaRPr lang="ru-RU"/>
        </a:p>
      </dgm:t>
    </dgm:pt>
    <dgm:pt modelId="{FEBB6F7F-2855-45CE-B909-FC3E76062CE7}">
      <dgm:prSet phldrT="[Текст]" custT="1"/>
      <dgm:spPr/>
      <dgm:t>
        <a:bodyPr/>
        <a:lstStyle/>
        <a:p>
          <a:r>
            <a:rPr lang="ru-RU" sz="2400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Префигура-тивный</a:t>
          </a:r>
          <a:r>
            <a:rPr lang="ru-RU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тип</a:t>
          </a:r>
        </a:p>
      </dgm:t>
    </dgm:pt>
    <dgm:pt modelId="{E1DAA810-DE3C-4187-ACAA-FFB50190AA65}" type="parTrans" cxnId="{427DB4F9-1CA9-4C6B-A0DD-C94CEEF983B4}">
      <dgm:prSet/>
      <dgm:spPr/>
      <dgm:t>
        <a:bodyPr/>
        <a:lstStyle/>
        <a:p>
          <a:endParaRPr lang="ru-RU"/>
        </a:p>
      </dgm:t>
    </dgm:pt>
    <dgm:pt modelId="{3B8609B1-8374-4D3B-9AB9-39972E00E740}" type="sibTrans" cxnId="{427DB4F9-1CA9-4C6B-A0DD-C94CEEF983B4}">
      <dgm:prSet/>
      <dgm:spPr/>
      <dgm:t>
        <a:bodyPr/>
        <a:lstStyle/>
        <a:p>
          <a:endParaRPr lang="ru-RU"/>
        </a:p>
      </dgm:t>
    </dgm:pt>
    <dgm:pt modelId="{6FDA836D-24EE-4517-8BB1-A9FD55D0255F}">
      <dgm:prSet phldrT="[Текст]" custT="1"/>
      <dgm:spPr/>
      <dgm:t>
        <a:bodyPr/>
        <a:lstStyle/>
        <a:p>
          <a:r>
            <a:rPr lang="ru-RU" sz="1800" dirty="0" smtClean="0"/>
            <a:t>Эпицентр ценностей – будущее</a:t>
          </a:r>
          <a:endParaRPr lang="ru-RU" sz="1800" dirty="0"/>
        </a:p>
      </dgm:t>
    </dgm:pt>
    <dgm:pt modelId="{CFB4BB76-FAD0-4D98-A798-5A4534FA41B8}" type="parTrans" cxnId="{61E61DD9-54AA-4EB9-9685-DB00DCDCEE11}">
      <dgm:prSet/>
      <dgm:spPr/>
      <dgm:t>
        <a:bodyPr/>
        <a:lstStyle/>
        <a:p>
          <a:endParaRPr lang="ru-RU"/>
        </a:p>
      </dgm:t>
    </dgm:pt>
    <dgm:pt modelId="{35622BB6-AAD5-46C3-8876-BED3B449908A}" type="sibTrans" cxnId="{61E61DD9-54AA-4EB9-9685-DB00DCDCEE11}">
      <dgm:prSet/>
      <dgm:spPr/>
      <dgm:t>
        <a:bodyPr/>
        <a:lstStyle/>
        <a:p>
          <a:endParaRPr lang="ru-RU"/>
        </a:p>
      </dgm:t>
    </dgm:pt>
    <dgm:pt modelId="{5E951F39-ED80-43AD-86FE-958567876F06}">
      <dgm:prSet phldrT="[Текст]" custT="1"/>
      <dgm:spPr/>
      <dgm:t>
        <a:bodyPr/>
        <a:lstStyle/>
        <a:p>
          <a:r>
            <a:rPr lang="ru-RU" sz="1800" dirty="0" smtClean="0"/>
            <a:t>Широкая доступность разнообразной информации</a:t>
          </a:r>
          <a:endParaRPr lang="ru-RU" sz="1800" dirty="0"/>
        </a:p>
      </dgm:t>
    </dgm:pt>
    <dgm:pt modelId="{1F245CB7-DEE5-41B7-A574-69D709ABEE42}" type="parTrans" cxnId="{6FE0AFBB-4963-4883-BE07-D8F130BFCAB5}">
      <dgm:prSet/>
      <dgm:spPr/>
      <dgm:t>
        <a:bodyPr/>
        <a:lstStyle/>
        <a:p>
          <a:endParaRPr lang="ru-RU"/>
        </a:p>
      </dgm:t>
    </dgm:pt>
    <dgm:pt modelId="{651A9D26-AB48-47F6-BA34-8582D614269D}" type="sibTrans" cxnId="{6FE0AFBB-4963-4883-BE07-D8F130BFCAB5}">
      <dgm:prSet/>
      <dgm:spPr/>
      <dgm:t>
        <a:bodyPr/>
        <a:lstStyle/>
        <a:p>
          <a:endParaRPr lang="ru-RU"/>
        </a:p>
      </dgm:t>
    </dgm:pt>
    <dgm:pt modelId="{99CFA0D6-0514-452B-952E-1FA263D23882}" type="pres">
      <dgm:prSet presAssocID="{D9501FB3-FE7E-4EAB-ACB5-C536E5573F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5A54B6-8004-47AC-A3EE-C843925F0877}" type="pres">
      <dgm:prSet presAssocID="{0BAF84A2-64BB-490F-8CF0-DC0FA7E44924}" presName="composite" presStyleCnt="0"/>
      <dgm:spPr/>
    </dgm:pt>
    <dgm:pt modelId="{7B5CCA91-AE9A-48D3-B08D-65F22DE5243F}" type="pres">
      <dgm:prSet presAssocID="{0BAF84A2-64BB-490F-8CF0-DC0FA7E44924}" presName="imagSh" presStyleLbl="bgImgPlace1" presStyleIdx="0" presStyleCnt="3" custLinFactNeighborX="-123" custLinFactNeighborY="-360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B4CC5B0-25AF-45A0-B3DD-5847F40CB000}" type="pres">
      <dgm:prSet presAssocID="{0BAF84A2-64BB-490F-8CF0-DC0FA7E44924}" presName="txNode" presStyleLbl="node1" presStyleIdx="0" presStyleCnt="3" custScaleX="130119" custScaleY="154000" custLinFactNeighborX="-685" custLinFactNeighborY="21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984D-546C-4B3D-ADF4-418567C9238F}" type="pres">
      <dgm:prSet presAssocID="{B1E78FD4-6047-4B41-A1EF-EA13FE3695D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0F43C3B-FA33-4543-9568-A6AEF7851D14}" type="pres">
      <dgm:prSet presAssocID="{B1E78FD4-6047-4B41-A1EF-EA13FE3695D0}" presName="connTx" presStyleLbl="sibTrans2D1" presStyleIdx="0" presStyleCnt="2"/>
      <dgm:spPr/>
      <dgm:t>
        <a:bodyPr/>
        <a:lstStyle/>
        <a:p>
          <a:endParaRPr lang="ru-RU"/>
        </a:p>
      </dgm:t>
    </dgm:pt>
    <dgm:pt modelId="{2E83DEED-E5AF-4743-9ACF-FAB9EB813557}" type="pres">
      <dgm:prSet presAssocID="{7CEC642D-A17A-4891-84DE-8BDEA546BFA5}" presName="composite" presStyleCnt="0"/>
      <dgm:spPr/>
    </dgm:pt>
    <dgm:pt modelId="{1A4B9BDF-8860-4D3A-A76B-6D4999E4DCDE}" type="pres">
      <dgm:prSet presAssocID="{7CEC642D-A17A-4891-84DE-8BDEA546BFA5}" presName="imagSh" presStyleLbl="bgImgPlace1" presStyleIdx="1" presStyleCnt="3" custLinFactNeighborX="-8772" custLinFactNeighborY="-3904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A769C15-0093-40A5-A2E3-AFB16E66B7CE}" type="pres">
      <dgm:prSet presAssocID="{7CEC642D-A17A-4891-84DE-8BDEA546BFA5}" presName="txNode" presStyleLbl="node1" presStyleIdx="1" presStyleCnt="3" custScaleX="115455" custScaleY="159128" custLinFactNeighborX="-1607" custLinFactNeighborY="22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E6E14-E4B7-42C4-A2E6-4736C3C01485}" type="pres">
      <dgm:prSet presAssocID="{71172F03-1C8F-4FC5-A6EE-1E606A29E81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1F82084-AAB0-48C5-9396-8C888FA87A5C}" type="pres">
      <dgm:prSet presAssocID="{71172F03-1C8F-4FC5-A6EE-1E606A29E81D}" presName="connTx" presStyleLbl="sibTrans2D1" presStyleIdx="1" presStyleCnt="2"/>
      <dgm:spPr/>
      <dgm:t>
        <a:bodyPr/>
        <a:lstStyle/>
        <a:p>
          <a:endParaRPr lang="ru-RU"/>
        </a:p>
      </dgm:t>
    </dgm:pt>
    <dgm:pt modelId="{85EFDFD2-DDAC-4760-BFE0-532AC55FC0A5}" type="pres">
      <dgm:prSet presAssocID="{FEBB6F7F-2855-45CE-B909-FC3E76062CE7}" presName="composite" presStyleCnt="0"/>
      <dgm:spPr/>
    </dgm:pt>
    <dgm:pt modelId="{9361308E-4836-4A0B-9D77-E89A3646F011}" type="pres">
      <dgm:prSet presAssocID="{FEBB6F7F-2855-45CE-B909-FC3E76062CE7}" presName="imagSh" presStyleLbl="bgImgPlace1" presStyleIdx="2" presStyleCnt="3" custLinFactNeighborX="-1593" custLinFactNeighborY="-3504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7DE3BD6-6783-4586-8DBF-DDB4EA7D62BE}" type="pres">
      <dgm:prSet presAssocID="{FEBB6F7F-2855-45CE-B909-FC3E76062CE7}" presName="txNode" presStyleLbl="node1" presStyleIdx="2" presStyleCnt="3" custScaleX="118924" custScaleY="158130" custLinFactNeighborX="286" custLinFactNeighborY="23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737DB9-DEF1-4127-85AF-CB694C16E8CB}" type="presOf" srcId="{6FDA836D-24EE-4517-8BB1-A9FD55D0255F}" destId="{E7DE3BD6-6783-4586-8DBF-DDB4EA7D62BE}" srcOrd="0" destOrd="1" presId="urn:microsoft.com/office/officeart/2005/8/layout/hProcess10"/>
    <dgm:cxn modelId="{C5D02149-C6AB-411B-B300-175B09BF8299}" type="presOf" srcId="{DE23F7EB-3506-4341-9EA0-0D5070BA6481}" destId="{4A769C15-0093-40A5-A2E3-AFB16E66B7CE}" srcOrd="0" destOrd="1" presId="urn:microsoft.com/office/officeart/2005/8/layout/hProcess10"/>
    <dgm:cxn modelId="{A0F2DC45-18FC-4255-AE01-A757A5D396A3}" type="presOf" srcId="{71172F03-1C8F-4FC5-A6EE-1E606A29E81D}" destId="{01F82084-AAB0-48C5-9396-8C888FA87A5C}" srcOrd="1" destOrd="0" presId="urn:microsoft.com/office/officeart/2005/8/layout/hProcess10"/>
    <dgm:cxn modelId="{FC1F2B96-B45E-4FAA-928A-0B56024EDA5A}" type="presOf" srcId="{88A4ADBC-6B8E-4D4F-9189-3B794D2F471B}" destId="{7B4CC5B0-25AF-45A0-B3DD-5847F40CB000}" srcOrd="0" destOrd="2" presId="urn:microsoft.com/office/officeart/2005/8/layout/hProcess10"/>
    <dgm:cxn modelId="{31FCD258-D6DC-4130-8F01-2E9C0503A45C}" type="presOf" srcId="{FE608EC3-41AC-47F9-89F5-2BE3CE2297EB}" destId="{4A769C15-0093-40A5-A2E3-AFB16E66B7CE}" srcOrd="0" destOrd="2" presId="urn:microsoft.com/office/officeart/2005/8/layout/hProcess10"/>
    <dgm:cxn modelId="{61E61DD9-54AA-4EB9-9685-DB00DCDCEE11}" srcId="{FEBB6F7F-2855-45CE-B909-FC3E76062CE7}" destId="{6FDA836D-24EE-4517-8BB1-A9FD55D0255F}" srcOrd="0" destOrd="0" parTransId="{CFB4BB76-FAD0-4D98-A798-5A4534FA41B8}" sibTransId="{35622BB6-AAD5-46C3-8876-BED3B449908A}"/>
    <dgm:cxn modelId="{30B0D8E3-8DC8-42E5-A621-D70436E96A79}" srcId="{D9501FB3-FE7E-4EAB-ACB5-C536E5573FD2}" destId="{7CEC642D-A17A-4891-84DE-8BDEA546BFA5}" srcOrd="1" destOrd="0" parTransId="{7C7807A2-BE55-4B41-9069-7C8767AA6864}" sibTransId="{71172F03-1C8F-4FC5-A6EE-1E606A29E81D}"/>
    <dgm:cxn modelId="{4D703394-0846-4920-BC9A-4CE87DEBDD7B}" type="presOf" srcId="{BADD5101-AE35-4BF3-9BAE-5768FFB9E0D8}" destId="{7B4CC5B0-25AF-45A0-B3DD-5847F40CB000}" srcOrd="0" destOrd="1" presId="urn:microsoft.com/office/officeart/2005/8/layout/hProcess10"/>
    <dgm:cxn modelId="{36B6A9AA-0092-4DA2-9A27-497A091C312B}" type="presOf" srcId="{D9501FB3-FE7E-4EAB-ACB5-C536E5573FD2}" destId="{99CFA0D6-0514-452B-952E-1FA263D23882}" srcOrd="0" destOrd="0" presId="urn:microsoft.com/office/officeart/2005/8/layout/hProcess10"/>
    <dgm:cxn modelId="{7CDB13D5-B772-4EF5-BB94-BEBC18427374}" srcId="{7CEC642D-A17A-4891-84DE-8BDEA546BFA5}" destId="{FE608EC3-41AC-47F9-89F5-2BE3CE2297EB}" srcOrd="1" destOrd="0" parTransId="{AF82E2C4-962F-4F68-B2CB-51B918F8690A}" sibTransId="{263EF720-4F0D-4058-B2E6-AA7A956AFB8A}"/>
    <dgm:cxn modelId="{107B51B9-6043-4B59-9FA8-7325DB17AC12}" type="presOf" srcId="{B1E78FD4-6047-4B41-A1EF-EA13FE3695D0}" destId="{70F43C3B-FA33-4543-9568-A6AEF7851D14}" srcOrd="1" destOrd="0" presId="urn:microsoft.com/office/officeart/2005/8/layout/hProcess10"/>
    <dgm:cxn modelId="{35E5D725-67CB-45A7-97BB-BA82848C04A8}" srcId="{D9501FB3-FE7E-4EAB-ACB5-C536E5573FD2}" destId="{0BAF84A2-64BB-490F-8CF0-DC0FA7E44924}" srcOrd="0" destOrd="0" parTransId="{F92796CF-6BC9-4710-B239-9F4639850765}" sibTransId="{B1E78FD4-6047-4B41-A1EF-EA13FE3695D0}"/>
    <dgm:cxn modelId="{72296096-B370-4D30-AE6D-E6756767588C}" srcId="{7CEC642D-A17A-4891-84DE-8BDEA546BFA5}" destId="{DE23F7EB-3506-4341-9EA0-0D5070BA6481}" srcOrd="0" destOrd="0" parTransId="{AC04105B-D2C8-425E-A647-3715EE59AA8A}" sibTransId="{6DF24F31-C70F-4FD8-9DC2-7C75B46CD4BB}"/>
    <dgm:cxn modelId="{B63881E2-9F3E-496D-BFB8-8B50CB74A7E6}" type="presOf" srcId="{FEBB6F7F-2855-45CE-B909-FC3E76062CE7}" destId="{E7DE3BD6-6783-4586-8DBF-DDB4EA7D62BE}" srcOrd="0" destOrd="0" presId="urn:microsoft.com/office/officeart/2005/8/layout/hProcess10"/>
    <dgm:cxn modelId="{5360ECB8-FA7C-4552-8C6F-53967331FB7E}" type="presOf" srcId="{7CEC642D-A17A-4891-84DE-8BDEA546BFA5}" destId="{4A769C15-0093-40A5-A2E3-AFB16E66B7CE}" srcOrd="0" destOrd="0" presId="urn:microsoft.com/office/officeart/2005/8/layout/hProcess10"/>
    <dgm:cxn modelId="{70D39979-CB6E-44D8-9579-B8546AF218DD}" srcId="{0BAF84A2-64BB-490F-8CF0-DC0FA7E44924}" destId="{BADD5101-AE35-4BF3-9BAE-5768FFB9E0D8}" srcOrd="0" destOrd="0" parTransId="{6C4BC81A-DA78-48F8-A339-F542B0743292}" sibTransId="{1A9F5E77-C1CB-458F-A2CA-8B1F1C38F936}"/>
    <dgm:cxn modelId="{427DB4F9-1CA9-4C6B-A0DD-C94CEEF983B4}" srcId="{D9501FB3-FE7E-4EAB-ACB5-C536E5573FD2}" destId="{FEBB6F7F-2855-45CE-B909-FC3E76062CE7}" srcOrd="2" destOrd="0" parTransId="{E1DAA810-DE3C-4187-ACAA-FFB50190AA65}" sibTransId="{3B8609B1-8374-4D3B-9AB9-39972E00E740}"/>
    <dgm:cxn modelId="{A2056197-CC5A-4190-8FC4-06068150F3E8}" type="presOf" srcId="{5E951F39-ED80-43AD-86FE-958567876F06}" destId="{E7DE3BD6-6783-4586-8DBF-DDB4EA7D62BE}" srcOrd="0" destOrd="2" presId="urn:microsoft.com/office/officeart/2005/8/layout/hProcess10"/>
    <dgm:cxn modelId="{F954347F-E385-4AE0-9C4D-955DE5E8876D}" type="presOf" srcId="{0BAF84A2-64BB-490F-8CF0-DC0FA7E44924}" destId="{7B4CC5B0-25AF-45A0-B3DD-5847F40CB000}" srcOrd="0" destOrd="0" presId="urn:microsoft.com/office/officeart/2005/8/layout/hProcess10"/>
    <dgm:cxn modelId="{E57C8CC9-8F0D-47C0-9330-9A805DCD4118}" srcId="{0BAF84A2-64BB-490F-8CF0-DC0FA7E44924}" destId="{88A4ADBC-6B8E-4D4F-9189-3B794D2F471B}" srcOrd="1" destOrd="0" parTransId="{8AEE742C-EAF7-4A32-B8DC-9D8D8FD46513}" sibTransId="{801A174E-6642-4C5E-877B-EC026C8B2A3A}"/>
    <dgm:cxn modelId="{8773DE40-D452-4FBD-B931-D2B10386E0BB}" type="presOf" srcId="{B1E78FD4-6047-4B41-A1EF-EA13FE3695D0}" destId="{46E8984D-546C-4B3D-ADF4-418567C9238F}" srcOrd="0" destOrd="0" presId="urn:microsoft.com/office/officeart/2005/8/layout/hProcess10"/>
    <dgm:cxn modelId="{3E1DA0F4-7896-42AD-8453-90B430A2DFF1}" type="presOf" srcId="{71172F03-1C8F-4FC5-A6EE-1E606A29E81D}" destId="{C00E6E14-E4B7-42C4-A2E6-4736C3C01485}" srcOrd="0" destOrd="0" presId="urn:microsoft.com/office/officeart/2005/8/layout/hProcess10"/>
    <dgm:cxn modelId="{6FE0AFBB-4963-4883-BE07-D8F130BFCAB5}" srcId="{FEBB6F7F-2855-45CE-B909-FC3E76062CE7}" destId="{5E951F39-ED80-43AD-86FE-958567876F06}" srcOrd="1" destOrd="0" parTransId="{1F245CB7-DEE5-41B7-A574-69D709ABEE42}" sibTransId="{651A9D26-AB48-47F6-BA34-8582D614269D}"/>
    <dgm:cxn modelId="{FEEBF35F-D5CF-4992-A0F0-710F1C5DE3CF}" type="presParOf" srcId="{99CFA0D6-0514-452B-952E-1FA263D23882}" destId="{E55A54B6-8004-47AC-A3EE-C843925F0877}" srcOrd="0" destOrd="0" presId="urn:microsoft.com/office/officeart/2005/8/layout/hProcess10"/>
    <dgm:cxn modelId="{7C9EDC56-E846-450A-9A51-77ECEA350BE4}" type="presParOf" srcId="{E55A54B6-8004-47AC-A3EE-C843925F0877}" destId="{7B5CCA91-AE9A-48D3-B08D-65F22DE5243F}" srcOrd="0" destOrd="0" presId="urn:microsoft.com/office/officeart/2005/8/layout/hProcess10"/>
    <dgm:cxn modelId="{7E618070-0AF8-454D-98D3-8A3D66877A5C}" type="presParOf" srcId="{E55A54B6-8004-47AC-A3EE-C843925F0877}" destId="{7B4CC5B0-25AF-45A0-B3DD-5847F40CB000}" srcOrd="1" destOrd="0" presId="urn:microsoft.com/office/officeart/2005/8/layout/hProcess10"/>
    <dgm:cxn modelId="{7EB2BCEA-9B69-4CBA-AD81-4AECED030E60}" type="presParOf" srcId="{99CFA0D6-0514-452B-952E-1FA263D23882}" destId="{46E8984D-546C-4B3D-ADF4-418567C9238F}" srcOrd="1" destOrd="0" presId="urn:microsoft.com/office/officeart/2005/8/layout/hProcess10"/>
    <dgm:cxn modelId="{410F2748-B4AE-4238-9AD7-DF72F7FB375A}" type="presParOf" srcId="{46E8984D-546C-4B3D-ADF4-418567C9238F}" destId="{70F43C3B-FA33-4543-9568-A6AEF7851D14}" srcOrd="0" destOrd="0" presId="urn:microsoft.com/office/officeart/2005/8/layout/hProcess10"/>
    <dgm:cxn modelId="{D0B3ACEA-F851-4397-969D-DD43398B68ED}" type="presParOf" srcId="{99CFA0D6-0514-452B-952E-1FA263D23882}" destId="{2E83DEED-E5AF-4743-9ACF-FAB9EB813557}" srcOrd="2" destOrd="0" presId="urn:microsoft.com/office/officeart/2005/8/layout/hProcess10"/>
    <dgm:cxn modelId="{F9AF016F-5211-4A16-846B-C6B75CDDAAD4}" type="presParOf" srcId="{2E83DEED-E5AF-4743-9ACF-FAB9EB813557}" destId="{1A4B9BDF-8860-4D3A-A76B-6D4999E4DCDE}" srcOrd="0" destOrd="0" presId="urn:microsoft.com/office/officeart/2005/8/layout/hProcess10"/>
    <dgm:cxn modelId="{F083230D-6BB8-4AB1-895E-139F940FA2E9}" type="presParOf" srcId="{2E83DEED-E5AF-4743-9ACF-FAB9EB813557}" destId="{4A769C15-0093-40A5-A2E3-AFB16E66B7CE}" srcOrd="1" destOrd="0" presId="urn:microsoft.com/office/officeart/2005/8/layout/hProcess10"/>
    <dgm:cxn modelId="{911EC66D-0288-4523-8DB3-31F94AED0AD5}" type="presParOf" srcId="{99CFA0D6-0514-452B-952E-1FA263D23882}" destId="{C00E6E14-E4B7-42C4-A2E6-4736C3C01485}" srcOrd="3" destOrd="0" presId="urn:microsoft.com/office/officeart/2005/8/layout/hProcess10"/>
    <dgm:cxn modelId="{8D7FFF69-E21A-425C-AE5E-74E18F65F848}" type="presParOf" srcId="{C00E6E14-E4B7-42C4-A2E6-4736C3C01485}" destId="{01F82084-AAB0-48C5-9396-8C888FA87A5C}" srcOrd="0" destOrd="0" presId="urn:microsoft.com/office/officeart/2005/8/layout/hProcess10"/>
    <dgm:cxn modelId="{8192F61D-F685-4E94-8717-B39CF4CFBC3B}" type="presParOf" srcId="{99CFA0D6-0514-452B-952E-1FA263D23882}" destId="{85EFDFD2-DDAC-4760-BFE0-532AC55FC0A5}" srcOrd="4" destOrd="0" presId="urn:microsoft.com/office/officeart/2005/8/layout/hProcess10"/>
    <dgm:cxn modelId="{76584EDD-2B8E-46B4-AD26-7FED3F974AA7}" type="presParOf" srcId="{85EFDFD2-DDAC-4760-BFE0-532AC55FC0A5}" destId="{9361308E-4836-4A0B-9D77-E89A3646F011}" srcOrd="0" destOrd="0" presId="urn:microsoft.com/office/officeart/2005/8/layout/hProcess10"/>
    <dgm:cxn modelId="{F59552E7-F714-415E-A46E-82C21DF15212}" type="presParOf" srcId="{85EFDFD2-DDAC-4760-BFE0-532AC55FC0A5}" destId="{E7DE3BD6-6783-4586-8DBF-DDB4EA7D62BE}" srcOrd="1" destOrd="0" presId="urn:microsoft.com/office/officeart/2005/8/layout/hProcess10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600" y="3962400"/>
            <a:ext cx="8001000" cy="1905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Феноменология современного детства</a:t>
            </a:r>
            <a:endParaRPr lang="ru-RU" b="1" cap="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45720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tarhanova3000@mail.ru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320040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Тарханова Ирина Юрьевна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Изменения возрастных закономерностей развития*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снизилась энергичность детей, их желание активно действовать, при этом возрос эмоциональный дискомфорт.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отмечается сужение уровня развития сюжетно-ролевой игры дошкольников, что приводит к недоразвитию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мотивационно-потребностной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сферы ребенка, а также его воли и произвольности.</a:t>
            </a:r>
          </a:p>
          <a:p>
            <a:pPr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*Д.И. </a:t>
            </a:r>
            <a:r>
              <a:rPr lang="ru-RU" dirty="0" err="1" smtClean="0">
                <a:solidFill>
                  <a:schemeClr val="bg1"/>
                </a:solidFill>
              </a:rPr>
              <a:t>Фельдштейн</a:t>
            </a:r>
            <a:r>
              <a:rPr lang="ru-RU" dirty="0" smtClean="0">
                <a:solidFill>
                  <a:schemeClr val="bg1"/>
                </a:solidFill>
              </a:rPr>
              <a:t>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Изменения возрастных закономерностей развития*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резко снизилось когнитивное развитие детей дошкольного возраста.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обследование познавательной сферы старших дошкольников выявило крайне низкие показатели в тех действиях детей, которые требуют внутреннего удержания правила и оперирования в плане образов. (Если в 70-х годах ХХ в. это было признано возрастной нормой, то сегодня с данными действиями справляется не более 10% детей)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*Д.И. </a:t>
            </a:r>
            <a:r>
              <a:rPr lang="ru-RU" dirty="0" err="1" smtClean="0">
                <a:solidFill>
                  <a:schemeClr val="bg1"/>
                </a:solidFill>
              </a:rPr>
              <a:t>Фельдштейн</a:t>
            </a:r>
            <a:r>
              <a:rPr lang="ru-RU" dirty="0" smtClean="0">
                <a:solidFill>
                  <a:schemeClr val="bg1"/>
                </a:solidFill>
              </a:rPr>
              <a:t>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Изменения возрастных закономерностей развития*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отмечается недостаточная социальная компетентность 25% детей младшего школьного возраста, их беспомощность в отношениях со сверстниками, неспособность разрешать простейшие конфликты.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приобщение детей к телеэкрану, начиная с младенческого возраста , как итог – клиповое мышление, им трудно воспринимать слышимую и читать: понимая отдельные слова и короткие предложения, они не могут связывать их, в результате не понимают текста в целом.</a:t>
            </a:r>
          </a:p>
          <a:p>
            <a:pPr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*Д.И. </a:t>
            </a:r>
            <a:r>
              <a:rPr lang="ru-RU" dirty="0" err="1" smtClean="0">
                <a:solidFill>
                  <a:schemeClr val="bg1"/>
                </a:solidFill>
              </a:rPr>
              <a:t>Фельдштейн</a:t>
            </a:r>
            <a:r>
              <a:rPr lang="ru-RU" dirty="0" smtClean="0">
                <a:solidFill>
                  <a:schemeClr val="bg1"/>
                </a:solidFill>
              </a:rPr>
              <a:t>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Изменения возрастных закономерностей развития*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обеднение и ограничение общения детей со сверстниками, рост явлений одиночества, отвержения, низкий уровень коммуникативной компетентности.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все больше становится детей с эмоциональными проблемами, находящихся в состоянии аффективной напряженности из-за постоянного чувства незащищенности, отсутствия опоры в близком окружении. </a:t>
            </a:r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*Д.И. </a:t>
            </a:r>
            <a:r>
              <a:rPr lang="ru-RU" dirty="0" err="1" smtClean="0">
                <a:solidFill>
                  <a:schemeClr val="bg1"/>
                </a:solidFill>
              </a:rPr>
              <a:t>Фельдштейн</a:t>
            </a:r>
            <a:r>
              <a:rPr lang="ru-RU" dirty="0" smtClean="0">
                <a:solidFill>
                  <a:schemeClr val="bg1"/>
                </a:solidFill>
              </a:rPr>
              <a:t>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Изменения возрастных закономерностей развития*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увеличивается категория одаренных детей, среди них и дети с особо развитым мышлением, и дети  лидеры, и дети «золотые руки», и художественно одаренные дети, и дети, обладающие двигательным талантом.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 первый план у современных детей подросткового возраста выходят не развлечения, а свой особый поиск смысла жизни, возрастает их критичность по отношению к взрослым, то есть фиксируются новые характеристики в их социальном развитии.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*Д.И. </a:t>
            </a:r>
            <a:r>
              <a:rPr lang="ru-RU" dirty="0" err="1" smtClean="0">
                <a:solidFill>
                  <a:schemeClr val="bg1"/>
                </a:solidFill>
              </a:rPr>
              <a:t>Фельдштейн</a:t>
            </a:r>
            <a:r>
              <a:rPr lang="ru-RU" dirty="0" smtClean="0">
                <a:solidFill>
                  <a:schemeClr val="bg1"/>
                </a:solidFill>
              </a:rPr>
              <a:t>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Типологические варианты социального развития ребенка*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457200" y="2057400"/>
          <a:ext cx="8229600" cy="35814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3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Гармоничное по типу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Дефицитарное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типу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27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Взросление отличается полноценностью (желание быть взрослым, проявить свою взрослость, действовать как взрослый во всех сферах жизни)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Взросление нарушено в силу отсутствия стремления быть взрослым, восприятия себя «маленьким», слабым, незрелым и характеризуется отсутствием временной перспективы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*В.В. Терещенко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33750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572000"/>
                <a:gridCol w="4572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Индивидуально-психологические особенности: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Индивидуально-психологические особенности: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42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доминируют доверительные, обеспечивающие поддержку отношения, отражающие интерес к внутреннему миру;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свойственна готовность подростка принять новые требования, права и обязанности;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характерно устойчивое </a:t>
                      </a:r>
                      <a:r>
                        <a:rPr kumimoji="0" lang="ru-RU" sz="2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самоотношение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с преобладанием позитивного, (высокие показатели уважения и симпатии к себе, не склонны к самообвинениям) 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высокий уровень развития рефлексии;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наличие более или менее сформированной системы ценностей;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выражена </a:t>
                      </a:r>
                      <a:r>
                        <a:rPr kumimoji="0" lang="ru-RU" sz="2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формализованность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действий, конфликтность оценок отношений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со взрослыми;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проявляется интенсивно деформация осознания своих прав и обязанностей на предыдущих этапах онтогенеза;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отсутствие умения у подростка действовать самостоятельно;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эмоциональная неуравновешенность, склонность к неадекватному реагированию на требования взрослых;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 неадекватная самооценка, отрицание существующей системы социальных нормативов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социальной направленности личности -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просоциальная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социальной направленности личности – асоциальная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172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лично определенной и устойчивой позиции, отражающей нормы общества: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может быть основана на соответствующих социальным нормам внутренних индивидуально принятых ценностях и правилах, на потребности в постоянной проработке в сознании своего «я» как инстанции управления развитием (рефлексивный вид).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 том случае, если ее психологическое содержание жестко определяется лишь формальной оценкой соответствия поступков и отношений социальным нормам можно говорить о конвенциональном виде.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лично неопределенной и неустойчивой позиции, частично отражающей нормы общества: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поведение в рамках структурированных асоциальных эгоцентрических и групповых норм;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формирование устойчивой структуры асоциальных по содержанию смысловых ориентиров и норм, их закрепление самосознанием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Системный </a:t>
            </a:r>
            <a:r>
              <a:rPr lang="ru-RU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дизонтогенез</a:t>
            </a:r>
            <a:r>
              <a:rPr lang="ru-RU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*</a:t>
            </a:r>
            <a:endParaRPr lang="ru-RU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95300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ПЕДАГЕНИЯ </a:t>
            </a:r>
            <a:r>
              <a:rPr lang="ru-RU" dirty="0" smtClean="0"/>
              <a:t>– устойчивый психосоматический </a:t>
            </a:r>
            <a:r>
              <a:rPr lang="ru-RU" dirty="0" err="1" smtClean="0"/>
              <a:t>симптомокомплекс</a:t>
            </a:r>
            <a:r>
              <a:rPr lang="ru-RU" dirty="0" smtClean="0"/>
              <a:t> различной степени сложности, сформировавшийся у ребенка в результате непродуманных или неквалифицированных педагогических действий взрослого, не учитывающего актуальные ресурсы его развития. 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5" name="Половина рамки 4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*Архипов Б.А., 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Системный </a:t>
            </a:r>
            <a:r>
              <a:rPr lang="ru-RU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дизонтогенез</a:t>
            </a:r>
            <a:r>
              <a:rPr lang="ru-RU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*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педагения</a:t>
            </a:r>
            <a:r>
              <a:rPr lang="ru-RU" dirty="0" smtClean="0"/>
              <a:t> </a:t>
            </a:r>
            <a:r>
              <a:rPr lang="ru-RU" dirty="0" smtClean="0"/>
              <a:t>- это неблагоприятные последствия педагогических ошибок и отрицательного воспитательного воздействия и </a:t>
            </a:r>
            <a:r>
              <a:rPr lang="ru-RU" dirty="0" smtClean="0"/>
              <a:t>влияния» </a:t>
            </a:r>
            <a:r>
              <a:rPr lang="ru-RU" dirty="0" smtClean="0"/>
              <a:t>а именно «утрата побуждения к занятиям, позыв уклониться от них, страх учения»</a:t>
            </a:r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*Архипов Б.А.,  2011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5962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Трансформация типа </a:t>
            </a:r>
            <a:r>
              <a:rPr lang="ru-RU" sz="3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цивилизационной</a:t>
            </a: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культуры*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4864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* М. </a:t>
            </a:r>
            <a:r>
              <a:rPr lang="ru-RU" dirty="0" err="1" smtClean="0"/>
              <a:t>Мид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9" name="Содержимое 6"/>
          <p:cNvGraphicFramePr>
            <a:graphicFrameLocks/>
          </p:cNvGraphicFramePr>
          <p:nvPr/>
        </p:nvGraphicFramePr>
        <p:xfrm>
          <a:off x="152400" y="1371600"/>
          <a:ext cx="8839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оловина рамки 9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*М. </a:t>
            </a:r>
            <a:r>
              <a:rPr lang="ru-RU" dirty="0" err="1" smtClean="0">
                <a:solidFill>
                  <a:schemeClr val="bg1"/>
                </a:solidFill>
              </a:rPr>
              <a:t>Мид</a:t>
            </a:r>
            <a:r>
              <a:rPr lang="ru-RU" dirty="0" smtClean="0">
                <a:solidFill>
                  <a:schemeClr val="bg1"/>
                </a:solidFill>
              </a:rPr>
              <a:t>, 1962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2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Модернизация практики социальной работы с несовершеннолетними</a:t>
            </a:r>
            <a:endParaRPr lang="ru-RU" sz="3200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err="1" smtClean="0"/>
              <a:t>безоценочный</a:t>
            </a:r>
            <a:r>
              <a:rPr lang="ru-RU" dirty="0" smtClean="0"/>
              <a:t> подход к анализу наличного социального опыта детей;</a:t>
            </a:r>
          </a:p>
          <a:p>
            <a:pPr lvl="0"/>
            <a:r>
              <a:rPr lang="ru-RU" dirty="0" smtClean="0"/>
              <a:t>актуализация альтернативных форм поведения;</a:t>
            </a:r>
          </a:p>
          <a:p>
            <a:pPr lvl="0"/>
            <a:r>
              <a:rPr lang="ru-RU" dirty="0" smtClean="0"/>
              <a:t>создание условий для переживания успеха в </a:t>
            </a:r>
            <a:r>
              <a:rPr lang="ru-RU" dirty="0" err="1" smtClean="0"/>
              <a:t>просоциальных</a:t>
            </a:r>
            <a:r>
              <a:rPr lang="ru-RU" dirty="0" smtClean="0"/>
              <a:t> видах деятельности;</a:t>
            </a:r>
          </a:p>
          <a:p>
            <a:r>
              <a:rPr lang="ru-RU" dirty="0" smtClean="0"/>
              <a:t>приобретение  детьми навыков рефлексивного анализа ситуации и собственного поведения в ней.</a:t>
            </a:r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Главное – быть на стороне ребенка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4191000"/>
            <a:ext cx="6400800" cy="1752600"/>
          </a:xfrm>
        </p:spPr>
        <p:txBody>
          <a:bodyPr/>
          <a:lstStyle/>
          <a:p>
            <a:pPr algn="r"/>
            <a:r>
              <a:rPr lang="ru-RU" dirty="0" err="1" smtClean="0"/>
              <a:t>Француаза</a:t>
            </a:r>
            <a:r>
              <a:rPr lang="ru-RU" dirty="0" smtClean="0"/>
              <a:t> Дальтон</a:t>
            </a:r>
            <a:endParaRPr lang="ru-RU" dirty="0"/>
          </a:p>
        </p:txBody>
      </p:sp>
      <p:sp>
        <p:nvSpPr>
          <p:cNvPr id="5" name="Половина рамки 4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tarhanova3000@mail.ru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8" name="Рисунок 7" descr="My Documents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9600"/>
            <a:ext cx="2438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Новый тип личности</a:t>
            </a:r>
            <a:b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умение оценивать информацию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индивидуальность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творческая активность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умение прогнозировать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мобильность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компетентность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 descr="deti_indi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2514600"/>
            <a:ext cx="2692400" cy="40386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"Дети, приходящие ныне в мир, 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 помещаются в коробочки, куда их 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пытаются втиснуть взрослые... " 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Джеймс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Твайман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 descr="My Documents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4419600"/>
            <a:ext cx="2438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6858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морфологические изменения человека на современном этапе * :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Деселерация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– замедление скорости биологического развития: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60-е – начало 70-х годы ХХ столетия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предростовой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скачок, прохождение которого служит показателем готовности ребенка к школе, приходился на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5,5-6 лет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  а пубертатный скачок - период полового созревания - у девочек часто приходился на возраст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10,5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а у мальчиков - в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11,5 лет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наши дни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предростовой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скачок дети переживают в возрасте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7,5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 даже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8 лет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а пубертатный период в сравнении с 60-70 годами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отодвинулся на 2 - 2,5 года.</a:t>
            </a:r>
          </a:p>
          <a:p>
            <a:pPr lvl="0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*Л.А. </a:t>
            </a:r>
            <a:r>
              <a:rPr lang="ru-RU" dirty="0" err="1" smtClean="0">
                <a:solidFill>
                  <a:schemeClr val="bg1"/>
                </a:solidFill>
              </a:rPr>
              <a:t>Рудкевич</a:t>
            </a:r>
            <a:r>
              <a:rPr lang="ru-RU" dirty="0" smtClean="0">
                <a:solidFill>
                  <a:schemeClr val="bg1"/>
                </a:solidFill>
              </a:rPr>
              <a:t>, 2008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увеличение в популяции пропорции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лиц с доминирующим правым полушарием и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амбидекстров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: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Среди взрослых доля левшей составляет 6%, 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амбидекстров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около 10%, тогда как в детской популяции доля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леворуких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возрастает до 11%, 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амбидекстров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до 35-40%.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09600" y="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9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морфо</a:t>
            </a:r>
            <a:r>
              <a:rPr kumimoji="0" lang="ru-RU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логические изменения человека на современном этапе</a:t>
            </a: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* </a:t>
            </a:r>
            <a:r>
              <a:rPr kumimoji="0" lang="ru-RU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*Л.А. </a:t>
            </a:r>
            <a:r>
              <a:rPr lang="ru-RU" dirty="0" err="1" smtClean="0">
                <a:solidFill>
                  <a:schemeClr val="bg1"/>
                </a:solidFill>
              </a:rPr>
              <a:t>Рудкевич</a:t>
            </a:r>
            <a:r>
              <a:rPr lang="ru-RU" dirty="0" smtClean="0">
                <a:solidFill>
                  <a:schemeClr val="bg1"/>
                </a:solidFill>
              </a:rPr>
              <a:t>, 2008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Грацилизация</a:t>
            </a:r>
            <a:r>
              <a:rPr lang="ru-RU" b="1" dirty="0" smtClean="0"/>
              <a:t> </a:t>
            </a:r>
            <a:r>
              <a:rPr lang="ru-RU" dirty="0" smtClean="0"/>
              <a:t>- утончение скелета и общее ослабление опорно-двигательного аппарата (костей и </a:t>
            </a:r>
            <a:r>
              <a:rPr lang="ru-RU" dirty="0" err="1" smtClean="0"/>
              <a:t>поперечно-полосатых</a:t>
            </a:r>
            <a:r>
              <a:rPr lang="ru-RU" dirty="0" smtClean="0"/>
              <a:t> мышц), а также уменьшение силы мышц.</a:t>
            </a:r>
          </a:p>
          <a:p>
            <a:r>
              <a:rPr lang="ru-RU" b="1" dirty="0" smtClean="0"/>
              <a:t>Андрогиния</a:t>
            </a:r>
            <a:r>
              <a:rPr lang="ru-RU" dirty="0" smtClean="0"/>
              <a:t> - частичное сглаживание половых различий 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морфологические изменения человека на современном этапе * :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*Л.А. </a:t>
            </a:r>
            <a:r>
              <a:rPr lang="ru-RU" dirty="0" err="1" smtClean="0">
                <a:solidFill>
                  <a:schemeClr val="bg1"/>
                </a:solidFill>
              </a:rPr>
              <a:t>Рудкевич</a:t>
            </a:r>
            <a:r>
              <a:rPr lang="ru-RU" dirty="0" smtClean="0">
                <a:solidFill>
                  <a:schemeClr val="bg1"/>
                </a:solidFill>
              </a:rPr>
              <a:t>, 2008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психологические изменения человека на современном этапе * :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относительно слабая нервная система, 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более высокий невербальный интеллект,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большие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креативные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способности,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больший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нейротизм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большая критичность и независимость мышления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сдвиг динамики суточной активности в сторону «совы».</a:t>
            </a:r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6477000"/>
            <a:ext cx="25908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*Л.А. </a:t>
            </a:r>
            <a:r>
              <a:rPr lang="ru-RU" dirty="0" err="1" smtClean="0">
                <a:solidFill>
                  <a:schemeClr val="bg1"/>
                </a:solidFill>
              </a:rPr>
              <a:t>Рудкевич</a:t>
            </a:r>
            <a:r>
              <a:rPr lang="ru-RU" dirty="0" smtClean="0">
                <a:solidFill>
                  <a:schemeClr val="bg1"/>
                </a:solidFill>
              </a:rPr>
              <a:t>, 2008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371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Перед нами сейчас ребенок 21 века – младенец, дошкольник, младший школьник, подросток, старшеклассник, который при сохранении сущностных оснований и действенных механизмов сознания, мышления, разительно отличается не только от того «Дитя», которого описывали Коменский и Песталоцци, Ушинский и Пирогов, </a:t>
            </a:r>
            <a:r>
              <a:rPr lang="ru-RU" dirty="0" err="1" smtClean="0"/>
              <a:t>Заззо</a:t>
            </a:r>
            <a:r>
              <a:rPr lang="ru-RU" dirty="0" smtClean="0"/>
              <a:t> и Пиаже, Корчак и другие великие </a:t>
            </a:r>
            <a:r>
              <a:rPr lang="ru-RU" dirty="0" err="1" smtClean="0"/>
              <a:t>детоводители</a:t>
            </a:r>
            <a:r>
              <a:rPr lang="ru-RU" dirty="0" smtClean="0"/>
              <a:t> прошлого, но даже качественно отличается и от ребенка 90-х годов двадцатого века. При этом ребенок стал не хуже или лучше своего сверстника двадцатилетней давности, он просто стал </a:t>
            </a:r>
            <a:r>
              <a:rPr lang="ru-RU" u="sng" dirty="0" smtClean="0"/>
              <a:t>другим!</a:t>
            </a:r>
          </a:p>
          <a:p>
            <a:pPr algn="r">
              <a:buNone/>
            </a:pPr>
            <a:r>
              <a:rPr lang="ru-RU" dirty="0" smtClean="0"/>
              <a:t>Д.И. </a:t>
            </a:r>
            <a:r>
              <a:rPr lang="ru-RU" dirty="0" err="1" smtClean="0"/>
              <a:t>Фельдштейн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0" y="0"/>
            <a:ext cx="3733800" cy="1066800"/>
          </a:xfrm>
          <a:prstGeom prst="halfFram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 flipH="1" flipV="1">
            <a:off x="5257800" y="5791200"/>
            <a:ext cx="3886200" cy="1066800"/>
          </a:xfrm>
          <a:prstGeom prst="halfFrame">
            <a:avLst>
              <a:gd name="adj1" fmla="val 33333"/>
              <a:gd name="adj2" fmla="val 333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 descr="My Documents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0"/>
            <a:ext cx="16002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998</Words>
  <PresentationFormat>Экран (4:3)</PresentationFormat>
  <Paragraphs>126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Феноменология современного детства</vt:lpstr>
      <vt:lpstr>Трансформация типа цивилизационной культуры*</vt:lpstr>
      <vt:lpstr>Новый тип личности </vt:lpstr>
      <vt:lpstr>Слайд 4</vt:lpstr>
      <vt:lpstr> морфологические изменения человека на современном этапе * :</vt:lpstr>
      <vt:lpstr>Слайд 6</vt:lpstr>
      <vt:lpstr>морфологические изменения человека на современном этапе * :</vt:lpstr>
      <vt:lpstr>психологические изменения человека на современном этапе * :</vt:lpstr>
      <vt:lpstr> </vt:lpstr>
      <vt:lpstr>Изменения возрастных закономерностей развития*</vt:lpstr>
      <vt:lpstr>Изменения возрастных закономерностей развития*</vt:lpstr>
      <vt:lpstr>Изменения возрастных закономерностей развития*</vt:lpstr>
      <vt:lpstr>Изменения возрастных закономерностей развития*</vt:lpstr>
      <vt:lpstr>Изменения возрастных закономерностей развития*</vt:lpstr>
      <vt:lpstr>Типологические варианты социального развития ребенка*</vt:lpstr>
      <vt:lpstr>Слайд 16</vt:lpstr>
      <vt:lpstr>Слайд 17</vt:lpstr>
      <vt:lpstr>Системный дизонтогенез*</vt:lpstr>
      <vt:lpstr>Системный дизонтогенез*</vt:lpstr>
      <vt:lpstr>Модернизация практики социальной работы с несовершеннолетними</vt:lpstr>
      <vt:lpstr>Главное – быть на стороне ребенка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мониторинга наркоситуации</dc:title>
  <dc:creator>Ирина Тарханова</dc:creator>
  <cp:lastModifiedBy>Admin</cp:lastModifiedBy>
  <cp:revision>15</cp:revision>
  <dcterms:created xsi:type="dcterms:W3CDTF">2007-10-16T18:51:35Z</dcterms:created>
  <dcterms:modified xsi:type="dcterms:W3CDTF">2012-04-04T03:36:06Z</dcterms:modified>
</cp:coreProperties>
</file>