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5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41270-3C00-4E18-8E94-4966A949627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FA507-E306-45DC-9C31-C97174593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A507-E306-45DC-9C31-C971745933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7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2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4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9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0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5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1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2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2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6371-3BE3-4997-AF46-D75D5DB54240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5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dno@yandex.ru" TargetMode="External"/><Relationship Id="rId2" Type="http://schemas.openxmlformats.org/officeDocument/2006/relationships/hyperlink" Target="mailto:kdno@iro.yar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iro.yar.ru/index.php?id=176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5;&#1090;&#1077;&#1088;&#1074;&#1100;&#1102;%20&#1089;%20&#1042;&#1083;&#1072;&#1076;&#1080;&#1084;&#1080;&#1088;&#1086;&#1084;%20&#1050;&#1091;&#1076;&#1088;&#1103;&#1074;&#1094;&#1077;&#1074;&#1099;&#1084;,%20&#1076;&#1086;&#1082;&#1090;&#1086;&#1088;&#1086;&#1084;%20&#1087;&#1089;&#1080;&#1093;&#1086;&#1083;&#1086;&#1075;&#1080;&#1095;&#1077;&#1089;&#1082;&#1080;&#1093;%20&#1085;&#1072;&#1091;&#1082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91;&#1079;&#1086;&#1088;&#1099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496944" cy="36004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Дары </a:t>
            </a:r>
            <a:r>
              <a:rPr lang="ru-RU" b="1" dirty="0" err="1" smtClean="0"/>
              <a:t>Фребеля</a:t>
            </a:r>
            <a:r>
              <a:rPr lang="ru-RU" b="1" dirty="0" smtClean="0"/>
              <a:t> - музейные </a:t>
            </a:r>
            <a:r>
              <a:rPr lang="ru-RU" b="1" dirty="0"/>
              <a:t>экспонаты или современные </a:t>
            </a:r>
            <a:r>
              <a:rPr lang="ru-RU" b="1" dirty="0" smtClean="0"/>
              <a:t>пособия?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8064896" cy="1686698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Лаборатория «Умная игрушка»</a:t>
            </a:r>
          </a:p>
          <a:p>
            <a:r>
              <a:rPr lang="ru-RU" sz="2400" dirty="0" smtClean="0">
                <a:solidFill>
                  <a:srgbClr val="5D5D5D"/>
                </a:solidFill>
              </a:rPr>
              <a:t>14</a:t>
            </a:r>
            <a:r>
              <a:rPr lang="ru-RU" sz="2400" dirty="0" smtClean="0"/>
              <a:t>. 09.2016</a:t>
            </a:r>
          </a:p>
          <a:p>
            <a:r>
              <a:rPr lang="ru-RU" sz="2400" dirty="0" smtClean="0"/>
              <a:t>© КДО ГАУ ДПО ЯО ИРО</a:t>
            </a:r>
          </a:p>
          <a:p>
            <a:r>
              <a:rPr lang="ru-RU" sz="2400" dirty="0" smtClean="0"/>
              <a:t>© Коточигова Е.В., © Надежина М.А.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3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25" y="332656"/>
            <a:ext cx="8821270" cy="13930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Нужна ли нам лаборатория «умная игрушка»?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24" y="2125264"/>
            <a:ext cx="8394326" cy="440007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Контакты: Адрес: 150014, 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г. Ярославль, 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ул. Богдановича, 16</a:t>
            </a:r>
          </a:p>
          <a:p>
            <a:pPr marL="0" indent="0">
              <a:buNone/>
            </a:pPr>
            <a:r>
              <a:rPr lang="ru-RU" dirty="0" err="1"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 307, 313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Тел.:(8-4852) 45-99-39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E-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+mj-lt"/>
                <a:cs typeface="Times New Roman" panose="02020603050405020304" pitchFamily="18" charset="0"/>
                <a:hlinkClick r:id="rId2"/>
              </a:rPr>
              <a:t>kdno@iro.yar.ru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+mj-lt"/>
                <a:cs typeface="Times New Roman" panose="02020603050405020304" pitchFamily="18" charset="0"/>
                <a:hlinkClick r:id="rId3"/>
              </a:rPr>
              <a:t>kdno@yandex.ru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Найти нас в Интернете: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+mj-lt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latin typeface="+mj-lt"/>
                <a:cs typeface="Times New Roman" panose="02020603050405020304" pitchFamily="18" charset="0"/>
                <a:hlinkClick r:id="rId4"/>
              </a:rPr>
              <a:t>www.iro.yar.ru/index.php?id=1768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414" y="2307012"/>
            <a:ext cx="4160881" cy="31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Что будем сегодня </a:t>
            </a:r>
            <a:r>
              <a:rPr lang="ru-RU" sz="4000" b="1" dirty="0"/>
              <a:t>вместе</a:t>
            </a:r>
            <a:r>
              <a:rPr lang="ru-RU" sz="4000" b="1" dirty="0" smtClean="0"/>
              <a:t> с вами делать?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7"/>
            <a:ext cx="8352928" cy="4248472"/>
          </a:xfrm>
        </p:spPr>
        <p:txBody>
          <a:bodyPr>
            <a:normAutofit/>
          </a:bodyPr>
          <a:lstStyle/>
          <a:p>
            <a:r>
              <a:rPr lang="ru-RU" sz="3600" dirty="0"/>
              <a:t>Вспомним, кто такой Фридрих </a:t>
            </a:r>
            <a:r>
              <a:rPr lang="ru-RU" sz="3600" dirty="0" err="1"/>
              <a:t>Фребель</a:t>
            </a:r>
            <a:endParaRPr lang="ru-RU" sz="3600" dirty="0"/>
          </a:p>
          <a:p>
            <a:r>
              <a:rPr lang="ru-RU" sz="3600" dirty="0"/>
              <a:t>Рассмотрим «дары </a:t>
            </a:r>
            <a:r>
              <a:rPr lang="ru-RU" sz="3600" dirty="0" err="1"/>
              <a:t>Фребеля</a:t>
            </a:r>
            <a:r>
              <a:rPr lang="ru-RU" sz="3600" dirty="0"/>
              <a:t>»</a:t>
            </a:r>
          </a:p>
          <a:p>
            <a:r>
              <a:rPr lang="ru-RU" sz="3600" dirty="0"/>
              <a:t>Ответим на вопрос: «Что </a:t>
            </a:r>
            <a:r>
              <a:rPr lang="ru-RU" sz="3600" dirty="0" smtClean="0"/>
              <a:t>у ребенка развивают </a:t>
            </a:r>
            <a:r>
              <a:rPr lang="ru-RU" sz="3600" dirty="0"/>
              <a:t>дары </a:t>
            </a:r>
            <a:r>
              <a:rPr lang="ru-RU" sz="3600" dirty="0" err="1"/>
              <a:t>Фребеля</a:t>
            </a:r>
            <a:r>
              <a:rPr lang="ru-RU" sz="3600" dirty="0"/>
              <a:t>?»</a:t>
            </a:r>
          </a:p>
          <a:p>
            <a:r>
              <a:rPr lang="ru-RU" sz="3600" dirty="0"/>
              <a:t>Исследуем возможности пособий </a:t>
            </a:r>
            <a:r>
              <a:rPr lang="ru-RU" sz="3600" dirty="0" err="1"/>
              <a:t>Фребеля</a:t>
            </a:r>
            <a:r>
              <a:rPr lang="ru-RU" sz="3600" dirty="0"/>
              <a:t> для развития математических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val="6879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2400"/>
            <a:ext cx="8858312" cy="1422836"/>
          </a:xfrm>
        </p:spPr>
        <p:txBody>
          <a:bodyPr>
            <a:normAutofit/>
          </a:bodyPr>
          <a:lstStyle/>
          <a:p>
            <a:r>
              <a:rPr sz="4400" b="1" i="1" dirty="0" smtClean="0">
                <a:latin typeface="Monotype Corsiva" pitchFamily="66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Фридрих  Вильгельм  Август 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Фрёбель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92458" cy="46832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i="1" dirty="0" smtClean="0">
              <a:latin typeface="Monotype Corsiva" pitchFamily="66" charset="0"/>
            </a:endParaRPr>
          </a:p>
        </p:txBody>
      </p:sp>
      <p:pic>
        <p:nvPicPr>
          <p:cNvPr id="4" name="Picture 2" descr="http://raduga-nte.de/artikel/unsleipzig/prominente/Froebel/Friedrich_Froeb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16" y="1575236"/>
            <a:ext cx="3171554" cy="37979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71978" y="2036844"/>
            <a:ext cx="4572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Monotype Corsiva" pitchFamily="66" charset="0"/>
              </a:rPr>
              <a:t>немецкий педагог,</a:t>
            </a:r>
          </a:p>
          <a:p>
            <a:r>
              <a:rPr lang="ru-RU" sz="3200" i="1" dirty="0" smtClean="0">
                <a:latin typeface="Monotype Corsiva" pitchFamily="66" charset="0"/>
              </a:rPr>
              <a:t>теоретик  дошкольного воспитания, ученик Песталоцци, исходил из того, что дети- цветы и воспитывать их должны "добрые садовницы".</a:t>
            </a:r>
            <a:r>
              <a:rPr lang="ru-RU" sz="3200" dirty="0" smtClean="0">
                <a:latin typeface="Monotype Corsiva" pitchFamily="66" charset="0"/>
              </a:rPr>
              <a:t> </a:t>
            </a:r>
          </a:p>
          <a:p>
            <a:r>
              <a:rPr lang="ru-RU" sz="3200" dirty="0" smtClean="0">
                <a:latin typeface="Monotype Corsiva" pitchFamily="66" charset="0"/>
                <a:hlinkClick r:id="rId3" action="ppaction://hlinkfile"/>
              </a:rPr>
              <a:t>Философия </a:t>
            </a:r>
            <a:endParaRPr lang="ru-RU" sz="32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716" y="541013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99"/>
                </a:solidFill>
                <a:latin typeface="Monotype Corsiva" pitchFamily="66" charset="0"/>
              </a:rPr>
              <a:t>    </a:t>
            </a:r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1.04.1782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21.06.1852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          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ДАРЫ    ФРЕБЕЛЯ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85794"/>
            <a:ext cx="8712968" cy="58835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Дар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первый: 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разноцветные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мячи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верёвочке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возраст</a:t>
            </a:r>
            <a:r>
              <a:rPr lang="ru-RU" sz="2400" dirty="0">
                <a:latin typeface="Monotype Corsiva" pitchFamily="66" charset="0"/>
              </a:rPr>
              <a:t>: </a:t>
            </a:r>
            <a:r>
              <a:rPr lang="ru-RU" sz="2400" dirty="0" smtClean="0">
                <a:latin typeface="Monotype Corsiva" pitchFamily="66" charset="0"/>
              </a:rPr>
              <a:t>с </a:t>
            </a:r>
            <a:r>
              <a:rPr lang="ru-RU" sz="2400" dirty="0">
                <a:latin typeface="Monotype Corsiva" pitchFamily="66" charset="0"/>
              </a:rPr>
              <a:t>3 месяцев до 4 </a:t>
            </a:r>
            <a:r>
              <a:rPr lang="ru-RU" sz="2400" dirty="0" smtClean="0">
                <a:latin typeface="Monotype Corsiva" pitchFamily="66" charset="0"/>
              </a:rPr>
              <a:t>лет.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Цель </a:t>
            </a:r>
            <a:r>
              <a:rPr lang="ru-RU" sz="2400" dirty="0">
                <a:latin typeface="Monotype Corsiva" pitchFamily="66" charset="0"/>
              </a:rPr>
              <a:t>игры: знакомство с цветами;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первичное </a:t>
            </a:r>
            <a:r>
              <a:rPr lang="ru-RU" sz="2400" dirty="0">
                <a:latin typeface="Monotype Corsiva" pitchFamily="66" charset="0"/>
              </a:rPr>
              <a:t>понимание формы;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развитие </a:t>
            </a:r>
            <a:r>
              <a:rPr lang="ru-RU" sz="2400" dirty="0">
                <a:latin typeface="Monotype Corsiva" pitchFamily="66" charset="0"/>
              </a:rPr>
              <a:t>пространственного мышления;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развитие </a:t>
            </a:r>
            <a:r>
              <a:rPr lang="ru-RU" sz="2400" dirty="0">
                <a:latin typeface="Monotype Corsiva" pitchFamily="66" charset="0"/>
              </a:rPr>
              <a:t>мелкой </a:t>
            </a:r>
            <a:r>
              <a:rPr lang="ru-RU" sz="2400" dirty="0" smtClean="0">
                <a:latin typeface="Monotype Corsiva" pitchFamily="66" charset="0"/>
              </a:rPr>
              <a:t>моторики.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Дар второй: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куб, цилиндр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шар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Возраст</a:t>
            </a:r>
            <a:r>
              <a:rPr lang="ru-RU" sz="2400" dirty="0">
                <a:latin typeface="Monotype Corsiva" pitchFamily="66" charset="0"/>
              </a:rPr>
              <a:t>: с 2 </a:t>
            </a:r>
            <a:r>
              <a:rPr lang="ru-RU" sz="2400" dirty="0" smtClean="0">
                <a:latin typeface="Monotype Corsiva" pitchFamily="66" charset="0"/>
              </a:rPr>
              <a:t>лет.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Цель </a:t>
            </a:r>
            <a:r>
              <a:rPr lang="ru-RU" sz="2400" dirty="0">
                <a:latin typeface="Monotype Corsiva" pitchFamily="66" charset="0"/>
              </a:rPr>
              <a:t>игры:  знакомство  с формами и свойствами предметов;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развитие </a:t>
            </a:r>
            <a:r>
              <a:rPr lang="ru-RU" sz="2400" dirty="0">
                <a:latin typeface="Monotype Corsiva" pitchFamily="66" charset="0"/>
              </a:rPr>
              <a:t>исследовательских навыков.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Шар </a:t>
            </a:r>
            <a:r>
              <a:rPr lang="ru-RU" sz="2400" dirty="0">
                <a:latin typeface="Monotype Corsiva" pitchFamily="66" charset="0"/>
              </a:rPr>
              <a:t>— символ движения,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куб </a:t>
            </a:r>
            <a:r>
              <a:rPr lang="ru-RU" sz="2400" dirty="0">
                <a:latin typeface="Monotype Corsiva" pitchFamily="66" charset="0"/>
              </a:rPr>
              <a:t>— символ покоя,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 </a:t>
            </a:r>
            <a:r>
              <a:rPr lang="ru-RU" sz="2400" dirty="0">
                <a:latin typeface="Monotype Corsiva" pitchFamily="66" charset="0"/>
              </a:rPr>
              <a:t>то время как цилиндр совмещает свойства обоих предметов.</a:t>
            </a:r>
          </a:p>
        </p:txBody>
      </p:sp>
      <p:pic>
        <p:nvPicPr>
          <p:cNvPr id="4" name="Рисунок 3" descr="http://www.froebelgifts.com/images/froebel_gift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1285860"/>
            <a:ext cx="3240360" cy="199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froebelgifts.com/images/froebel_gift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3571876"/>
            <a:ext cx="1619672" cy="288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ДАРЫ    ФРЕБЕЛЯ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Дар третий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куб, разбитый на 8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кубиков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Возраст</a:t>
            </a:r>
            <a:r>
              <a:rPr lang="ru-RU" sz="2400" dirty="0">
                <a:latin typeface="Monotype Corsiva" pitchFamily="66" charset="0"/>
              </a:rPr>
              <a:t>: от 3 </a:t>
            </a:r>
            <a:r>
              <a:rPr lang="ru-RU" sz="2400" dirty="0" smtClean="0">
                <a:latin typeface="Monotype Corsiva" pitchFamily="66" charset="0"/>
              </a:rPr>
              <a:t>лет.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Цель </a:t>
            </a:r>
            <a:r>
              <a:rPr lang="ru-RU" sz="2400" dirty="0">
                <a:latin typeface="Monotype Corsiva" pitchFamily="66" charset="0"/>
              </a:rPr>
              <a:t>игры: понимание целого и частей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(«</a:t>
            </a:r>
            <a:r>
              <a:rPr lang="ru-RU" sz="2400" dirty="0">
                <a:latin typeface="Monotype Corsiva" pitchFamily="66" charset="0"/>
              </a:rPr>
              <a:t>сложное единство»);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развитие </a:t>
            </a:r>
            <a:r>
              <a:rPr lang="ru-RU" sz="2400" dirty="0">
                <a:latin typeface="Monotype Corsiva" pitchFamily="66" charset="0"/>
              </a:rPr>
              <a:t>творческих способностей</a:t>
            </a:r>
            <a:r>
              <a:rPr lang="ru-RU" sz="2400" dirty="0" smtClean="0">
                <a:latin typeface="Monotype Corsiva" pitchFamily="66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развитие </a:t>
            </a:r>
            <a:r>
              <a:rPr lang="ru-RU" sz="2400" dirty="0">
                <a:latin typeface="Monotype Corsiva" pitchFamily="66" charset="0"/>
              </a:rPr>
              <a:t>координации; понимание </a:t>
            </a:r>
            <a:r>
              <a:rPr lang="ru-RU" sz="2400" dirty="0" smtClean="0">
                <a:latin typeface="Monotype Corsiva" pitchFamily="66" charset="0"/>
              </a:rPr>
              <a:t>симметрии</a:t>
            </a:r>
          </a:p>
          <a:p>
            <a:pPr>
              <a:buNone/>
            </a:pP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Дар четвертый: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  куб, разделенный на 8 плиток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Возраст</a:t>
            </a:r>
            <a:r>
              <a:rPr lang="ru-RU" sz="2400" dirty="0">
                <a:latin typeface="Monotype Corsiva" pitchFamily="66" charset="0"/>
              </a:rPr>
              <a:t>: с 3 </a:t>
            </a:r>
            <a:r>
              <a:rPr lang="ru-RU" sz="2400" dirty="0" smtClean="0">
                <a:latin typeface="Monotype Corsiva" pitchFamily="66" charset="0"/>
              </a:rPr>
              <a:t>лет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Цель </a:t>
            </a:r>
            <a:r>
              <a:rPr lang="ru-RU" sz="2400" dirty="0">
                <a:latin typeface="Monotype Corsiva" pitchFamily="66" charset="0"/>
              </a:rPr>
              <a:t>игры: развитие пространственного мышления;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понимание взаимоотношений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между </a:t>
            </a:r>
            <a:r>
              <a:rPr lang="ru-RU" sz="2400" dirty="0">
                <a:latin typeface="Monotype Corsiva" pitchFamily="66" charset="0"/>
              </a:rPr>
              <a:t>различными частями целого;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развитие </a:t>
            </a:r>
            <a:r>
              <a:rPr lang="ru-RU" sz="2400" dirty="0">
                <a:latin typeface="Monotype Corsiva" pitchFamily="66" charset="0"/>
              </a:rPr>
              <a:t>зрительно-моторной координации.</a:t>
            </a:r>
          </a:p>
        </p:txBody>
      </p:sp>
      <p:pic>
        <p:nvPicPr>
          <p:cNvPr id="4" name="Рисунок 3" descr="http://www.froebelgifts.com/images/froebel_gift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7486" y="548680"/>
            <a:ext cx="2347002" cy="25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froebelgifts.com/images/froebel_gift_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00438"/>
            <a:ext cx="25717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         ДАРЫ    ФРЕБЕЛЯ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935" y="895206"/>
            <a:ext cx="8229600" cy="584616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Дар пятый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куб, разделенный на 27 маленьких кубиков, при этом 9 из них разделены на более мелкие составляющие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2400" dirty="0">
                <a:latin typeface="Monotype Corsiva" pitchFamily="66" charset="0"/>
              </a:rPr>
              <a:t>Возраст: с 4 </a:t>
            </a:r>
            <a:r>
              <a:rPr lang="ru-RU" sz="2400" dirty="0" smtClean="0">
                <a:latin typeface="Monotype Corsiva" pitchFamily="66" charset="0"/>
              </a:rPr>
              <a:t>лет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Цель </a:t>
            </a:r>
            <a:r>
              <a:rPr lang="ru-RU" sz="2400" dirty="0">
                <a:latin typeface="Monotype Corsiva" pitchFamily="66" charset="0"/>
              </a:rPr>
              <a:t>игры: знакомство с понятиями квадрата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и </a:t>
            </a:r>
            <a:r>
              <a:rPr lang="ru-RU" sz="2400" dirty="0">
                <a:latin typeface="Monotype Corsiva" pitchFamily="66" charset="0"/>
              </a:rPr>
              <a:t>треугольника; знакомство с  объемными  формами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(</a:t>
            </a:r>
            <a:r>
              <a:rPr lang="ru-RU" sz="2400" dirty="0">
                <a:latin typeface="Monotype Corsiva" pitchFamily="66" charset="0"/>
              </a:rPr>
              <a:t>куб и треугольная призма); развитие воображения; 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развитие </a:t>
            </a:r>
            <a:r>
              <a:rPr lang="ru-RU" sz="2400" dirty="0">
                <a:latin typeface="Monotype Corsiva" pitchFamily="66" charset="0"/>
              </a:rPr>
              <a:t>зрительно-моторной </a:t>
            </a:r>
            <a:r>
              <a:rPr lang="ru-RU" sz="2400" dirty="0" smtClean="0">
                <a:latin typeface="Monotype Corsiva" pitchFamily="66" charset="0"/>
              </a:rPr>
              <a:t>координации.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Дар шестой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куб, разделенный на 27 кубиков,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многие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 которых разделены на другие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фигуры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Возраст</a:t>
            </a:r>
            <a:r>
              <a:rPr lang="ru-RU" sz="2400" dirty="0">
                <a:latin typeface="Monotype Corsiva" pitchFamily="66" charset="0"/>
              </a:rPr>
              <a:t>: с 4 </a:t>
            </a:r>
            <a:r>
              <a:rPr lang="ru-RU" sz="2400" dirty="0" smtClean="0">
                <a:latin typeface="Monotype Corsiva" pitchFamily="66" charset="0"/>
              </a:rPr>
              <a:t>лет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Цель </a:t>
            </a:r>
            <a:r>
              <a:rPr lang="ru-RU" sz="2400" dirty="0">
                <a:latin typeface="Monotype Corsiva" pitchFamily="66" charset="0"/>
              </a:rPr>
              <a:t>игры: знакомство с понятиями </a:t>
            </a:r>
            <a:r>
              <a:rPr lang="ru-RU" sz="2400" dirty="0" smtClean="0">
                <a:latin typeface="Monotype Corsiva" pitchFamily="66" charset="0"/>
              </a:rPr>
              <a:t>полуцилиндра;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развитие</a:t>
            </a:r>
            <a:r>
              <a:rPr lang="ru-RU" sz="2400" dirty="0">
                <a:latin typeface="Monotype Corsiva" pitchFamily="66" charset="0"/>
              </a:rPr>
              <a:t>  пространственного  мышления; развитие </a:t>
            </a:r>
            <a:r>
              <a:rPr lang="ru-RU" sz="2400" dirty="0" smtClean="0">
                <a:latin typeface="Monotype Corsiva" pitchFamily="66" charset="0"/>
              </a:rPr>
              <a:t>воображения.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Помимо </a:t>
            </a:r>
            <a:r>
              <a:rPr lang="ru-RU" sz="2400" dirty="0">
                <a:latin typeface="Monotype Corsiva" pitchFamily="66" charset="0"/>
              </a:rPr>
              <a:t>этих 6 даров, </a:t>
            </a:r>
            <a:r>
              <a:rPr lang="ru-RU" sz="2400" dirty="0" err="1">
                <a:latin typeface="Monotype Corsiva" pitchFamily="66" charset="0"/>
              </a:rPr>
              <a:t>Фребель</a:t>
            </a:r>
            <a:r>
              <a:rPr lang="ru-RU" sz="2400" dirty="0">
                <a:latin typeface="Monotype Corsiva" pitchFamily="66" charset="0"/>
              </a:rPr>
              <a:t> предлагал другие разнообразные игры, в частности</a:t>
            </a:r>
          </a:p>
        </p:txBody>
      </p:sp>
      <p:pic>
        <p:nvPicPr>
          <p:cNvPr id="4" name="Рисунок 3" descr="http://www.froebelgifts.com/images/froebel_gift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500174"/>
            <a:ext cx="2320786" cy="24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roebelgifts.com/images/gift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5461" y="3933056"/>
            <a:ext cx="2236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ДАРЫ    ФРЕБЕЛЯ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Дар седьмой:</a:t>
            </a: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Цель:</a:t>
            </a:r>
            <a:r>
              <a:rPr lang="ru-RU" sz="2400" i="1" dirty="0" smtClean="0">
                <a:latin typeface="Monotype Corsiva" pitchFamily="66" charset="0"/>
              </a:rPr>
              <a:t> демонстрирует абстракцию, подготавливает ребёнка к рисованию.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Применение: </a:t>
            </a:r>
            <a:r>
              <a:rPr lang="ru-RU" sz="2400" i="1" dirty="0" smtClean="0">
                <a:latin typeface="Monotype Corsiva" pitchFamily="66" charset="0"/>
              </a:rPr>
              <a:t>используется для демонстрации изображения как заместителя реальных объектов.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Направленность: </a:t>
            </a:r>
            <a:r>
              <a:rPr lang="ru-RU" sz="2400" i="1" dirty="0" smtClean="0">
                <a:latin typeface="Monotype Corsiva" pitchFamily="66" charset="0"/>
              </a:rPr>
              <a:t>развивает воображение.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Дар восьмой:</a:t>
            </a: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Цель:</a:t>
            </a:r>
            <a:r>
              <a:rPr lang="ru-RU" sz="2400" i="1" dirty="0" smtClean="0">
                <a:latin typeface="Monotype Corsiva" pitchFamily="66" charset="0"/>
              </a:rPr>
              <a:t> демонстрирует линию и вводит понятие длины.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Применение: </a:t>
            </a:r>
            <a:r>
              <a:rPr lang="ru-RU" sz="2400" i="1" dirty="0" smtClean="0">
                <a:latin typeface="Monotype Corsiva" pitchFamily="66" charset="0"/>
              </a:rPr>
              <a:t>используется для введения идеи периметра.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Направленность</a:t>
            </a:r>
            <a:r>
              <a:rPr lang="ru-RU" sz="2400" i="1" dirty="0" smtClean="0">
                <a:latin typeface="Monotype Corsiva" pitchFamily="66" charset="0"/>
              </a:rPr>
              <a:t>: р</a:t>
            </a:r>
            <a:r>
              <a:rPr lang="ru-RU" sz="2400" dirty="0" smtClean="0">
                <a:latin typeface="Monotype Corsiva" pitchFamily="66" charset="0"/>
              </a:rPr>
              <a:t>азвивает моторные навыки,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координацию</a:t>
            </a:r>
          </a:p>
        </p:txBody>
      </p:sp>
      <p:pic>
        <p:nvPicPr>
          <p:cNvPr id="8" name="Picture 6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586174"/>
            <a:ext cx="1919261" cy="1636847"/>
          </a:xfrm>
          <a:prstGeom prst="rect">
            <a:avLst/>
          </a:prstGeom>
          <a:noFill/>
        </p:spPr>
      </p:pic>
      <p:pic>
        <p:nvPicPr>
          <p:cNvPr id="9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509" y="5079956"/>
            <a:ext cx="1918719" cy="1661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        ДАРЫ    ФРЕБЕЛЯ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Дар девятый:</a:t>
            </a: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Цель:</a:t>
            </a:r>
            <a:r>
              <a:rPr lang="ru-RU" sz="2400" i="1" dirty="0" smtClean="0">
                <a:latin typeface="Monotype Corsiva" pitchFamily="66" charset="0"/>
              </a:rPr>
              <a:t> представляет идею кривой</a:t>
            </a: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Применение: </a:t>
            </a:r>
            <a:r>
              <a:rPr lang="ru-RU" sz="2400" i="1" dirty="0" smtClean="0">
                <a:latin typeface="Monotype Corsiva" pitchFamily="66" charset="0"/>
              </a:rPr>
              <a:t>используется для введения идеи края цилиндра.</a:t>
            </a: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Направленность</a:t>
            </a:r>
            <a:r>
              <a:rPr lang="ru-RU" sz="2400" i="1" dirty="0" smtClean="0">
                <a:latin typeface="Monotype Corsiva" pitchFamily="66" charset="0"/>
              </a:rPr>
              <a:t>: развивает моторные навыки, </a:t>
            </a:r>
          </a:p>
          <a:p>
            <a:pPr>
              <a:buNone/>
            </a:pPr>
            <a:r>
              <a:rPr lang="ru-RU" sz="2400" i="1" dirty="0" smtClean="0">
                <a:latin typeface="Monotype Corsiva" pitchFamily="66" charset="0"/>
              </a:rPr>
              <a:t>Координацию</a:t>
            </a:r>
          </a:p>
          <a:p>
            <a:pPr>
              <a:buNone/>
            </a:pPr>
            <a:r>
              <a:rPr lang="ru-RU" sz="2400" i="1" dirty="0" smtClean="0">
                <a:latin typeface="Monotype Corsiva" pitchFamily="66" charset="0"/>
                <a:hlinkClick r:id="rId2" action="ppaction://hlinkfile"/>
              </a:rPr>
              <a:t>Узоры</a:t>
            </a:r>
            <a:endParaRPr lang="ru-RU" sz="1600" i="1" dirty="0" smtClean="0"/>
          </a:p>
          <a:p>
            <a:pPr>
              <a:buNone/>
            </a:pPr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Дар десятый:</a:t>
            </a:r>
          </a:p>
          <a:p>
            <a:pPr>
              <a:buNone/>
            </a:pPr>
            <a:r>
              <a:rPr lang="ru-RU" sz="2600" b="1" i="1" dirty="0" smtClean="0">
                <a:latin typeface="Monotype Corsiva" pitchFamily="66" charset="0"/>
              </a:rPr>
              <a:t>Цель:</a:t>
            </a:r>
            <a:r>
              <a:rPr lang="ru-RU" sz="2600" i="1" dirty="0" smtClean="0">
                <a:latin typeface="Monotype Corsiva" pitchFamily="66" charset="0"/>
              </a:rPr>
              <a:t> демонстрирует, что линия состоит из точек. </a:t>
            </a:r>
          </a:p>
          <a:p>
            <a:pPr>
              <a:buNone/>
            </a:pPr>
            <a:r>
              <a:rPr lang="ru-RU" sz="2600" b="1" i="1" dirty="0" smtClean="0">
                <a:latin typeface="Monotype Corsiva" pitchFamily="66" charset="0"/>
              </a:rPr>
              <a:t>Применение: </a:t>
            </a:r>
            <a:r>
              <a:rPr lang="ru-RU" sz="2600" i="1" dirty="0" smtClean="0">
                <a:latin typeface="Monotype Corsiva" pitchFamily="66" charset="0"/>
              </a:rPr>
              <a:t>используется для конструирования континуума из конечных объектов.</a:t>
            </a:r>
          </a:p>
          <a:p>
            <a:pPr>
              <a:buNone/>
            </a:pPr>
            <a:r>
              <a:rPr lang="ru-RU" sz="2600" b="1" i="1" dirty="0" smtClean="0">
                <a:latin typeface="Monotype Corsiva" pitchFamily="66" charset="0"/>
              </a:rPr>
              <a:t>Направленность</a:t>
            </a:r>
            <a:r>
              <a:rPr lang="ru-RU" sz="2600" i="1" dirty="0" smtClean="0">
                <a:latin typeface="Monotype Corsiva" pitchFamily="66" charset="0"/>
              </a:rPr>
              <a:t>: развивает моторные навыки, </a:t>
            </a:r>
          </a:p>
          <a:p>
            <a:pPr>
              <a:buNone/>
            </a:pPr>
            <a:r>
              <a:rPr lang="ru-RU" sz="2600" i="1" dirty="0" smtClean="0">
                <a:latin typeface="Monotype Corsiva" pitchFamily="66" charset="0"/>
              </a:rPr>
              <a:t>координацию, переводит математические способности </a:t>
            </a:r>
          </a:p>
          <a:p>
            <a:pPr>
              <a:buNone/>
            </a:pPr>
            <a:r>
              <a:rPr lang="ru-RU" sz="2600" i="1" dirty="0" smtClean="0">
                <a:latin typeface="Monotype Corsiva" pitchFamily="66" charset="0"/>
              </a:rPr>
              <a:t>на новый уровень. Теперь ребёнок может переходить </a:t>
            </a:r>
          </a:p>
          <a:p>
            <a:pPr>
              <a:buNone/>
            </a:pPr>
            <a:r>
              <a:rPr lang="ru-RU" sz="2600" i="1" dirty="0" smtClean="0">
                <a:latin typeface="Monotype Corsiva" pitchFamily="66" charset="0"/>
              </a:rPr>
              <a:t>к изобразительной деятельности.  </a:t>
            </a:r>
          </a:p>
          <a:p>
            <a:endParaRPr lang="ru-RU" dirty="0"/>
          </a:p>
        </p:txBody>
      </p:sp>
      <p:pic>
        <p:nvPicPr>
          <p:cNvPr id="5" name="Picture 6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69097"/>
            <a:ext cx="2123728" cy="2143140"/>
          </a:xfrm>
          <a:prstGeom prst="rect">
            <a:avLst/>
          </a:prstGeom>
          <a:noFill/>
        </p:spPr>
      </p:pic>
      <p:pic>
        <p:nvPicPr>
          <p:cNvPr id="6" name="Picture 6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38620"/>
            <a:ext cx="2093122" cy="1602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136904" cy="242877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 какие математические способности </a:t>
            </a:r>
            <a:r>
              <a:rPr lang="ru-RU" dirty="0" smtClean="0"/>
              <a:t>развивают </a:t>
            </a:r>
            <a:r>
              <a:rPr lang="ru-RU" dirty="0" smtClean="0"/>
              <a:t>пособия </a:t>
            </a:r>
            <a:r>
              <a:rPr lang="ru-RU" dirty="0" err="1" smtClean="0"/>
              <a:t>Фребеля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466" y="2627354"/>
            <a:ext cx="8101399" cy="4114014"/>
          </a:xfrm>
        </p:spPr>
        <p:txBody>
          <a:bodyPr>
            <a:noAutofit/>
          </a:bodyPr>
          <a:lstStyle/>
          <a:p>
            <a:r>
              <a:rPr lang="ru-RU" sz="2700" dirty="0"/>
              <a:t>Изучите (вспомните) что такое математические способности с точки зрения </a:t>
            </a:r>
            <a:r>
              <a:rPr lang="ru-RU" sz="2700" dirty="0" err="1"/>
              <a:t>Крутецкого</a:t>
            </a:r>
            <a:r>
              <a:rPr lang="ru-RU" sz="2700" dirty="0"/>
              <a:t> – игровое поле </a:t>
            </a:r>
          </a:p>
          <a:p>
            <a:r>
              <a:rPr lang="ru-RU" sz="2700" dirty="0"/>
              <a:t>Возьмите </a:t>
            </a:r>
            <a:r>
              <a:rPr lang="ru-RU" sz="2700" dirty="0" smtClean="0"/>
              <a:t>пособие </a:t>
            </a:r>
            <a:r>
              <a:rPr lang="ru-RU" sz="2700" dirty="0" err="1" smtClean="0"/>
              <a:t>Фребеля</a:t>
            </a:r>
            <a:r>
              <a:rPr lang="ru-RU" sz="2700" dirty="0" smtClean="0"/>
              <a:t> для </a:t>
            </a:r>
            <a:r>
              <a:rPr lang="ru-RU" sz="2700" dirty="0"/>
              <a:t>исследования. Заполните карточки – предложения, расскажите о своих выводах группе</a:t>
            </a:r>
          </a:p>
          <a:p>
            <a:r>
              <a:rPr lang="ru-RU" sz="2700" dirty="0"/>
              <a:t>Прикрепите карточку – предложение к игровому полю</a:t>
            </a:r>
          </a:p>
        </p:txBody>
      </p:sp>
    </p:spTree>
    <p:extLst>
      <p:ext uri="{BB962C8B-B14F-4D97-AF65-F5344CB8AC3E}">
        <p14:creationId xmlns:p14="http://schemas.microsoft.com/office/powerpoint/2010/main" val="64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422</Words>
  <Application>Microsoft Office PowerPoint</Application>
  <PresentationFormat>Экран (4:3)</PresentationFormat>
  <Paragraphs>99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Дары Фребеля - музейные экспонаты или современные пособия?</vt:lpstr>
      <vt:lpstr>Что будем сегодня вместе с вами делать?</vt:lpstr>
      <vt:lpstr>   Фридрих  Вильгельм  Август  Фрёбель</vt:lpstr>
      <vt:lpstr>            ДАРЫ    ФРЕБЕЛЯ</vt:lpstr>
      <vt:lpstr>                 ДАРЫ    ФРЕБЕЛЯ</vt:lpstr>
      <vt:lpstr>                ДАРЫ    ФРЕБЕЛЯ</vt:lpstr>
      <vt:lpstr>                     ДАРЫ    ФРЕБЕЛЯ</vt:lpstr>
      <vt:lpstr>               ДАРЫ    ФРЕБЕЛЯ</vt:lpstr>
      <vt:lpstr>А какие математические способности развивают пособия Фребеля? </vt:lpstr>
      <vt:lpstr>Нужна ли нам лаборатория «умная игрушка»?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Elena Kotochigova</cp:lastModifiedBy>
  <cp:revision>43</cp:revision>
  <dcterms:created xsi:type="dcterms:W3CDTF">2013-04-08T15:50:27Z</dcterms:created>
  <dcterms:modified xsi:type="dcterms:W3CDTF">2016-09-13T21:20:39Z</dcterms:modified>
</cp:coreProperties>
</file>