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1" r:id="rId6"/>
    <p:sldId id="263" r:id="rId7"/>
    <p:sldId id="267" r:id="rId8"/>
    <p:sldId id="265" r:id="rId9"/>
    <p:sldId id="266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Особенности образовательной среды в ДОО Ярославского региона </a:t>
            </a:r>
          </a:p>
        </c:rich>
      </c:tx>
      <c:layout/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 доп. 8'!$B$8:$B$14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' доп. 8'!$C$8:$C$14</c:f>
              <c:numCache>
                <c:formatCode>General</c:formatCode>
                <c:ptCount val="7"/>
                <c:pt idx="0" formatCode="0.00">
                  <c:v>3.07</c:v>
                </c:pt>
                <c:pt idx="1">
                  <c:v>4.33</c:v>
                </c:pt>
                <c:pt idx="2">
                  <c:v>3.82</c:v>
                </c:pt>
                <c:pt idx="3">
                  <c:v>3.15</c:v>
                </c:pt>
                <c:pt idx="4">
                  <c:v>5.01</c:v>
                </c:pt>
                <c:pt idx="5">
                  <c:v>3.77</c:v>
                </c:pt>
                <c:pt idx="6">
                  <c:v>4.59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668771232"/>
        <c:axId val="-668776672"/>
      </c:radarChart>
      <c:catAx>
        <c:axId val="-668771232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crossAx val="-668776672"/>
        <c:crosses val="autoZero"/>
        <c:auto val="1"/>
        <c:lblAlgn val="ctr"/>
        <c:lblOffset val="100"/>
        <c:noMultiLvlLbl val="0"/>
      </c:catAx>
      <c:valAx>
        <c:axId val="-668776672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extTo"/>
        <c:crossAx val="-668771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Среднее значение </a:t>
            </a:r>
            <a:r>
              <a:rPr lang="ru-RU" dirty="0" err="1" smtClean="0"/>
              <a:t>подшкалы</a:t>
            </a:r>
            <a:r>
              <a:rPr lang="ru-RU" dirty="0" smtClean="0"/>
              <a:t> «Предметно-пространственная среда»</a:t>
            </a:r>
            <a:endParaRPr lang="ru-RU" dirty="0"/>
          </a:p>
        </c:rich>
      </c:tx>
      <c:layout>
        <c:manualLayout>
          <c:xMode val="edge"/>
          <c:yMode val="edge"/>
          <c:x val="0.28649576385892983"/>
          <c:y val="3.8807827832016695E-2"/>
        </c:manualLayout>
      </c:layout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dLbls>
            <c:dLbl>
              <c:idx val="1"/>
              <c:layout>
                <c:manualLayout>
                  <c:x val="-7.5371492436264124E-3"/>
                  <c:y val="2.6790276957672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'Шкала 1'!$C$7:$C$14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'Шкала 1'!$D$7:$D$14</c:f>
              <c:numCache>
                <c:formatCode>General</c:formatCode>
                <c:ptCount val="8"/>
                <c:pt idx="0">
                  <c:v>5.07</c:v>
                </c:pt>
                <c:pt idx="1">
                  <c:v>5.4</c:v>
                </c:pt>
                <c:pt idx="2">
                  <c:v>3.6</c:v>
                </c:pt>
                <c:pt idx="3">
                  <c:v>3.93</c:v>
                </c:pt>
                <c:pt idx="4">
                  <c:v>1.8</c:v>
                </c:pt>
                <c:pt idx="5">
                  <c:v>2.4700000000000002</c:v>
                </c:pt>
                <c:pt idx="6">
                  <c:v>4.2</c:v>
                </c:pt>
                <c:pt idx="7">
                  <c:v>3.13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668774496"/>
        <c:axId val="-668770688"/>
      </c:radarChart>
      <c:catAx>
        <c:axId val="-668774496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crossAx val="-668770688"/>
        <c:crosses val="autoZero"/>
        <c:auto val="1"/>
        <c:lblAlgn val="ctr"/>
        <c:lblOffset val="100"/>
        <c:noMultiLvlLbl val="0"/>
      </c:catAx>
      <c:valAx>
        <c:axId val="-66877068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668774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Среднее значение </a:t>
            </a:r>
            <a:r>
              <a:rPr lang="ru-RU" dirty="0" err="1" smtClean="0"/>
              <a:t>подшкалы</a:t>
            </a:r>
            <a:r>
              <a:rPr lang="ru-RU" dirty="0" smtClean="0"/>
              <a:t> «Присмотр </a:t>
            </a:r>
            <a:r>
              <a:rPr lang="ru-RU" dirty="0"/>
              <a:t>и уход за </a:t>
            </a:r>
            <a:r>
              <a:rPr lang="ru-RU" dirty="0" smtClean="0"/>
              <a:t>детьми»</a:t>
            </a:r>
            <a:endParaRPr lang="ru-RU" dirty="0"/>
          </a:p>
        </c:rich>
      </c:tx>
      <c:layout/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'Шкала 2'!$B$7:$B$12</c:f>
              <c:strCache>
                <c:ptCount val="6"/>
                <c:pt idx="0">
                  <c:v>Встреча/прощание</c:v>
                </c:pt>
                <c:pt idx="1">
                  <c:v>Прием пищи/перекусы</c:v>
                </c:pt>
                <c:pt idx="2">
                  <c:v>Сон/отдых</c:v>
                </c:pt>
                <c:pt idx="3">
                  <c:v>Пользование туалетом/пеленание</c:v>
                </c:pt>
                <c:pt idx="4">
                  <c:v>Гигиена</c:v>
                </c:pt>
                <c:pt idx="5">
                  <c:v>Безопасность</c:v>
                </c:pt>
              </c:strCache>
            </c:strRef>
          </c:cat>
          <c:val>
            <c:numRef>
              <c:f>'Шкала 2'!$C$7:$C$12</c:f>
              <c:numCache>
                <c:formatCode>General</c:formatCode>
                <c:ptCount val="6"/>
                <c:pt idx="0">
                  <c:v>6.53</c:v>
                </c:pt>
                <c:pt idx="1">
                  <c:v>4.4000000000000004</c:v>
                </c:pt>
                <c:pt idx="2">
                  <c:v>2.6</c:v>
                </c:pt>
                <c:pt idx="3">
                  <c:v>3</c:v>
                </c:pt>
                <c:pt idx="4">
                  <c:v>4.53</c:v>
                </c:pt>
                <c:pt idx="5">
                  <c:v>5.13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668770144"/>
        <c:axId val="-668769600"/>
      </c:radarChart>
      <c:catAx>
        <c:axId val="-66877014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crossAx val="-668769600"/>
        <c:crosses val="autoZero"/>
        <c:auto val="1"/>
        <c:lblAlgn val="ctr"/>
        <c:lblOffset val="100"/>
        <c:noMultiLvlLbl val="0"/>
      </c:catAx>
      <c:valAx>
        <c:axId val="-668769600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668770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Среднее значение </a:t>
            </a:r>
            <a:r>
              <a:rPr lang="ru-RU" dirty="0" err="1" smtClean="0"/>
              <a:t>подшкалы</a:t>
            </a:r>
            <a:r>
              <a:rPr lang="ru-RU" dirty="0" smtClean="0"/>
              <a:t> «Речь </a:t>
            </a:r>
            <a:r>
              <a:rPr lang="ru-RU" dirty="0"/>
              <a:t>и </a:t>
            </a:r>
            <a:r>
              <a:rPr lang="ru-RU" dirty="0" smtClean="0"/>
              <a:t>мышление»</a:t>
            </a:r>
            <a:endParaRPr lang="ru-RU" dirty="0"/>
          </a:p>
        </c:rich>
      </c:tx>
      <c:layout/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dLbls>
            <c:dLbl>
              <c:idx val="0"/>
              <c:layout>
                <c:manualLayout>
                  <c:x val="-3.0864197530864196E-3"/>
                  <c:y val="3.6564365477006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'Шкала 3'!$B$7:$B$10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'Шкала 3'!$C$7:$C$10</c:f>
              <c:numCache>
                <c:formatCode>General</c:formatCode>
                <c:ptCount val="4"/>
                <c:pt idx="0">
                  <c:v>5.2</c:v>
                </c:pt>
                <c:pt idx="1">
                  <c:v>3.8</c:v>
                </c:pt>
                <c:pt idx="2">
                  <c:v>2.27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668773952"/>
        <c:axId val="-668783744"/>
      </c:radarChart>
      <c:catAx>
        <c:axId val="-668773952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crossAx val="-668783744"/>
        <c:crosses val="autoZero"/>
        <c:auto val="1"/>
        <c:lblAlgn val="ctr"/>
        <c:lblOffset val="100"/>
        <c:noMultiLvlLbl val="0"/>
      </c:catAx>
      <c:valAx>
        <c:axId val="-668783744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668773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Среднее значение </a:t>
            </a:r>
            <a:r>
              <a:rPr lang="ru-RU" b="1" dirty="0" err="1"/>
              <a:t>подшкалы</a:t>
            </a:r>
            <a:r>
              <a:rPr lang="ru-RU" b="1" dirty="0"/>
              <a:t> «Виды активности»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1275" cap="rnd">
              <a:solidFill>
                <a:schemeClr val="accent6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4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3.8666666666666667</c:v>
                </c:pt>
                <c:pt idx="1">
                  <c:v>2.8666666666666667</c:v>
                </c:pt>
                <c:pt idx="2">
                  <c:v>2.8666666666666667</c:v>
                </c:pt>
                <c:pt idx="3">
                  <c:v>3.8</c:v>
                </c:pt>
                <c:pt idx="4" formatCode="General">
                  <c:v>4</c:v>
                </c:pt>
                <c:pt idx="5">
                  <c:v>3.9333333333333331</c:v>
                </c:pt>
                <c:pt idx="6" formatCode="General">
                  <c:v>2.6</c:v>
                </c:pt>
                <c:pt idx="7" formatCode="General">
                  <c:v>3.4</c:v>
                </c:pt>
                <c:pt idx="8" formatCode="General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668772864"/>
        <c:axId val="-668781568"/>
      </c:radarChart>
      <c:catAx>
        <c:axId val="-66877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68781568"/>
        <c:crosses val="autoZero"/>
        <c:auto val="1"/>
        <c:lblAlgn val="ctr"/>
        <c:lblOffset val="100"/>
        <c:noMultiLvlLbl val="0"/>
      </c:catAx>
      <c:valAx>
        <c:axId val="-668781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-668772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Среднее значение </a:t>
            </a:r>
            <a:r>
              <a:rPr lang="ru-RU" b="1" dirty="0" err="1"/>
              <a:t>подшкалы</a:t>
            </a:r>
            <a:r>
              <a:rPr lang="ru-RU" b="1" dirty="0"/>
              <a:t> «Структурирование программы»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ln w="412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2882447665056361E-2"/>
                  <c:y val="-2.3847270811298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206119162640312E-3"/>
                  <c:y val="-4.7694541622594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Распорядок дня</c:v>
                </c:pt>
                <c:pt idx="1">
                  <c:v>Свободная игра</c:v>
                </c:pt>
                <c:pt idx="2">
                  <c:v>Групповые занятия</c:v>
                </c:pt>
                <c:pt idx="3">
                  <c:v>Условия для детей с ограниченными возможностями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3.67</c:v>
                </c:pt>
                <c:pt idx="1">
                  <c:v>3.6</c:v>
                </c:pt>
                <c:pt idx="2">
                  <c:v>4.13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668781024"/>
        <c:axId val="-668782656"/>
      </c:radarChart>
      <c:catAx>
        <c:axId val="-66878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68782656"/>
        <c:crosses val="autoZero"/>
        <c:auto val="1"/>
        <c:lblAlgn val="ctr"/>
        <c:lblOffset val="100"/>
        <c:noMultiLvlLbl val="0"/>
      </c:catAx>
      <c:valAx>
        <c:axId val="-6687826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66878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tx1"/>
                </a:solidFill>
              </a:rPr>
              <a:t>Среднее значение </a:t>
            </a:r>
            <a:r>
              <a:rPr lang="ru-RU" b="1" dirty="0" err="1" smtClean="0">
                <a:solidFill>
                  <a:schemeClr val="tx1"/>
                </a:solidFill>
              </a:rPr>
              <a:t>подшкалы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baseline="0" dirty="0" smtClean="0">
                <a:solidFill>
                  <a:schemeClr val="tx1"/>
                </a:solidFill>
              </a:rPr>
              <a:t>«Родители и персонал</a:t>
            </a:r>
            <a:r>
              <a:rPr lang="ru-RU" b="1" baseline="0" dirty="0" smtClean="0"/>
              <a:t>»</a:t>
            </a:r>
            <a:endParaRPr lang="ru-RU" b="1" dirty="0"/>
          </a:p>
        </c:rich>
      </c:tx>
      <c:layout>
        <c:manualLayout>
          <c:xMode val="edge"/>
          <c:yMode val="edge"/>
          <c:x val="0.17901365590170795"/>
          <c:y val="5.60964322282509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4233795503822889"/>
          <c:y val="0.11315094345693208"/>
          <c:w val="0.32015500779793832"/>
          <c:h val="0.77369811308613579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41275" cap="rnd">
                <a:solidFill>
                  <a:schemeClr val="accent6"/>
                </a:solidFill>
                <a:round/>
              </a:ln>
              <a:effectLst/>
            </c:spPr>
          </c:dPt>
          <c:dPt>
            <c:idx val="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41275" cap="rnd">
                <a:solidFill>
                  <a:schemeClr val="accent6"/>
                </a:solidFill>
                <a:round/>
              </a:ln>
              <a:effectLst/>
            </c:spPr>
          </c:dPt>
          <c:dPt>
            <c:idx val="2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41275" cap="rnd">
                <a:solidFill>
                  <a:schemeClr val="accent6"/>
                </a:solidFill>
                <a:round/>
              </a:ln>
              <a:effectLst/>
            </c:spPr>
          </c:dPt>
          <c:dPt>
            <c:idx val="3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41275" cap="rnd">
                <a:solidFill>
                  <a:schemeClr val="accent6"/>
                </a:solidFill>
                <a:round/>
              </a:ln>
              <a:effectLst/>
            </c:spPr>
          </c:dPt>
          <c:dPt>
            <c:idx val="4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41275" cap="rnd">
                <a:solidFill>
                  <a:schemeClr val="accent6"/>
                </a:solidFill>
                <a:round/>
              </a:ln>
              <a:effectLst/>
            </c:spPr>
          </c:dPt>
          <c:dPt>
            <c:idx val="5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41275" cap="rnd">
                <a:solidFill>
                  <a:schemeClr val="accent6"/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Условия для родителей</c:v>
                </c:pt>
                <c:pt idx="1">
                  <c:v>Условия для удовлетворения личных потребностей персонала</c:v>
                </c:pt>
                <c:pt idx="2">
                  <c:v>Условия для удовлетворения профессиональных потребностей персонала</c:v>
                </c:pt>
                <c:pt idx="3">
                  <c:v>Взаимодействие и сотрудничество персонала</c:v>
                </c:pt>
                <c:pt idx="4">
                  <c:v>Сопровождение работы и оценивание персонала</c:v>
                </c:pt>
                <c:pt idx="5">
                  <c:v>Возможности для профессионального роста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4.8666666666666663</c:v>
                </c:pt>
                <c:pt idx="1">
                  <c:v>1.6666666666666667</c:v>
                </c:pt>
                <c:pt idx="2" formatCode="General">
                  <c:v>4</c:v>
                </c:pt>
                <c:pt idx="3" formatCode="General">
                  <c:v>6.8</c:v>
                </c:pt>
                <c:pt idx="4">
                  <c:v>4.1333333333333337</c:v>
                </c:pt>
                <c:pt idx="5">
                  <c:v>6.0666666666666664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668779392"/>
        <c:axId val="-668778304"/>
      </c:radarChart>
      <c:catAx>
        <c:axId val="-668779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68778304"/>
        <c:crosses val="autoZero"/>
        <c:auto val="1"/>
        <c:lblAlgn val="ctr"/>
        <c:lblOffset val="100"/>
        <c:noMultiLvlLbl val="0"/>
      </c:catAx>
      <c:valAx>
        <c:axId val="-6687783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-66877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Результаты исследования качества образования в дошкольных образовательных организациях Ярославской области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2135088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Эксперты: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Коточигова </a:t>
            </a:r>
            <a:r>
              <a:rPr lang="ru-RU" sz="2400" dirty="0">
                <a:solidFill>
                  <a:schemeClr val="tx1"/>
                </a:solidFill>
              </a:rPr>
              <a:t>Елена Вадимовна,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Захарова </a:t>
            </a:r>
            <a:r>
              <a:rPr lang="ru-RU" sz="2400" dirty="0">
                <a:solidFill>
                  <a:schemeClr val="tx1"/>
                </a:solidFill>
              </a:rPr>
              <a:t>Татьяна Николаевна</a:t>
            </a:r>
            <a:r>
              <a:rPr lang="ru-RU" sz="2400">
                <a:solidFill>
                  <a:schemeClr val="tx1"/>
                </a:solidFill>
              </a:rPr>
              <a:t>, </a:t>
            </a:r>
            <a:endParaRPr lang="ru-RU" sz="2400" smtClean="0">
              <a:solidFill>
                <a:schemeClr val="tx1"/>
              </a:solidFill>
            </a:endParaRPr>
          </a:p>
          <a:p>
            <a:pPr algn="r"/>
            <a:r>
              <a:rPr lang="ru-RU" sz="2400" smtClean="0">
                <a:solidFill>
                  <a:schemeClr val="tx1"/>
                </a:solidFill>
              </a:rPr>
              <a:t>Надежина </a:t>
            </a:r>
            <a:r>
              <a:rPr lang="ru-RU" sz="2400" dirty="0">
                <a:solidFill>
                  <a:schemeClr val="tx1"/>
                </a:solidFill>
              </a:rPr>
              <a:t>Марина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1319992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Выводы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47500" lnSpcReduction="20000"/>
          </a:bodyPr>
          <a:lstStyle/>
          <a:p>
            <a:pPr lvl="0" algn="just"/>
            <a:r>
              <a:rPr lang="ru-RU" dirty="0" smtClean="0"/>
              <a:t>В </a:t>
            </a:r>
            <a:r>
              <a:rPr lang="ru-RU" dirty="0"/>
              <a:t>дошкольных образовательных организациях минимальные требования к качеству образовательной среды выполнены.</a:t>
            </a:r>
          </a:p>
          <a:p>
            <a:pPr algn="just"/>
            <a:r>
              <a:rPr lang="ru-RU" dirty="0"/>
              <a:t>Зоной благополучия можно считать область «Взаимодействие».</a:t>
            </a:r>
          </a:p>
          <a:p>
            <a:pPr algn="just"/>
            <a:r>
              <a:rPr lang="ru-RU" dirty="0"/>
              <a:t>Неблагоприятная ситуация обнаруживается в области «Детская активность». Именно это направление и может стать приоритетным в региональной системе дошкольного образования.</a:t>
            </a:r>
          </a:p>
          <a:p>
            <a:pPr lvl="0" algn="just"/>
            <a:r>
              <a:rPr lang="ru-RU" dirty="0"/>
              <a:t>Необходима работа региона по оценке предметно – пространственной среды дошкольных образовательных организаций в контексте современных требований (ФГОС ДО, оценка качества образования с использованием современных инструментов: </a:t>
            </a:r>
            <a:r>
              <a:rPr lang="en-US" dirty="0"/>
              <a:t>ECERS</a:t>
            </a:r>
            <a:r>
              <a:rPr lang="ru-RU" dirty="0"/>
              <a:t>-</a:t>
            </a:r>
            <a:r>
              <a:rPr lang="en-US" dirty="0"/>
              <a:t>R</a:t>
            </a:r>
            <a:r>
              <a:rPr lang="ru-RU" dirty="0"/>
              <a:t>). Региональный проект помог бы улучшить результаты в построении современной предметно – пространственной среды в детском саду.</a:t>
            </a:r>
          </a:p>
          <a:p>
            <a:pPr lvl="0" algn="just"/>
            <a:r>
              <a:rPr lang="ru-RU" dirty="0"/>
              <a:t>Нужна и работа по актуализации такого направления как «Формирование культурно – гигиенических навыков у детей дошкольного возраста». Скорее всего – это курсы, семинары для младших воспитателей.</a:t>
            </a:r>
          </a:p>
          <a:p>
            <a:pPr lvl="0" algn="just"/>
            <a:r>
              <a:rPr lang="ru-RU" dirty="0"/>
              <a:t>Крайне важны улучшения в сфере «Речь и мышление». На уровне региона, муниципальных районов, образовательных организаций могут быть проведены </a:t>
            </a:r>
            <a:r>
              <a:rPr lang="ru-RU" dirty="0" err="1"/>
              <a:t>практико</a:t>
            </a:r>
            <a:r>
              <a:rPr lang="ru-RU" dirty="0"/>
              <a:t> - ориентированные семинары, исследовательские семинары, мастер-классы. На уровне региона необходимо продолжить работу лаборатории «Умная игрушка».</a:t>
            </a:r>
          </a:p>
          <a:p>
            <a:pPr lvl="0" algn="just"/>
            <a:r>
              <a:rPr lang="ru-RU" dirty="0"/>
              <a:t>Для улучшений в сфере «Условия для детей с ограниченными возможностями» необходимо дополнительное исследование, анализ наличной ситуации. Считаю, что это может быть региональный проект.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8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В исследовании принимали участие 17 дошкольных учреждений Ярославской области</a:t>
            </a:r>
          </a:p>
          <a:p>
            <a:pPr marL="0" indent="0" algn="just">
              <a:buNone/>
            </a:pPr>
            <a:r>
              <a:rPr lang="ru-RU" dirty="0" smtClean="0"/>
              <a:t>Условия формирования выборки:</a:t>
            </a:r>
          </a:p>
          <a:p>
            <a:pPr algn="just">
              <a:buFontTx/>
              <a:buChar char="-"/>
            </a:pPr>
            <a:r>
              <a:rPr lang="ru-RU" dirty="0" smtClean="0"/>
              <a:t>3 </a:t>
            </a:r>
            <a:r>
              <a:rPr lang="ru-RU" dirty="0"/>
              <a:t>детских сада, </a:t>
            </a:r>
            <a:r>
              <a:rPr lang="ru-RU" dirty="0" smtClean="0"/>
              <a:t>которые демонстрируют </a:t>
            </a:r>
            <a:r>
              <a:rPr lang="ru-RU" dirty="0"/>
              <a:t>высокое качество образования. Эти три детских сада выбираются на основании экспертной оценки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1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smtClean="0"/>
              <a:t>детских садов выбраны случайным </a:t>
            </a:r>
            <a:r>
              <a:rPr lang="ru-RU" dirty="0"/>
              <a:t>образом на основании жеребьевки (рандомизации)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каждом саду обследуется одна группа (средняя).</a:t>
            </a:r>
          </a:p>
        </p:txBody>
      </p:sp>
    </p:spTree>
    <p:extLst>
      <p:ext uri="{BB962C8B-B14F-4D97-AF65-F5344CB8AC3E}">
        <p14:creationId xmlns:p14="http://schemas.microsoft.com/office/powerpoint/2010/main" val="95385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140007"/>
              </p:ext>
            </p:extLst>
          </p:nvPr>
        </p:nvGraphicFramePr>
        <p:xfrm>
          <a:off x="395536" y="404664"/>
          <a:ext cx="8291264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997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316795"/>
              </p:ext>
            </p:extLst>
          </p:nvPr>
        </p:nvGraphicFramePr>
        <p:xfrm>
          <a:off x="323528" y="548680"/>
          <a:ext cx="8424936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418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423403"/>
              </p:ext>
            </p:extLst>
          </p:nvPr>
        </p:nvGraphicFramePr>
        <p:xfrm>
          <a:off x="179512" y="476672"/>
          <a:ext cx="8507288" cy="56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17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310076"/>
              </p:ext>
            </p:extLst>
          </p:nvPr>
        </p:nvGraphicFramePr>
        <p:xfrm>
          <a:off x="323528" y="476672"/>
          <a:ext cx="82296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132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606248"/>
              </p:ext>
            </p:extLst>
          </p:nvPr>
        </p:nvGraphicFramePr>
        <p:xfrm>
          <a:off x="467544" y="404664"/>
          <a:ext cx="8229600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702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155925"/>
              </p:ext>
            </p:extLst>
          </p:nvPr>
        </p:nvGraphicFramePr>
        <p:xfrm>
          <a:off x="700840" y="476672"/>
          <a:ext cx="7886700" cy="5325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443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320730"/>
              </p:ext>
            </p:extLst>
          </p:nvPr>
        </p:nvGraphicFramePr>
        <p:xfrm>
          <a:off x="628650" y="332656"/>
          <a:ext cx="78867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3866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330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Результаты исследования качества образования в дошкольных образовательных организациях Ярославской области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Выводы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исследования качества организации образовательной среды детских садов</dc:title>
  <dc:creator>Татьяна Николаевна Захарова</dc:creator>
  <cp:lastModifiedBy>student</cp:lastModifiedBy>
  <cp:revision>12</cp:revision>
  <dcterms:created xsi:type="dcterms:W3CDTF">2017-02-07T11:15:39Z</dcterms:created>
  <dcterms:modified xsi:type="dcterms:W3CDTF">2017-02-09T06:42:30Z</dcterms:modified>
</cp:coreProperties>
</file>