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65" r:id="rId6"/>
    <p:sldId id="261" r:id="rId7"/>
    <p:sldId id="262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chemeClr val="tx1"/>
                </a:solidFill>
              </a:rPr>
              <a:t>Мнение воспитателей</a:t>
            </a:r>
            <a:endParaRPr lang="ru-RU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570839953209839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53833231489079381"/>
          <c:y val="0.14099430179544947"/>
          <c:w val="0.46166768510920614"/>
          <c:h val="0.822648086245508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достичь целей</c:v>
                </c:pt>
                <c:pt idx="1">
                  <c:v>определить содержание образования</c:v>
                </c:pt>
                <c:pt idx="2">
                  <c:v>организовать образовательный процесс с учетом требований ФГОС ДО"</c:v>
                </c:pt>
                <c:pt idx="3">
                  <c:v>развитие ребенка с учетом индивидуальных особенностей</c:v>
                </c:pt>
                <c:pt idx="4">
                  <c:v>улучшение качества работы педагога и детского сада</c:v>
                </c:pt>
                <c:pt idx="5">
                  <c:v>помощник педагогу при планировании и организации деятельности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5.2999999999999999E-2</c:v>
                </c:pt>
                <c:pt idx="1">
                  <c:v>5.2999999999999999E-2</c:v>
                </c:pt>
                <c:pt idx="2">
                  <c:v>0.106</c:v>
                </c:pt>
                <c:pt idx="3">
                  <c:v>0.21099999999999999</c:v>
                </c:pt>
                <c:pt idx="4">
                  <c:v>0.315</c:v>
                </c:pt>
                <c:pt idx="5">
                  <c:v>0.52600000000000002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DA-4689-BC7B-7D4AE39795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48"/>
        <c:axId val="291105680"/>
        <c:axId val="291110776"/>
      </c:barChart>
      <c:catAx>
        <c:axId val="291105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1110776"/>
        <c:crosses val="autoZero"/>
        <c:auto val="1"/>
        <c:lblAlgn val="ctr"/>
        <c:lblOffset val="100"/>
        <c:noMultiLvlLbl val="0"/>
      </c:catAx>
      <c:valAx>
        <c:axId val="291110776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29110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chemeClr val="tx1"/>
                </a:solidFill>
              </a:rPr>
              <a:t>Мнение «тьюторов</a:t>
            </a:r>
            <a:r>
              <a:rPr lang="ru-RU" baseline="0" dirty="0" smtClean="0">
                <a:solidFill>
                  <a:schemeClr val="tx1"/>
                </a:solidFill>
              </a:rPr>
              <a:t> введения </a:t>
            </a:r>
            <a:r>
              <a:rPr lang="ru-RU" baseline="0" dirty="0" err="1" smtClean="0">
                <a:solidFill>
                  <a:schemeClr val="tx1"/>
                </a:solidFill>
              </a:rPr>
              <a:t>фгос</a:t>
            </a:r>
            <a:r>
              <a:rPr lang="ru-RU" baseline="0" smtClean="0">
                <a:solidFill>
                  <a:schemeClr val="tx1"/>
                </a:solidFill>
              </a:rPr>
              <a:t> до»</a:t>
            </a:r>
            <a:endParaRPr lang="ru-RU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50654287617032945"/>
          <c:y val="0.14893950263593311"/>
          <c:w val="0.49345712382967044"/>
          <c:h val="0.786676769689906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fld id="{E2923A4F-13C5-45F0-AFE9-B44D708F5B72}" type="VALUE">
                      <a:rPr lang="en-US"/>
                      <a:pPr/>
                      <a:t>[ЗНАЧЕНИЕ]</a:t>
                    </a:fld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ACF-49D9-B6BE-BE3C0925C005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возможность информировать социум</c:v>
                </c:pt>
                <c:pt idx="1">
                  <c:v>путь развития детей</c:v>
                </c:pt>
                <c:pt idx="2">
                  <c:v>возможность руководителю регулировать деятельность</c:v>
                </c:pt>
                <c:pt idx="3">
                  <c:v>механизм финансового регулирования</c:v>
                </c:pt>
                <c:pt idx="4">
                  <c:v>"увязывает деятельность всех участников образовательногопроцесса"</c:v>
                </c:pt>
                <c:pt idx="5">
                  <c:v>"лицо детского сада"</c:v>
                </c:pt>
                <c:pt idx="6">
                  <c:v>помощник педагогу при планировании и организации деятельности</c:v>
                </c:pt>
              </c:strCache>
            </c:strRef>
          </c:cat>
          <c:val>
            <c:numRef>
              <c:f>Лист1!$B$2:$B$8</c:f>
              <c:numCache>
                <c:formatCode>0.00%</c:formatCode>
                <c:ptCount val="7"/>
                <c:pt idx="0">
                  <c:v>6.3E-2</c:v>
                </c:pt>
                <c:pt idx="1">
                  <c:v>6.3E-2</c:v>
                </c:pt>
                <c:pt idx="2">
                  <c:v>6.3E-2</c:v>
                </c:pt>
                <c:pt idx="3">
                  <c:v>0.125</c:v>
                </c:pt>
                <c:pt idx="4">
                  <c:v>0.186</c:v>
                </c:pt>
                <c:pt idx="5" formatCode="0%">
                  <c:v>0.24</c:v>
                </c:pt>
                <c:pt idx="6" formatCode="0%">
                  <c:v>0.52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ACF-49D9-B6BE-BE3C0925C0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48"/>
        <c:axId val="291105288"/>
        <c:axId val="291108816"/>
      </c:barChart>
      <c:catAx>
        <c:axId val="291105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1108816"/>
        <c:crosses val="autoZero"/>
        <c:auto val="1"/>
        <c:lblAlgn val="ctr"/>
        <c:lblOffset val="100"/>
        <c:noMultiLvlLbl val="0"/>
      </c:catAx>
      <c:valAx>
        <c:axId val="291108816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291105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мнение "тьюторов"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красный</c:v>
                </c:pt>
                <c:pt idx="1">
                  <c:v>оранжевый</c:v>
                </c:pt>
                <c:pt idx="2">
                  <c:v>зеленый</c:v>
                </c:pt>
                <c:pt idx="3">
                  <c:v>желтый</c:v>
                </c:pt>
                <c:pt idx="4">
                  <c:v>синий</c:v>
                </c:pt>
                <c:pt idx="5">
                  <c:v>разноцветие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 formatCode="0%">
                  <c:v>0.26</c:v>
                </c:pt>
                <c:pt idx="1">
                  <c:v>0.186</c:v>
                </c:pt>
                <c:pt idx="2">
                  <c:v>0.125</c:v>
                </c:pt>
                <c:pt idx="3" formatCode="0%">
                  <c:v>0.1</c:v>
                </c:pt>
                <c:pt idx="4">
                  <c:v>0.1</c:v>
                </c:pt>
                <c:pt idx="5">
                  <c:v>6.3E-2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4A-45C3-91DF-4DE916D403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мнение воспитателей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красный</c:v>
                </c:pt>
                <c:pt idx="1">
                  <c:v>оранжевый</c:v>
                </c:pt>
                <c:pt idx="2">
                  <c:v>зеленый</c:v>
                </c:pt>
                <c:pt idx="3">
                  <c:v>желтый</c:v>
                </c:pt>
                <c:pt idx="4">
                  <c:v>синий</c:v>
                </c:pt>
                <c:pt idx="5">
                  <c:v>разноцветие</c:v>
                </c:pt>
              </c:strCache>
            </c:strRef>
          </c:cat>
          <c:val>
            <c:numRef>
              <c:f>Лист1!$C$2:$C$7</c:f>
              <c:numCache>
                <c:formatCode>0.00%</c:formatCode>
                <c:ptCount val="6"/>
                <c:pt idx="0">
                  <c:v>5.2999999999999999E-2</c:v>
                </c:pt>
                <c:pt idx="1">
                  <c:v>0.21099999999999999</c:v>
                </c:pt>
                <c:pt idx="2">
                  <c:v>0.26300000000000001</c:v>
                </c:pt>
                <c:pt idx="3">
                  <c:v>0.158</c:v>
                </c:pt>
                <c:pt idx="4">
                  <c:v>0.26300000000000001</c:v>
                </c:pt>
                <c:pt idx="5" formatCode="General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34A-45C3-91DF-4DE916D403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1107640"/>
        <c:axId val="291109600"/>
      </c:barChart>
      <c:catAx>
        <c:axId val="291107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1109600"/>
        <c:crosses val="autoZero"/>
        <c:auto val="1"/>
        <c:lblAlgn val="ctr"/>
        <c:lblOffset val="100"/>
        <c:noMultiLvlLbl val="0"/>
      </c:catAx>
      <c:valAx>
        <c:axId val="2911096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91107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441586280814578E-2"/>
          <c:y val="4.7619047619047616E-2"/>
          <c:w val="0.95284030010718113"/>
          <c:h val="0.77711004874390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творческая группа (методист, специалисты, воспитатели,заведующий)</c:v>
                </c:pt>
                <c:pt idx="1">
                  <c:v>методист и заведующий</c:v>
                </c:pt>
                <c:pt idx="2">
                  <c:v>методист </c:v>
                </c:pt>
                <c:pt idx="3">
                  <c:v>з/о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20.5</c:v>
                </c:pt>
                <c:pt idx="1">
                  <c:v>17.8</c:v>
                </c:pt>
                <c:pt idx="2">
                  <c:v>15.8</c:v>
                </c:pt>
                <c:pt idx="3">
                  <c:v>45.9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A8E-4F0F-A1B0-15E09BB0FAC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2323400"/>
        <c:axId val="292322616"/>
      </c:barChart>
      <c:catAx>
        <c:axId val="292323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322616"/>
        <c:crosses val="autoZero"/>
        <c:auto val="1"/>
        <c:lblAlgn val="ctr"/>
        <c:lblOffset val="100"/>
        <c:noMultiLvlLbl val="0"/>
      </c:catAx>
      <c:valAx>
        <c:axId val="2923226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92323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эксперты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нет своебразия, индивидуальности</c:v>
                </c:pt>
                <c:pt idx="1">
                  <c:v>есть попытки отразить индивидуальность</c:v>
                </c:pt>
                <c:pt idx="2">
                  <c:v>программы индивидуальны</c:v>
                </c:pt>
                <c:pt idx="3">
                  <c:v>программы созданы, но не описаны механизмы реализации</c:v>
                </c:pt>
                <c:pt idx="4">
                  <c:v>з/о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0.41299999999999998</c:v>
                </c:pt>
                <c:pt idx="1">
                  <c:v>0.317</c:v>
                </c:pt>
                <c:pt idx="2">
                  <c:v>0.20499999999999999</c:v>
                </c:pt>
                <c:pt idx="3">
                  <c:v>0.114</c:v>
                </c:pt>
                <c:pt idx="4">
                  <c:v>6.3E-2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F1-41C6-8CE5-DF59CC0DA6B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педагоги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нет своебразия, индивидуальности</c:v>
                </c:pt>
                <c:pt idx="1">
                  <c:v>есть попытки отразить индивидуальность</c:v>
                </c:pt>
                <c:pt idx="2">
                  <c:v>программы индивидуальны</c:v>
                </c:pt>
                <c:pt idx="3">
                  <c:v>программы созданы, но не описаны механизмы реализации</c:v>
                </c:pt>
                <c:pt idx="4">
                  <c:v>з/о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0">
                  <c:v>0.105</c:v>
                </c:pt>
                <c:pt idx="1">
                  <c:v>5.2999999999999999E-2</c:v>
                </c:pt>
                <c:pt idx="2">
                  <c:v>0.73699999999999999</c:v>
                </c:pt>
                <c:pt idx="3" formatCode="0%">
                  <c:v>0</c:v>
                </c:pt>
                <c:pt idx="4">
                  <c:v>0.105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7F1-41C6-8CE5-DF59CC0DA6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2323008"/>
        <c:axId val="292327320"/>
      </c:barChart>
      <c:catAx>
        <c:axId val="29232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327320"/>
        <c:crosses val="autoZero"/>
        <c:auto val="1"/>
        <c:lblAlgn val="ctr"/>
        <c:lblOffset val="100"/>
        <c:noMultiLvlLbl val="0"/>
      </c:catAx>
      <c:valAx>
        <c:axId val="29232732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9232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A9FFA8-5866-42ED-9997-276B986B5A02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2EB0F2-7266-45B2-ADA6-F8D3AB390538}">
      <dgm:prSet phldrT="[Текст]"/>
      <dgm:spPr/>
      <dgm:t>
        <a:bodyPr/>
        <a:lstStyle/>
        <a:p>
          <a:r>
            <a:rPr lang="ru-RU" dirty="0" smtClean="0"/>
            <a:t>Необходимость разработки собственной ООП</a:t>
          </a:r>
          <a:endParaRPr lang="ru-RU" dirty="0"/>
        </a:p>
      </dgm:t>
    </dgm:pt>
    <dgm:pt modelId="{F9FAB0B4-4FA4-4CF9-AB84-A8A2CA9050F2}" type="parTrans" cxnId="{CC2DCE55-18F6-438F-AA04-A170E3D1201E}">
      <dgm:prSet/>
      <dgm:spPr/>
      <dgm:t>
        <a:bodyPr/>
        <a:lstStyle/>
        <a:p>
          <a:endParaRPr lang="ru-RU"/>
        </a:p>
      </dgm:t>
    </dgm:pt>
    <dgm:pt modelId="{B1FFFA42-F5CC-49B2-AAE8-9E8C7BB1DB59}" type="sibTrans" cxnId="{CC2DCE55-18F6-438F-AA04-A170E3D1201E}">
      <dgm:prSet/>
      <dgm:spPr/>
      <dgm:t>
        <a:bodyPr/>
        <a:lstStyle/>
        <a:p>
          <a:endParaRPr lang="ru-RU"/>
        </a:p>
      </dgm:t>
    </dgm:pt>
    <dgm:pt modelId="{F3FF0CA7-9ED9-406C-AADD-69B11B975AEC}">
      <dgm:prSet phldrT="[Текст]"/>
      <dgm:spPr/>
      <dgm:t>
        <a:bodyPr/>
        <a:lstStyle/>
        <a:p>
          <a:r>
            <a:rPr lang="ru-RU" dirty="0" smtClean="0"/>
            <a:t>Отсутствие практик (опыта)</a:t>
          </a:r>
          <a:endParaRPr lang="ru-RU" dirty="0"/>
        </a:p>
      </dgm:t>
    </dgm:pt>
    <dgm:pt modelId="{77BB60EB-20EF-4A26-8674-A4BDA6F51905}" type="parTrans" cxnId="{2409ADC3-443A-4250-8108-764E127DBD59}">
      <dgm:prSet/>
      <dgm:spPr/>
      <dgm:t>
        <a:bodyPr/>
        <a:lstStyle/>
        <a:p>
          <a:endParaRPr lang="ru-RU"/>
        </a:p>
      </dgm:t>
    </dgm:pt>
    <dgm:pt modelId="{1E8D8F5A-6559-4162-A925-A09D40DA9136}" type="sibTrans" cxnId="{2409ADC3-443A-4250-8108-764E127DBD59}">
      <dgm:prSet/>
      <dgm:spPr/>
      <dgm:t>
        <a:bodyPr/>
        <a:lstStyle/>
        <a:p>
          <a:endParaRPr lang="ru-RU"/>
        </a:p>
      </dgm:t>
    </dgm:pt>
    <dgm:pt modelId="{F03C5994-4BF2-4BBE-858E-85E34198A89B}" type="pres">
      <dgm:prSet presAssocID="{59A9FFA8-5866-42ED-9997-276B986B5A02}" presName="diagram" presStyleCnt="0">
        <dgm:presLayoutVars>
          <dgm:dir/>
          <dgm:resizeHandles val="exact"/>
        </dgm:presLayoutVars>
      </dgm:prSet>
      <dgm:spPr/>
    </dgm:pt>
    <dgm:pt modelId="{7C51BC01-E2EE-488E-B8EA-F6A23708DFAE}" type="pres">
      <dgm:prSet presAssocID="{922EB0F2-7266-45B2-ADA6-F8D3AB390538}" presName="arrow" presStyleLbl="node1" presStyleIdx="0" presStyleCnt="2">
        <dgm:presLayoutVars>
          <dgm:bulletEnabled val="1"/>
        </dgm:presLayoutVars>
      </dgm:prSet>
      <dgm:spPr/>
    </dgm:pt>
    <dgm:pt modelId="{B052EFC1-7518-46A4-8CC6-05452B2D77E5}" type="pres">
      <dgm:prSet presAssocID="{F3FF0CA7-9ED9-406C-AADD-69B11B975AEC}" presName="arrow" presStyleLbl="node1" presStyleIdx="1" presStyleCnt="2">
        <dgm:presLayoutVars>
          <dgm:bulletEnabled val="1"/>
        </dgm:presLayoutVars>
      </dgm:prSet>
      <dgm:spPr/>
    </dgm:pt>
  </dgm:ptLst>
  <dgm:cxnLst>
    <dgm:cxn modelId="{B5AF1DFA-0F77-4F98-BBFB-F9172D972C96}" type="presOf" srcId="{F3FF0CA7-9ED9-406C-AADD-69B11B975AEC}" destId="{B052EFC1-7518-46A4-8CC6-05452B2D77E5}" srcOrd="0" destOrd="0" presId="urn:microsoft.com/office/officeart/2005/8/layout/arrow5"/>
    <dgm:cxn modelId="{2409ADC3-443A-4250-8108-764E127DBD59}" srcId="{59A9FFA8-5866-42ED-9997-276B986B5A02}" destId="{F3FF0CA7-9ED9-406C-AADD-69B11B975AEC}" srcOrd="1" destOrd="0" parTransId="{77BB60EB-20EF-4A26-8674-A4BDA6F51905}" sibTransId="{1E8D8F5A-6559-4162-A925-A09D40DA9136}"/>
    <dgm:cxn modelId="{BF51E6C9-7B14-470B-A579-BEFE07A76731}" type="presOf" srcId="{922EB0F2-7266-45B2-ADA6-F8D3AB390538}" destId="{7C51BC01-E2EE-488E-B8EA-F6A23708DFAE}" srcOrd="0" destOrd="0" presId="urn:microsoft.com/office/officeart/2005/8/layout/arrow5"/>
    <dgm:cxn modelId="{1A26C76C-5855-4E14-BCD2-0149A239C64C}" type="presOf" srcId="{59A9FFA8-5866-42ED-9997-276B986B5A02}" destId="{F03C5994-4BF2-4BBE-858E-85E34198A89B}" srcOrd="0" destOrd="0" presId="urn:microsoft.com/office/officeart/2005/8/layout/arrow5"/>
    <dgm:cxn modelId="{CC2DCE55-18F6-438F-AA04-A170E3D1201E}" srcId="{59A9FFA8-5866-42ED-9997-276B986B5A02}" destId="{922EB0F2-7266-45B2-ADA6-F8D3AB390538}" srcOrd="0" destOrd="0" parTransId="{F9FAB0B4-4FA4-4CF9-AB84-A8A2CA9050F2}" sibTransId="{B1FFFA42-F5CC-49B2-AAE8-9E8C7BB1DB59}"/>
    <dgm:cxn modelId="{D92D10C2-F8BA-4652-8C5E-1F27096FDFC6}" type="presParOf" srcId="{F03C5994-4BF2-4BBE-858E-85E34198A89B}" destId="{7C51BC01-E2EE-488E-B8EA-F6A23708DFAE}" srcOrd="0" destOrd="0" presId="urn:microsoft.com/office/officeart/2005/8/layout/arrow5"/>
    <dgm:cxn modelId="{6DE6A8CE-7CFA-447D-BE97-9263AEE2B835}" type="presParOf" srcId="{F03C5994-4BF2-4BBE-858E-85E34198A89B}" destId="{B052EFC1-7518-46A4-8CC6-05452B2D77E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51BC01-E2EE-488E-B8EA-F6A23708DFAE}">
      <dsp:nvSpPr>
        <dsp:cNvPr id="0" name=""/>
        <dsp:cNvSpPr/>
      </dsp:nvSpPr>
      <dsp:spPr>
        <a:xfrm rot="16200000">
          <a:off x="2338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Необходимость разработки собственной ООП</a:t>
          </a:r>
          <a:endParaRPr lang="ru-RU" sz="3200" kern="1200" dirty="0"/>
        </a:p>
      </dsp:txBody>
      <dsp:txXfrm rot="5400000">
        <a:off x="2338" y="1088423"/>
        <a:ext cx="3587909" cy="2174491"/>
      </dsp:txXfrm>
    </dsp:sp>
    <dsp:sp modelId="{B052EFC1-7518-46A4-8CC6-05452B2D77E5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Отсутствие практик (опыта)</a:t>
          </a:r>
          <a:endParaRPr lang="ru-RU" sz="3200" kern="1200" dirty="0"/>
        </a:p>
      </dsp:txBody>
      <dsp:txXfrm rot="-5400000">
        <a:off x="6925352" y="1088423"/>
        <a:ext cx="3587909" cy="2174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3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05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73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39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13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49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376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84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50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31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36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4B65F-6027-4097-980F-151C3C8751D4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8BE8E-3F8A-4058-959F-A460ABAD8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01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5146" y="1458098"/>
            <a:ext cx="9144000" cy="28921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«Хорошая» образовательная программа дошкольной организации: мнение </a:t>
            </a:r>
            <a:r>
              <a:rPr lang="ru-RU" b="1" dirty="0" smtClean="0"/>
              <a:t>практиков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5146" y="4936567"/>
            <a:ext cx="9144000" cy="1655762"/>
          </a:xfrm>
        </p:spPr>
        <p:txBody>
          <a:bodyPr/>
          <a:lstStyle/>
          <a:p>
            <a:r>
              <a:rPr lang="ru-RU" dirty="0" smtClean="0"/>
              <a:t>© ГАУ ДПО ЯО «Институт развития образования»</a:t>
            </a:r>
          </a:p>
          <a:p>
            <a:r>
              <a:rPr lang="ru-RU" dirty="0"/>
              <a:t>© Коточигова </a:t>
            </a:r>
            <a:r>
              <a:rPr lang="ru-RU" dirty="0" smtClean="0"/>
              <a:t>Е.В.</a:t>
            </a:r>
          </a:p>
          <a:p>
            <a:r>
              <a:rPr lang="ru-RU" dirty="0"/>
              <a:t>© Надежина </a:t>
            </a:r>
            <a:r>
              <a:rPr lang="ru-RU" dirty="0" smtClean="0"/>
              <a:t>М.А.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12" y="183164"/>
            <a:ext cx="1484998" cy="148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63075"/>
            <a:ext cx="10515600" cy="2852737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br>
              <a:rPr lang="ru-RU" dirty="0" smtClean="0"/>
            </a:br>
            <a:r>
              <a:rPr lang="ru-RU" dirty="0" smtClean="0"/>
              <a:t>Готовы ответить на вопросы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4044" y="3480179"/>
            <a:ext cx="10515600" cy="326181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Контакты: Адрес: 150014, </a:t>
            </a:r>
          </a:p>
          <a:p>
            <a:r>
              <a:rPr lang="ru-RU" dirty="0">
                <a:solidFill>
                  <a:schemeClr val="tx1"/>
                </a:solidFill>
              </a:rPr>
              <a:t>г. Ярославль, </a:t>
            </a:r>
          </a:p>
          <a:p>
            <a:r>
              <a:rPr lang="ru-RU" dirty="0">
                <a:solidFill>
                  <a:schemeClr val="tx1"/>
                </a:solidFill>
              </a:rPr>
              <a:t>ул. Богдановича, 16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Тел</a:t>
            </a:r>
            <a:r>
              <a:rPr lang="ru-RU" dirty="0">
                <a:solidFill>
                  <a:schemeClr val="tx1"/>
                </a:solidFill>
              </a:rPr>
              <a:t>.:(8-4852) 45-99-39</a:t>
            </a:r>
          </a:p>
          <a:p>
            <a:r>
              <a:rPr lang="ru-RU" dirty="0">
                <a:solidFill>
                  <a:schemeClr val="tx1"/>
                </a:solidFill>
              </a:rPr>
              <a:t>E-</a:t>
            </a:r>
            <a:r>
              <a:rPr lang="ru-RU" dirty="0" err="1">
                <a:solidFill>
                  <a:schemeClr val="tx1"/>
                </a:solidFill>
              </a:rPr>
              <a:t>mail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smtClean="0">
                <a:solidFill>
                  <a:schemeClr val="tx1"/>
                </a:solidFill>
              </a:rPr>
              <a:t>kdno@yandex.ru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3286" y="4756579"/>
            <a:ext cx="1564164" cy="160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843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Почему об этом надо говорить?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0293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937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21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Мнение педагогов о назначении ООП ДО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2325"/>
            <a:ext cx="10515600" cy="535463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855899300"/>
              </p:ext>
            </p:extLst>
          </p:nvPr>
        </p:nvGraphicFramePr>
        <p:xfrm>
          <a:off x="6042454" y="822325"/>
          <a:ext cx="5844746" cy="568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96821275"/>
              </p:ext>
            </p:extLst>
          </p:nvPr>
        </p:nvGraphicFramePr>
        <p:xfrm>
          <a:off x="838200" y="822325"/>
          <a:ext cx="5105400" cy="568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01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Ассоциации педагогов понятия программа с цветом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305842"/>
              </p:ext>
            </p:extLst>
          </p:nvPr>
        </p:nvGraphicFramePr>
        <p:xfrm>
          <a:off x="838200" y="1825624"/>
          <a:ext cx="10515600" cy="4797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036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Мнение педагогов о преимуществах коллективного создания ООП 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371802"/>
              </p:ext>
            </p:extLst>
          </p:nvPr>
        </p:nvGraphicFramePr>
        <p:xfrm>
          <a:off x="1408670" y="1828798"/>
          <a:ext cx="9945130" cy="4866025"/>
        </p:xfrm>
        <a:graphic>
          <a:graphicData uri="http://schemas.openxmlformats.org/drawingml/2006/table">
            <a:tbl>
              <a:tblPr firstRow="1" firstCol="1" bandRow="1"/>
              <a:tblGrid>
                <a:gridCol w="4068510"/>
                <a:gridCol w="903523"/>
                <a:gridCol w="3923776"/>
                <a:gridCol w="1049321"/>
              </a:tblGrid>
              <a:tr h="22058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Мнение </a:t>
                      </a:r>
                      <a:r>
                        <a:rPr lang="ru-RU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«тьюторов введения ФГОС ДО»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Мнение воспитателей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11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Толчок для развития педагогов, мобилизация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Учет интересов всех участников образовательного процесса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Единение, понимание общности целей, единое образовательное пространство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 отобразить разнообразный опыт педагогов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1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 самореализации педагога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 «услышать» реальные запросы родителей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1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Личностная самооценка для педагогов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Улучшение качества программы, а следовательно и работы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7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Осведомленность родителей и их включенность в образовательную деятельность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Учет индивидуальных особенностей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 обсуждения спорных вопросов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«Понятность» и доступность Программы для педагогов и родителей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Открытость ОУ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Сплочение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1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Учет семейных инициатив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 решения актуальных, спорных моментов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3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Учет возможностей и 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особенностей </a:t>
                      </a: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Затрудняюсь с ответом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07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Разработчики программы </a:t>
            </a:r>
            <a:br>
              <a:rPr lang="ru-RU" dirty="0" smtClean="0"/>
            </a:br>
            <a:r>
              <a:rPr lang="ru-RU" dirty="0" smtClean="0"/>
              <a:t>(мнение  воспитателей, %)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9568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38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Мнение педагогов о своеобразии ООП ДО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3701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615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Значимость критериев для оценки качества образовательной программы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(ранжированный список</a:t>
            </a:r>
            <a:r>
              <a:rPr lang="ru-RU" sz="3200" b="1" dirty="0" smtClean="0"/>
              <a:t>)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672103"/>
              </p:ext>
            </p:extLst>
          </p:nvPr>
        </p:nvGraphicFramePr>
        <p:xfrm>
          <a:off x="1128583" y="1888396"/>
          <a:ext cx="10132541" cy="4064307"/>
        </p:xfrm>
        <a:graphic>
          <a:graphicData uri="http://schemas.openxmlformats.org/drawingml/2006/table">
            <a:tbl>
              <a:tblPr firstRow="1" firstCol="1" bandRow="1"/>
              <a:tblGrid>
                <a:gridCol w="5065728"/>
                <a:gridCol w="5066813"/>
              </a:tblGrid>
              <a:tr h="2316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Мнение «тьюторов введения ФГОС ДО»</a:t>
                      </a:r>
                      <a:endParaRPr lang="ru-RU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Мнение воспитателей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1.Соответсвие содержания разделов образовательной программы требованиям ФГОС дошкольного образования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1.Соответсвие содержания разделов образовательной программы требованиям ФГОС дошкольного образования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2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Отражение в содержании программы специфики дошкольной образовательной организации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Целостность представления образовательной программы (оформление основной образовательной программы ДОО в соответствии с требованиями к локальным нормативным актам) 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Разработанность образовательной программы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Отражение в содержании программы специфики дошкольной образовательной организации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98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Целостность представления образовательной программы (оформление основной образовательной программы ДОО в соответствии с требованиями к локальным нормативным актам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Разработанность образовательной программы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2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Подведем итоги.</a:t>
            </a:r>
            <a:br>
              <a:rPr lang="ru-RU" dirty="0" smtClean="0"/>
            </a:br>
            <a:r>
              <a:rPr lang="ru-RU" dirty="0" smtClean="0"/>
              <a:t>Мнение практиков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27653"/>
            <a:ext cx="10515600" cy="4757352"/>
          </a:xfrm>
        </p:spPr>
        <p:txBody>
          <a:bodyPr>
            <a:normAutofit/>
          </a:bodyPr>
          <a:lstStyle/>
          <a:p>
            <a:r>
              <a:rPr lang="ru-RU" dirty="0" smtClean="0"/>
              <a:t>«Хорошая» программа – это:</a:t>
            </a:r>
          </a:p>
          <a:p>
            <a:pPr lvl="1"/>
            <a:r>
              <a:rPr lang="ru-RU" sz="2800" dirty="0" smtClean="0"/>
              <a:t>Программа, ориентированная на «структурные» характеристики</a:t>
            </a:r>
            <a:r>
              <a:rPr lang="ru-RU" sz="2800" dirty="0" smtClean="0"/>
              <a:t> </a:t>
            </a:r>
          </a:p>
          <a:p>
            <a:pPr lvl="1"/>
            <a:r>
              <a:rPr lang="ru-RU" sz="2800" dirty="0" smtClean="0"/>
              <a:t>Программа, ориентированная на педагога (инициатива принадлежит педагогу)</a:t>
            </a:r>
          </a:p>
          <a:p>
            <a:r>
              <a:rPr lang="ru-RU" dirty="0" smtClean="0"/>
              <a:t>Крайне редки случаи, ориентации на ребенка</a:t>
            </a:r>
          </a:p>
          <a:p>
            <a:r>
              <a:rPr lang="ru-RU" dirty="0" smtClean="0"/>
              <a:t>Единичные случаи ориентации на окружение ребенка, семью</a:t>
            </a:r>
          </a:p>
          <a:p>
            <a:r>
              <a:rPr lang="ru-RU" dirty="0" smtClean="0"/>
              <a:t>Отсутствует ориентация на критерий «научность», «доказательства эффективности программы»</a:t>
            </a:r>
          </a:p>
          <a:p>
            <a:r>
              <a:rPr lang="ru-RU" dirty="0" smtClean="0"/>
              <a:t>Нет ориентации на долгосрочные результаты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1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411</Words>
  <Application>Microsoft Office PowerPoint</Application>
  <PresentationFormat>Широкоэкранный</PresentationFormat>
  <Paragraphs>79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«Хорошая» образовательная программа дошкольной организации: мнение практиков</vt:lpstr>
      <vt:lpstr>Почему об этом надо говорить?</vt:lpstr>
      <vt:lpstr>Мнение педагогов о назначении ООП ДО </vt:lpstr>
      <vt:lpstr>Ассоциации педагогов понятия программа с цветом </vt:lpstr>
      <vt:lpstr>Мнение педагогов о преимуществах коллективного создания ООП ДО</vt:lpstr>
      <vt:lpstr>Разработчики программы  (мнение  воспитателей, %)</vt:lpstr>
      <vt:lpstr>Мнение педагогов о своеобразии ООП ДО </vt:lpstr>
      <vt:lpstr>Значимость критериев для оценки качества образовательной программы  (ранжированный список) </vt:lpstr>
      <vt:lpstr>Подведем итоги. Мнение практиков</vt:lpstr>
      <vt:lpstr>Спасибо за внимание Готовы ответить на вопросы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«Хорошая» образовательная программа дошкольной организации: мнение практиков</dc:title>
  <dc:creator>student</dc:creator>
  <cp:lastModifiedBy>Elena Kotochigova</cp:lastModifiedBy>
  <cp:revision>16</cp:revision>
  <dcterms:created xsi:type="dcterms:W3CDTF">2017-02-15T05:50:42Z</dcterms:created>
  <dcterms:modified xsi:type="dcterms:W3CDTF">2017-02-16T05:38:25Z</dcterms:modified>
</cp:coreProperties>
</file>