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0" r:id="rId4"/>
    <p:sldId id="268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39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41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72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05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36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50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53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58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9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6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94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rgbClr val="CEC5C2"/>
            </a:gs>
            <a:gs pos="0">
              <a:schemeClr val="accent2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F3083-EF90-48D5-BF95-BEDE9A8B9047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51A70-D6E2-4458-9C18-8F703A93E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10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kdno@yandex.ru" TargetMode="External"/><Relationship Id="rId2" Type="http://schemas.openxmlformats.org/officeDocument/2006/relationships/hyperlink" Target="mailto:kdno@iro.yar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iro.yar.ru/index.php?id=176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54;&#1078;&#1080;&#1074;&#1096;&#1080;&#1077;%20&#1082;&#1072;&#1088;&#1090;&#1080;&#1085;&#1099;%20&#171;&#1057;&#1091;&#1087;&#1088;&#1077;&#1084;&#1072;&#1090;&#1080;&#1079;&#1084;&#187;.mp4" TargetMode="External"/><Relationship Id="rId2" Type="http://schemas.openxmlformats.org/officeDocument/2006/relationships/hyperlink" Target="&#1053;&#1054;&#1044;%20&#171;&#1055;&#1091;&#1090;&#1077;&#1096;&#1077;&#1089;&#1090;&#1074;&#1080;&#1077;%20&#1074;%20&#1089;&#1090;&#1088;&#1072;&#1085;&#1091;%20&#1052;&#1072;&#1090;&#1077;&#1084;&#1072;&#1090;&#1080;&#1082;&#1072;&#187;%20&#1076;&#1083;&#1103;%20&#1076;&#1077;&#1090;&#1077;&#1081;%20&#1089;&#1090;&#1072;&#1088;&#1096;&#1077;&#1081;%20&#1075;&#1088;&#1091;&#1087;&#1087;&#1099;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40162" y="556054"/>
            <a:ext cx="5770606" cy="406537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/>
              <a:t/>
            </a:r>
            <a:br>
              <a:rPr lang="ru-RU" sz="4800" b="1" dirty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/>
              <a:t/>
            </a:r>
            <a:br>
              <a:rPr lang="ru-RU" sz="4800" b="1" dirty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400" b="1" dirty="0" smtClean="0"/>
              <a:t>Методика ФЭМП – развитие математических  способностей </a:t>
            </a:r>
            <a:r>
              <a:rPr lang="ru-RU" sz="4400" b="1" dirty="0" smtClean="0"/>
              <a:t>детей дошкольного </a:t>
            </a:r>
            <a:r>
              <a:rPr lang="ru-RU" sz="4400" b="1" dirty="0" smtClean="0"/>
              <a:t>возраста: найди отличия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5459" y="5683623"/>
            <a:ext cx="11349317" cy="1004047"/>
          </a:xfrm>
        </p:spPr>
        <p:txBody>
          <a:bodyPr>
            <a:noAutofit/>
          </a:bodyPr>
          <a:lstStyle/>
          <a:p>
            <a:r>
              <a:rPr lang="ru-RU" sz="1800" dirty="0" smtClean="0"/>
              <a:t>© КДО ГАУ ДПО ЯО ИРО</a:t>
            </a:r>
          </a:p>
          <a:p>
            <a:pPr>
              <a:lnSpc>
                <a:spcPct val="100000"/>
              </a:lnSpc>
            </a:pPr>
            <a:r>
              <a:rPr lang="ru-RU" sz="1800" dirty="0" smtClean="0"/>
              <a:t>© </a:t>
            </a:r>
            <a:r>
              <a:rPr lang="ru-RU" sz="1800" dirty="0" smtClean="0"/>
              <a:t>Коточигова Е.В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7170" name="Picture 2" descr="http://img.tyt.by/n/it/0b/9/baby-ma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17" y="376705"/>
            <a:ext cx="5545647" cy="406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0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597857"/>
              </p:ext>
            </p:extLst>
          </p:nvPr>
        </p:nvGraphicFramePr>
        <p:xfrm>
          <a:off x="484095" y="365124"/>
          <a:ext cx="11385175" cy="6232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68"/>
                <a:gridCol w="1769815"/>
                <a:gridCol w="2310413"/>
                <a:gridCol w="3630533"/>
                <a:gridCol w="3506646"/>
              </a:tblGrid>
              <a:tr h="62328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Этап хранения математической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информа-ции</a:t>
                      </a:r>
                      <a:endParaRPr lang="ru-RU" sz="2400" b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3. Способности, необходимые для хранения математической информации</a:t>
                      </a:r>
                      <a:endParaRPr lang="ru-RU" sz="2400" b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3.1Математическая память (обобщенная память на математические отношения, типовые характеристики, схемы рассуждений и доказательств, методы решения задач и принципы подхода к ним)</a:t>
                      </a:r>
                      <a:endParaRPr lang="ru-RU" sz="2400" b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1. запоминают типовые признаки задач и обобщенные способы их решения, схемы рассуждений, основные линии доказательств, логические схемы;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2. сохраняют в памяти типовые признаки задач и обобщенные способы их решения, схемы рассуждений, основные линии доказательств, логические схемы.</a:t>
                      </a:r>
                      <a:endParaRPr lang="ru-RU" sz="2400" b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8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Не входят в структуру </a:t>
            </a:r>
            <a:r>
              <a:rPr lang="ru-RU" b="1" dirty="0" smtClean="0"/>
              <a:t>математических способностей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518211"/>
          </a:xfrm>
        </p:spPr>
        <p:txBody>
          <a:bodyPr/>
          <a:lstStyle/>
          <a:p>
            <a:pPr lvl="0"/>
            <a:r>
              <a:rPr lang="ru-RU" sz="3200" dirty="0"/>
              <a:t>Быстрота мыслительных процессов как временная </a:t>
            </a:r>
            <a:r>
              <a:rPr lang="ru-RU" sz="3200" dirty="0" smtClean="0"/>
              <a:t>характеристика</a:t>
            </a:r>
            <a:endParaRPr lang="ru-RU" sz="3200" dirty="0"/>
          </a:p>
          <a:p>
            <a:pPr lvl="0"/>
            <a:r>
              <a:rPr lang="ru-RU" sz="3200" dirty="0"/>
              <a:t>Вычислительные способности (способности к быстрым и точным вычислениям, часто в уме</a:t>
            </a:r>
            <a:r>
              <a:rPr lang="ru-RU" sz="3200" dirty="0" smtClean="0"/>
              <a:t>)</a:t>
            </a:r>
            <a:endParaRPr lang="ru-RU" sz="3200" dirty="0"/>
          </a:p>
          <a:p>
            <a:pPr lvl="0"/>
            <a:r>
              <a:rPr lang="ru-RU" sz="3200" dirty="0"/>
              <a:t>Память на цифры, числа, </a:t>
            </a:r>
            <a:r>
              <a:rPr lang="ru-RU" sz="3200" dirty="0" smtClean="0"/>
              <a:t>формулы</a:t>
            </a:r>
            <a:endParaRPr lang="ru-RU" sz="3200" dirty="0"/>
          </a:p>
          <a:p>
            <a:pPr lvl="0"/>
            <a:r>
              <a:rPr lang="ru-RU" sz="3200" dirty="0"/>
              <a:t>Способность к пространственным представлениям.</a:t>
            </a:r>
          </a:p>
          <a:p>
            <a:pPr lvl="0"/>
            <a:r>
              <a:rPr lang="ru-RU" sz="3200" dirty="0"/>
              <a:t>Способность наглядно представить абстрактные математические отношения и зависимости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24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мы можем развивать математические способности?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Какие выбрать игровые пособия?</a:t>
            </a:r>
          </a:p>
          <a:p>
            <a:r>
              <a:rPr lang="ru-RU" dirty="0" smtClean="0"/>
              <a:t>В каких видах деятельности?</a:t>
            </a:r>
          </a:p>
          <a:p>
            <a:r>
              <a:rPr lang="ru-RU" dirty="0" smtClean="0"/>
              <a:t>Каким должен быть взрослый?</a:t>
            </a:r>
          </a:p>
          <a:p>
            <a:r>
              <a:rPr lang="ru-RU" dirty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22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259" y="365124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Приходите в лабораторию «умная игрушка»…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5" y="2438399"/>
            <a:ext cx="11192435" cy="4258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Адрес: 150014,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Ярославль,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ул. Богдановича,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307, 313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Тел.:(4852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23-09-34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kdno@iro.yar.ru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kdno@yandex.ru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ИРО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www.iro.yar.ru/index.php?id=1768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2963" y="2473051"/>
            <a:ext cx="3862130" cy="321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99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Найди отличия…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3600" dirty="0" smtClean="0">
                <a:hlinkClick r:id="rId2" action="ppaction://hlinkfile"/>
              </a:rPr>
              <a:t>«НОД «Путешествие в страну математики»»</a:t>
            </a: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sz="3600" dirty="0" smtClean="0"/>
          </a:p>
          <a:p>
            <a:pPr marL="0" indent="0" algn="r">
              <a:buNone/>
            </a:pPr>
            <a:r>
              <a:rPr lang="ru-RU" sz="3600" dirty="0" smtClean="0">
                <a:hlinkClick r:id="rId3" action="ppaction://hlinkfile"/>
              </a:rPr>
              <a:t>Рассматривание картин Кандинского</a:t>
            </a:r>
            <a:endParaRPr lang="ru-RU" sz="36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680519" y="2273643"/>
            <a:ext cx="9032789" cy="3472249"/>
          </a:xfrm>
          <a:prstGeom prst="line">
            <a:avLst/>
          </a:prstGeom>
          <a:ln w="889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25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796" y="2423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ru-RU" sz="8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382841" y="2671481"/>
            <a:ext cx="4294090" cy="36044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/>
              <a:t>Обучение математике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943596" y="2671481"/>
            <a:ext cx="4249280" cy="367620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943596" y="2671482"/>
            <a:ext cx="4249280" cy="367620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6837855" y="3786310"/>
            <a:ext cx="335502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Развитие </a:t>
            </a:r>
          </a:p>
          <a:p>
            <a:r>
              <a:rPr lang="ru-RU" sz="4400" dirty="0" smtClean="0">
                <a:solidFill>
                  <a:schemeClr val="bg1"/>
                </a:solidFill>
              </a:rPr>
              <a:t>математикой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Смена миссии образования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3600" dirty="0" smtClean="0"/>
              <a:t>Образование </a:t>
            </a:r>
            <a:r>
              <a:rPr lang="ru-RU" sz="3600" dirty="0"/>
              <a:t>как  </a:t>
            </a:r>
            <a:r>
              <a:rPr lang="ru-RU" sz="3600" b="1" dirty="0"/>
              <a:t>программирование</a:t>
            </a:r>
            <a:r>
              <a:rPr lang="ru-RU" sz="3600" dirty="0"/>
              <a:t> (знания, умения, навыки) </a:t>
            </a:r>
            <a:endParaRPr lang="ru-RU" sz="36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3600" dirty="0" smtClean="0"/>
              <a:t>Образование </a:t>
            </a:r>
            <a:r>
              <a:rPr lang="ru-RU" sz="3600" dirty="0"/>
              <a:t>как  индустрия </a:t>
            </a:r>
            <a:r>
              <a:rPr lang="ru-RU" sz="3600" b="1" dirty="0"/>
              <a:t>возможностей</a:t>
            </a:r>
            <a:r>
              <a:rPr lang="ru-RU" sz="3600" dirty="0"/>
              <a:t> (мотивы, действия, смыслы)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5486400" y="3472249"/>
            <a:ext cx="976183" cy="13098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03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Что такое способности?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Способности</a:t>
            </a:r>
            <a:r>
              <a:rPr lang="ru-RU" dirty="0" smtClean="0"/>
              <a:t> </a:t>
            </a:r>
            <a:r>
              <a:rPr lang="ru-RU" dirty="0"/>
              <a:t>– это </a:t>
            </a:r>
            <a:r>
              <a:rPr lang="ru-RU" dirty="0" smtClean="0"/>
              <a:t>индивидуально-психологические </a:t>
            </a:r>
            <a:r>
              <a:rPr lang="ru-RU" dirty="0"/>
              <a:t>особенности, отличающие одного человека от другого и имеющие отношение к успешности выполнения </a:t>
            </a:r>
            <a:r>
              <a:rPr lang="ru-RU" dirty="0" smtClean="0"/>
              <a:t>деятельности (Б.М</a:t>
            </a:r>
            <a:r>
              <a:rPr lang="ru-RU" dirty="0"/>
              <a:t>. </a:t>
            </a:r>
            <a:r>
              <a:rPr lang="ru-RU" dirty="0" smtClean="0"/>
              <a:t>Теплов) </a:t>
            </a:r>
            <a:endParaRPr lang="en-US" dirty="0" smtClean="0"/>
          </a:p>
          <a:p>
            <a:r>
              <a:rPr lang="ru-RU" b="1" dirty="0" smtClean="0"/>
              <a:t>Математические способности</a:t>
            </a:r>
            <a:r>
              <a:rPr lang="ru-RU" dirty="0" smtClean="0"/>
              <a:t>. </a:t>
            </a:r>
            <a:r>
              <a:rPr lang="ru-RU" dirty="0"/>
              <a:t>«Под способностями к изучению математики мы понимаем индивидуально-психологические особенности (прежде всего </a:t>
            </a:r>
            <a:r>
              <a:rPr lang="ru-RU" dirty="0">
                <a:solidFill>
                  <a:srgbClr val="FF0000"/>
                </a:solidFill>
              </a:rPr>
              <a:t>особенности умственной деятельности</a:t>
            </a:r>
            <a:r>
              <a:rPr lang="ru-RU" dirty="0"/>
              <a:t>), отвечающие требованиям </a:t>
            </a:r>
            <a:r>
              <a:rPr lang="ru-RU" dirty="0">
                <a:solidFill>
                  <a:srgbClr val="00B050"/>
                </a:solidFill>
              </a:rPr>
              <a:t>учебной математической деятельности </a:t>
            </a:r>
            <a:r>
              <a:rPr lang="ru-RU" dirty="0"/>
              <a:t>и обусловливающие на прочих равных условиях успешность творческого овладения математикой как учебным предметом, в частности относительно быстрое, легкое и глубокое овладение знаниями, умениями и навыками в области математики» </a:t>
            </a:r>
            <a:r>
              <a:rPr lang="ru-RU" dirty="0" smtClean="0"/>
              <a:t>(В.А</a:t>
            </a:r>
            <a:r>
              <a:rPr lang="ru-RU" dirty="0"/>
              <a:t>. </a:t>
            </a:r>
            <a:r>
              <a:rPr lang="ru-RU" dirty="0" err="1" smtClean="0"/>
              <a:t>Крутецкий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80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5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Применимо ли понятие «математические способности» к дошкольному образованию?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741" y="1613648"/>
            <a:ext cx="11062447" cy="52443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Аргументы «против»: </a:t>
            </a:r>
          </a:p>
          <a:p>
            <a:r>
              <a:rPr lang="ru-RU" dirty="0" smtClean="0"/>
              <a:t>учебной математической деятельности нет</a:t>
            </a:r>
          </a:p>
          <a:p>
            <a:r>
              <a:rPr lang="ru-RU" dirty="0" smtClean="0"/>
              <a:t>математики как учебного предмета нет</a:t>
            </a:r>
          </a:p>
          <a:p>
            <a:r>
              <a:rPr lang="ru-RU" dirty="0" smtClean="0"/>
              <a:t>???</a:t>
            </a:r>
          </a:p>
          <a:p>
            <a:pPr marL="0" indent="0">
              <a:buNone/>
            </a:pPr>
            <a:r>
              <a:rPr lang="ru-RU" b="1" dirty="0" smtClean="0"/>
              <a:t>Аргументы «за»:</a:t>
            </a:r>
          </a:p>
          <a:p>
            <a:r>
              <a:rPr lang="ru-RU" dirty="0"/>
              <a:t>Обучение математике должно строиться с учетом закономерностей развития познавательной деятельности, личности </a:t>
            </a:r>
            <a:r>
              <a:rPr lang="ru-RU" dirty="0" smtClean="0"/>
              <a:t>ребенка</a:t>
            </a:r>
          </a:p>
          <a:p>
            <a:r>
              <a:rPr lang="ru-RU" dirty="0"/>
              <a:t>Психологические особенности и закономерности восприятия ребенком множества предметов, чисел, пространства, времени служат основой при разработке методики формирования и развития математических </a:t>
            </a:r>
            <a:r>
              <a:rPr lang="ru-RU" dirty="0" smtClean="0"/>
              <a:t>представлений</a:t>
            </a:r>
          </a:p>
          <a:p>
            <a:r>
              <a:rPr lang="ru-RU" dirty="0" smtClean="0"/>
              <a:t>???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80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Математические способности (В.А. </a:t>
            </a:r>
            <a:r>
              <a:rPr lang="ru-RU" dirty="0" err="1"/>
              <a:t>Крутецкий</a:t>
            </a:r>
            <a:r>
              <a:rPr lang="ru-RU" dirty="0"/>
              <a:t>)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540307"/>
              </p:ext>
            </p:extLst>
          </p:nvPr>
        </p:nvGraphicFramePr>
        <p:xfrm>
          <a:off x="358589" y="1129552"/>
          <a:ext cx="11546540" cy="585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507"/>
                <a:gridCol w="1744670"/>
                <a:gridCol w="2277586"/>
                <a:gridCol w="3578952"/>
                <a:gridCol w="3456825"/>
              </a:tblGrid>
              <a:tr h="572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№ п\п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Этапы решения задач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Перечень способностей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Характеристика способности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Действия, стоящие за данной способностью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</a:tr>
              <a:tr h="51556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получения математической информации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 Способности, необходимые для получения математической информации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Способность к формализованному восприятию математического материала, схватывания формальной структуры задачи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</a:rPr>
                        <a:t>выделять различные элементы в математическом материале задачи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</a:rPr>
                        <a:t>давать элементам математического материала задачи различную оценку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</a:rPr>
                        <a:t>систематизировать элементы математического материала задачи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</a:rPr>
                        <a:t>объединять элементы математического материала задачи в комплексы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</a:rPr>
                        <a:t>отыскивать отношения и функциональные зависимости элементов математического материала задачи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11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41715"/>
              </p:ext>
            </p:extLst>
          </p:nvPr>
        </p:nvGraphicFramePr>
        <p:xfrm>
          <a:off x="340659" y="179294"/>
          <a:ext cx="11564469" cy="640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4487"/>
                <a:gridCol w="1932341"/>
                <a:gridCol w="1932341"/>
                <a:gridCol w="3509763"/>
                <a:gridCol w="3455537"/>
              </a:tblGrid>
              <a:tr h="304800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переработки математической информации математической информации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 Способности, необходимые для переработки математической информации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chemeClr val="tx1"/>
                          </a:solidFill>
                          <a:effectLst/>
                        </a:rPr>
                        <a:t>2.1 Способность к логическому рассуждению в сфере количественных и пространственных отношений, числовой и знаковой символики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логически рассуждают (доказывать, обосновывать);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оперируют специальными математическими знаками, условными символическими обозначениями количественных величин и отношений и пространственных свойств;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переводят на язык символов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</a:tr>
              <a:tr h="2133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2.2 </a:t>
                      </a:r>
                      <a:r>
                        <a:rPr lang="ru-RU" sz="1800" dirty="0">
                          <a:effectLst/>
                        </a:rPr>
                        <a:t>Способность к быстрому и широкому обобщению математических объектов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1.видят сходную ситуацию в сфере числовой и знаковой символики (где применить);</a:t>
                      </a:r>
                    </a:p>
                    <a:p>
                      <a:pPr marL="196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2.владеют обобщенным типом решения, обобщенной схемой доказательства, рассуждения (что применить).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</a:tr>
              <a:tr h="1219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2.3 Способность к свертыванию процесса математического рассуждения и системы соответствующих действий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1.свертывание умозаключений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31" marR="615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36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658521"/>
              </p:ext>
            </p:extLst>
          </p:nvPr>
        </p:nvGraphicFramePr>
        <p:xfrm>
          <a:off x="394447" y="365126"/>
          <a:ext cx="11403106" cy="6161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2"/>
                <a:gridCol w="7046624"/>
              </a:tblGrid>
              <a:tr h="184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2.4. Гибкость мыслительных процессов в математической деятельности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1.переключаются на новый способ действия, т.е. с одной умственной операции на другую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45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2.5. Стремления к ясности, простоте решения, экономности и рациональности решения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1. находят наиболее рациональное решение задачи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9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2.6 Способность к быстрой и свободной перестройке направленности мыслительного процесса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1. перестраивать мыслительный процесс с прямого на обратный ход мыслей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0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661</Words>
  <Application>Microsoft Office PowerPoint</Application>
  <PresentationFormat>Широкоэкранный</PresentationFormat>
  <Paragraphs>98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      Методика ФЭМП – развитие математических  способностей детей дошкольного возраста: найди отличия</vt:lpstr>
      <vt:lpstr>Найди отличия…</vt:lpstr>
      <vt:lpstr>?</vt:lpstr>
      <vt:lpstr>Смена миссии образования</vt:lpstr>
      <vt:lpstr>Что такое способности?</vt:lpstr>
      <vt:lpstr>Применимо ли понятие «математические способности» к дошкольному образованию?</vt:lpstr>
      <vt:lpstr>Математические способности (В.А. Крутецкий) </vt:lpstr>
      <vt:lpstr>Презентация PowerPoint</vt:lpstr>
      <vt:lpstr>Презентация PowerPoint</vt:lpstr>
      <vt:lpstr>Презентация PowerPoint</vt:lpstr>
      <vt:lpstr>Не входят в структуру математических способностей</vt:lpstr>
      <vt:lpstr>Как мы можем развивать математические способности?</vt:lpstr>
      <vt:lpstr>Приходите в лабораторию «умная игрушка»…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 способности детей дошкольного возраста</dc:title>
  <dc:creator>Elena Kotochigova</dc:creator>
  <cp:lastModifiedBy>Elena Kotochigova</cp:lastModifiedBy>
  <cp:revision>14</cp:revision>
  <dcterms:created xsi:type="dcterms:W3CDTF">2016-02-19T16:19:51Z</dcterms:created>
  <dcterms:modified xsi:type="dcterms:W3CDTF">2017-11-01T21:14:22Z</dcterms:modified>
</cp:coreProperties>
</file>