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0F45-3AC9-4D3E-A290-8783D0B567A8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CAF5BD-CF00-41B5-9566-B866206F89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31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9CD4A-8F91-4BED-9C29-35F9395699AC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B83CB-A456-4696-8DEF-5D888BCFE9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4432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9CF0A-2BCF-4C79-B1EC-82EAAA8D5CFA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39C1B-3B54-4ACD-A875-EAE82156FC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19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3D35D-4E3A-4122-91CE-DF58E64AB492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126B19C-86FA-41DE-9823-6AFBEF0D63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48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E858-D512-4E47-B4F7-7E288B7D8D8A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34A2B-9059-4AFF-98D9-913477EEA7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771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960AB-D373-4A2D-9408-25299024A360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B7B3CB6-F451-437F-A825-CE53048813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318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44664-5764-4955-B9C5-271B0987044E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C0CD9-47F5-4FA2-BFCB-03D491DDE6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468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24D-E0E7-458C-A632-604C9D580974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1D74C-762E-4BE5-AC97-FAC360806B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099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C30A-634D-4062-AD67-6F7F25AC549A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FE367-F5A5-4DF4-A504-C0D17A6C9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483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1D2D2-507C-49CB-930F-E092FAB00DEC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94D0C-BBAF-437B-B926-90E77F3D09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788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ECC35-8625-42B9-906C-2A77EDC24E2B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6C0F-30CC-47D8-A35D-B6546C986A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607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78AE98-368C-487D-8A81-39AA4BE62636}" type="datetimeFigureOut">
              <a:rPr lang="ru-RU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29.11.2017</a:t>
            </a:fld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6338EE-64B6-4EE3-9F7D-BBEA14A62699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43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6A4F57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6A4F57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6A4F57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6A4F57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6A4F57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6A4F57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6A4F57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6A4F57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6A4F57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6A4F57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-7938" y="1654175"/>
            <a:ext cx="9096376" cy="530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algn="ctr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altLang="ru-RU" sz="2800" u="sng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13.30 – 14.30 </a:t>
            </a:r>
            <a:r>
              <a:rPr lang="ru-RU" altLang="ru-RU" sz="2800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– Дискуссионная площадка </a:t>
            </a:r>
            <a:r>
              <a:rPr lang="ru-RU" altLang="ru-RU" sz="2800" b="1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«Физическая культура ребенка –дошкольника»</a:t>
            </a:r>
          </a:p>
          <a:p>
            <a:pPr marL="0" lvl="1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en-US" altLang="ru-RU" sz="2800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</a:t>
            </a:r>
            <a:r>
              <a:rPr lang="ru-RU" altLang="ru-RU" sz="2800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(ауд. 410)</a:t>
            </a:r>
            <a:endParaRPr lang="en-US" altLang="ru-RU" sz="2800" dirty="0" smtClean="0">
              <a:solidFill>
                <a:srgbClr val="47353A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lvl="1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endParaRPr lang="ru-RU" altLang="ru-RU" sz="2800" dirty="0" smtClean="0">
              <a:solidFill>
                <a:srgbClr val="47353A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lvl="1" algn="ctr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endParaRPr lang="ru-RU" altLang="ru-RU" sz="2800" dirty="0" smtClean="0">
              <a:solidFill>
                <a:srgbClr val="47353A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fontAlgn="base"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altLang="ru-RU" sz="2400" i="1" u="sng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Ведущие</a:t>
            </a:r>
            <a:r>
              <a:rPr lang="ru-RU" altLang="ru-RU" sz="2400" i="1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Щербак Александр Павлович, заведующий кафедрой физической культуры и безопасности жизнедеятельности ГАУ ДПО ЯО ИРО</a:t>
            </a:r>
          </a:p>
          <a:p>
            <a:pPr lvl="1" fontAlgn="base"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altLang="ru-RU" sz="2400" i="1" dirty="0" err="1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Чешуина</a:t>
            </a:r>
            <a:r>
              <a:rPr lang="ru-RU" altLang="ru-RU" sz="2400" i="1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Екатерина Игоревна, ассистент кафедры инклюзивного образования ГАУ ДПО ЯО ИРО;</a:t>
            </a:r>
          </a:p>
          <a:p>
            <a:pPr lvl="1" fontAlgn="base"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altLang="ru-RU" sz="2400" i="1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Васильева Елена Юрьевна, старший преподаватель КДО </a:t>
            </a:r>
          </a:p>
          <a:p>
            <a:pPr lvl="1" fontAlgn="base"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altLang="ru-RU" sz="2400" i="1" dirty="0" smtClean="0">
                <a:solidFill>
                  <a:srgbClr val="47353A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                         ГАУ ДПО ЯО ИРО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781300"/>
            <a:ext cx="23304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189711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7151" y="2159821"/>
            <a:ext cx="8556824" cy="442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ctr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ru-RU" sz="4000" b="1" dirty="0" smtClean="0">
                <a:solidFill>
                  <a:srgbClr val="4F271C">
                    <a:shade val="30000"/>
                    <a:satMod val="150000"/>
                  </a:srgbClr>
                </a:solidFill>
              </a:rPr>
              <a:t>Физическая </a:t>
            </a:r>
            <a:r>
              <a:rPr lang="ru-RU" sz="4000" b="1" dirty="0">
                <a:solidFill>
                  <a:srgbClr val="4F271C">
                    <a:shade val="30000"/>
                    <a:satMod val="150000"/>
                  </a:srgbClr>
                </a:solidFill>
              </a:rPr>
              <a:t>культура</a:t>
            </a:r>
            <a:br>
              <a:rPr lang="ru-RU" sz="4000" b="1" dirty="0">
                <a:solidFill>
                  <a:srgbClr val="4F271C">
                    <a:shade val="30000"/>
                    <a:satMod val="150000"/>
                  </a:srgbClr>
                </a:solidFill>
              </a:rPr>
            </a:br>
            <a:endParaRPr lang="ru-RU" sz="1400" b="1" dirty="0">
              <a:solidFill>
                <a:srgbClr val="4F271C">
                  <a:shade val="30000"/>
                  <a:satMod val="150000"/>
                </a:srgbClr>
              </a:solidFill>
            </a:endParaRPr>
          </a:p>
          <a:p>
            <a:pPr marL="0" lvl="0" indent="0" algn="just">
              <a:spcBef>
                <a:spcPts val="600"/>
              </a:spcBef>
              <a:buClr>
                <a:srgbClr val="3891A7"/>
              </a:buClr>
              <a:buSzPct val="80000"/>
              <a:buNone/>
            </a:pPr>
            <a:r>
              <a:rPr lang="ru-RU" sz="26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- </a:t>
            </a:r>
            <a:r>
              <a:rPr lang="ru-RU" sz="2600" dirty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часть культуры, представляющая собой совокупность ценностей, норм и знаний, создаваемых и используемых обществом в целях физического и интеллектуального развития способностей человека, совершенствования его двигательной активности и формирования здорового образа жизни, социальной адаптации путем физического воспитания, физической подготовки и физического развития</a:t>
            </a:r>
            <a:br>
              <a:rPr lang="ru-RU" sz="2600" dirty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 (Закон о </a:t>
            </a:r>
            <a:r>
              <a:rPr lang="ru-RU" sz="2600" dirty="0" err="1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ФКиС</a:t>
            </a:r>
            <a:r>
              <a:rPr lang="ru-RU" sz="2600" dirty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, 2007</a:t>
            </a:r>
            <a:r>
              <a:rPr lang="ru-RU" sz="2600" dirty="0" smtClean="0">
                <a:solidFill>
                  <a:srgbClr val="4F271C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altLang="ru-RU" sz="2800" dirty="0" smtClean="0">
              <a:solidFill>
                <a:srgbClr val="47353A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79695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96217" y="2060848"/>
            <a:ext cx="8116640" cy="386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just" defTabSz="91440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ru-RU" sz="2800" b="1" i="1" dirty="0">
                <a:solidFill>
                  <a:srgbClr val="4F271C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 дошкольном возрасте формирование физической культуры личности традиционно связывают с двигательным компонентом, основная суть которого - формирование двигательных умений и навыков</a:t>
            </a:r>
            <a:endParaRPr lang="ru-RU" sz="2800" dirty="0">
              <a:solidFill>
                <a:srgbClr val="4F271C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239" y="5013176"/>
            <a:ext cx="23304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535878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996141" y="1916832"/>
            <a:ext cx="5616624" cy="7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algn="ctr" fontAlgn="base">
              <a:spcBef>
                <a:spcPts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None/>
              <a:defRPr/>
            </a:pP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Физическая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altLang="ru-RU" sz="3200" i="1" dirty="0" smtClean="0">
              <a:solidFill>
                <a:srgbClr val="47353A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2973" y="4312379"/>
            <a:ext cx="2209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E7DEC9">
                    <a:lumMod val="25000"/>
                  </a:srgbClr>
                </a:solidFill>
                <a:latin typeface="Times New Roman"/>
                <a:ea typeface="Calibri"/>
              </a:rPr>
              <a:t>Ценности</a:t>
            </a:r>
            <a:endParaRPr lang="ru-RU" sz="3600" dirty="0">
              <a:solidFill>
                <a:srgbClr val="E7DEC9">
                  <a:lumMod val="25000"/>
                </a:srgbClr>
              </a:solidFill>
              <a:latin typeface="Corbe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31232" y="4369269"/>
            <a:ext cx="15297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E7DEC9">
                    <a:lumMod val="25000"/>
                  </a:srgbClr>
                </a:solidFill>
                <a:latin typeface="Times New Roman"/>
                <a:ea typeface="Calibri"/>
              </a:rPr>
              <a:t>Нормы</a:t>
            </a:r>
            <a:endParaRPr lang="ru-RU" sz="3200" dirty="0">
              <a:solidFill>
                <a:srgbClr val="E7DEC9">
                  <a:lumMod val="25000"/>
                </a:srgbClr>
              </a:solidFill>
              <a:latin typeface="Corbe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42362" y="4374988"/>
            <a:ext cx="15408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E7DEC9">
                    <a:lumMod val="25000"/>
                  </a:srgbClr>
                </a:solidFill>
                <a:latin typeface="Times New Roman"/>
                <a:ea typeface="Calibri"/>
              </a:rPr>
              <a:t>Знания</a:t>
            </a:r>
            <a:endParaRPr lang="ru-RU" sz="3200" dirty="0">
              <a:solidFill>
                <a:srgbClr val="E7DEC9">
                  <a:lumMod val="25000"/>
                </a:srgbClr>
              </a:solidFill>
              <a:latin typeface="Corbel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1422554">
            <a:off x="1808961" y="2954626"/>
            <a:ext cx="374359" cy="1080120"/>
          </a:xfrm>
          <a:prstGeom prst="downArrow">
            <a:avLst/>
          </a:prstGeom>
          <a:gradFill rotWithShape="1">
            <a:gsLst>
              <a:gs pos="0">
                <a:sysClr val="windowText" lastClr="000000">
                  <a:tint val="35000"/>
                  <a:satMod val="253000"/>
                </a:sysClr>
              </a:gs>
              <a:gs pos="50000">
                <a:sysClr val="windowText" lastClr="000000">
                  <a:tint val="42000"/>
                  <a:satMod val="255000"/>
                </a:sysClr>
              </a:gs>
              <a:gs pos="97000">
                <a:sysClr val="windowText" lastClr="000000">
                  <a:tint val="53000"/>
                  <a:satMod val="260000"/>
                </a:sysClr>
              </a:gs>
              <a:gs pos="100000">
                <a:sysClr val="windowText" lastClr="000000">
                  <a:tint val="56000"/>
                  <a:satMod val="275000"/>
                </a:sys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E7DEC9">
                  <a:lumMod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9623523">
            <a:off x="7160054" y="2752941"/>
            <a:ext cx="374359" cy="1080120"/>
          </a:xfrm>
          <a:prstGeom prst="downArrow">
            <a:avLst/>
          </a:prstGeom>
          <a:gradFill rotWithShape="1">
            <a:gsLst>
              <a:gs pos="0">
                <a:sysClr val="windowText" lastClr="000000">
                  <a:tint val="35000"/>
                  <a:satMod val="253000"/>
                </a:sysClr>
              </a:gs>
              <a:gs pos="50000">
                <a:sysClr val="windowText" lastClr="000000">
                  <a:tint val="42000"/>
                  <a:satMod val="255000"/>
                </a:sysClr>
              </a:gs>
              <a:gs pos="97000">
                <a:sysClr val="windowText" lastClr="000000">
                  <a:tint val="53000"/>
                  <a:satMod val="260000"/>
                </a:sysClr>
              </a:gs>
              <a:gs pos="100000">
                <a:sysClr val="windowText" lastClr="000000">
                  <a:tint val="56000"/>
                  <a:satMod val="275000"/>
                </a:sys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E7DEC9">
                  <a:lumMod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367357" y="2849905"/>
            <a:ext cx="374359" cy="1080120"/>
          </a:xfrm>
          <a:prstGeom prst="downArrow">
            <a:avLst/>
          </a:prstGeom>
          <a:gradFill rotWithShape="1">
            <a:gsLst>
              <a:gs pos="0">
                <a:sysClr val="windowText" lastClr="000000">
                  <a:tint val="35000"/>
                  <a:satMod val="253000"/>
                </a:sysClr>
              </a:gs>
              <a:gs pos="50000">
                <a:sysClr val="windowText" lastClr="000000">
                  <a:tint val="42000"/>
                  <a:satMod val="255000"/>
                </a:sysClr>
              </a:gs>
              <a:gs pos="97000">
                <a:sysClr val="windowText" lastClr="000000">
                  <a:tint val="53000"/>
                  <a:satMod val="260000"/>
                </a:sysClr>
              </a:gs>
              <a:gs pos="100000">
                <a:sysClr val="windowText" lastClr="000000">
                  <a:tint val="56000"/>
                  <a:satMod val="275000"/>
                </a:sysClr>
              </a:gs>
            </a:gsLst>
            <a:path path="circle">
              <a:fillToRect l="50000" t="50000" r="50000" b="50000"/>
            </a:path>
          </a:gra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63500" dist="25400" dir="5400000" rotWithShape="0">
              <a:srgbClr val="000000">
                <a:alpha val="43137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E7DEC9">
                  <a:lumMod val="50000"/>
                </a:srgbClr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924445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66957" y="2011629"/>
            <a:ext cx="8684394" cy="694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589788" lvl="0" indent="-571500" algn="just" defTabSz="91440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F271C">
                  <a:lumMod val="75000"/>
                </a:srgbClr>
              </a:buClr>
              <a:buSzTx/>
              <a:buFont typeface="Wingdings" pitchFamily="2" charset="2"/>
              <a:buChar char="v"/>
              <a:tabLst/>
            </a:pPr>
            <a:r>
              <a:rPr lang="ru-RU" sz="2800" b="1" dirty="0">
                <a:solidFill>
                  <a:srgbClr val="E7DEC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Интеллектуальные и физические способности</a:t>
            </a:r>
            <a:endParaRPr lang="ru-RU" sz="2800" b="1" dirty="0">
              <a:solidFill>
                <a:srgbClr val="E7DEC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898017"/>
            <a:ext cx="61896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9788" lvl="0" indent="-571500" algn="just">
              <a:lnSpc>
                <a:spcPct val="150000"/>
              </a:lnSpc>
              <a:buClr>
                <a:srgbClr val="4F271C">
                  <a:lumMod val="75000"/>
                </a:srgbClr>
              </a:buClr>
              <a:buFont typeface="Wingdings" pitchFamily="2" charset="2"/>
              <a:buChar char="v"/>
            </a:pPr>
            <a:r>
              <a:rPr lang="ru-RU" sz="2800" b="1" dirty="0">
                <a:solidFill>
                  <a:srgbClr val="E7DEC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Двигательная активность</a:t>
            </a:r>
            <a:endParaRPr lang="ru-RU" sz="2800" b="1" dirty="0">
              <a:solidFill>
                <a:srgbClr val="E7DEC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828473"/>
            <a:ext cx="76454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9788" lvl="0" indent="-571500" algn="just">
              <a:lnSpc>
                <a:spcPct val="150000"/>
              </a:lnSpc>
              <a:buClr>
                <a:srgbClr val="4F271C">
                  <a:lumMod val="75000"/>
                </a:srgbClr>
              </a:buClr>
              <a:buFont typeface="Wingdings" pitchFamily="2" charset="2"/>
              <a:buChar char="v"/>
            </a:pPr>
            <a:r>
              <a:rPr lang="ru-RU" sz="2800" b="1" dirty="0">
                <a:solidFill>
                  <a:srgbClr val="E7DEC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Здоровый образ жизни</a:t>
            </a:r>
            <a:endParaRPr lang="ru-RU" sz="2800" b="1" dirty="0">
              <a:solidFill>
                <a:srgbClr val="E7DEC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6230" y="5081132"/>
            <a:ext cx="458702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89788" lvl="0" indent="-571500" algn="just">
              <a:lnSpc>
                <a:spcPct val="150000"/>
              </a:lnSpc>
              <a:buClr>
                <a:srgbClr val="4F271C">
                  <a:lumMod val="75000"/>
                </a:srgbClr>
              </a:buClr>
              <a:buFont typeface="Wingdings" pitchFamily="2" charset="2"/>
              <a:buChar char="v"/>
            </a:pPr>
            <a:r>
              <a:rPr lang="ru-RU" sz="2800" b="1" dirty="0">
                <a:solidFill>
                  <a:srgbClr val="E7DEC9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Социальная адаптация</a:t>
            </a:r>
            <a:endParaRPr lang="ru-RU" sz="2800" b="1" dirty="0">
              <a:solidFill>
                <a:srgbClr val="E7DEC9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889694"/>
      </p:ext>
    </p:extLst>
  </p:cSld>
  <p:clrMapOvr>
    <a:masterClrMapping/>
  </p:clrMapOvr>
  <p:transition spd="slow" advTm="62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7151" y="2159821"/>
            <a:ext cx="8556824" cy="442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just" defTabSz="91440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ru-RU" sz="2800" b="1" i="1" dirty="0">
                <a:solidFill>
                  <a:srgbClr val="4F271C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Формирование физической культуры личности не только позволяет довести до сознания ребенка необходимость заботливого отношения к собственному здоровью, но и затрагивает характеристики его личностного развития</a:t>
            </a:r>
            <a:endParaRPr lang="ru-RU" sz="2800" dirty="0">
              <a:solidFill>
                <a:srgbClr val="4F271C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47696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763688" y="3068960"/>
            <a:ext cx="591304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marL="228600" indent="-182563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6A4F57"/>
              </a:buClr>
              <a:buSzPct val="130000"/>
              <a:buFont typeface="Georgia" panose="02040502050405020303" pitchFamily="18" charset="0"/>
              <a:buChar char="*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just" defTabSz="91440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</a:pPr>
            <a:r>
              <a:rPr lang="ru-RU" sz="5400" b="1" i="1" dirty="0">
                <a:solidFill>
                  <a:srgbClr val="4F271C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Успехов в работе!</a:t>
            </a:r>
            <a:endParaRPr lang="ru-RU" sz="5400" dirty="0">
              <a:solidFill>
                <a:srgbClr val="4F271C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938" y="169863"/>
            <a:ext cx="9124951" cy="1620837"/>
          </a:xfrm>
          <a:prstGeom prst="rect">
            <a:avLst/>
          </a:prstGeom>
          <a:solidFill>
            <a:srgbClr val="9C5252">
              <a:lumMod val="40000"/>
              <a:lumOff val="60000"/>
            </a:srgbClr>
          </a:solidFill>
          <a:ln>
            <a:noFill/>
          </a:ln>
        </p:spPr>
        <p:txBody>
          <a:bodyPr lIns="0" tIns="12083" rIns="0" bIns="0" anchor="ctr"/>
          <a:lstStyle>
            <a:lvl1pPr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Font typeface="Courier New" pitchFamily="49" charset="0"/>
              <a:buChar char="o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>
                <a:solidFill>
                  <a:srgbClr val="990033"/>
                </a:solidFill>
                <a:latin typeface="Arial" charset="0"/>
                <a:cs typeface="Arial" charset="0"/>
              </a:rPr>
              <a:t>Департамент образования Ярославской </a:t>
            </a: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области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en-US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</a:t>
            </a:r>
            <a:endParaRPr lang="ru-RU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          Государственное автономное учреждение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дополнительного профессионального образования </a:t>
            </a: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Ярославской области</a:t>
            </a:r>
            <a:endParaRPr lang="en-US" altLang="ru-RU" sz="1600" b="1" kern="0" dirty="0" smtClean="0">
              <a:solidFill>
                <a:srgbClr val="990033"/>
              </a:solidFill>
              <a:latin typeface="Arial" charset="0"/>
              <a:cs typeface="Arial" charset="0"/>
            </a:endParaRPr>
          </a:p>
          <a:p>
            <a:pPr algn="ctr" eaLnBrk="1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  <a:defRPr/>
            </a:pPr>
            <a:r>
              <a:rPr lang="ru-RU" altLang="ru-RU" sz="1600" b="1" kern="0" dirty="0" smtClean="0">
                <a:solidFill>
                  <a:srgbClr val="990033"/>
                </a:solidFill>
                <a:latin typeface="Arial" charset="0"/>
                <a:cs typeface="Arial" charset="0"/>
              </a:rPr>
              <a:t>«Институт развития образования»</a:t>
            </a:r>
          </a:p>
        </p:txBody>
      </p:sp>
      <p:pic>
        <p:nvPicPr>
          <p:cNvPr id="18436" name="Рисунок 6" descr="http://www.yarregion.ru/_layouts/images/UmSoft.YR/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38150"/>
            <a:ext cx="762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449263"/>
            <a:ext cx="93662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47696"/>
      </p:ext>
    </p:extLst>
  </p:cSld>
  <p:clrMapOvr>
    <a:masterClrMapping/>
  </p:clrMapOvr>
  <p:transition spd="slow" advTm="629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96</TotalTime>
  <Words>263</Words>
  <Application>Microsoft Office PowerPoint</Application>
  <PresentationFormat>Экран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ГАУ ДПО ЯО «Институт развития образования»</dc:title>
  <cp:lastModifiedBy>student</cp:lastModifiedBy>
  <cp:revision>34</cp:revision>
  <dcterms:modified xsi:type="dcterms:W3CDTF">2017-11-29T06:52:39Z</dcterms:modified>
</cp:coreProperties>
</file>