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8" r:id="rId4"/>
    <p:sldId id="269" r:id="rId5"/>
    <p:sldId id="270" r:id="rId6"/>
    <p:sldId id="271" r:id="rId7"/>
    <p:sldId id="267" r:id="rId8"/>
    <p:sldId id="272" r:id="rId9"/>
    <p:sldId id="265" r:id="rId10"/>
    <p:sldId id="273" r:id="rId11"/>
    <p:sldId id="264" r:id="rId12"/>
    <p:sldId id="27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056381841158727"/>
          <c:y val="0.15970141941263752"/>
          <c:w val="0.49525189559638377"/>
          <c:h val="0.71543803717909238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-1.5432098765432109E-3"/>
                  <c:y val="0.106629241113990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7901234567901272E-2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2407407407407426E-2"/>
                  <c:y val="-8.9793045148623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8580246913580245E-2"/>
                  <c:y val="-0.134689567722935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6.0185185185185175E-2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5.8641975308641972E-2"/>
                  <c:y val="8.1374947165940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Предметно-пространственная среда</c:v>
                </c:pt>
                <c:pt idx="1">
                  <c:v>Присмотр и уход за детьми</c:v>
                </c:pt>
                <c:pt idx="2">
                  <c:v>Речь и мышление</c:v>
                </c:pt>
                <c:pt idx="3">
                  <c:v>Виды активности</c:v>
                </c:pt>
                <c:pt idx="4">
                  <c:v>Взаимодействие</c:v>
                </c:pt>
                <c:pt idx="5">
                  <c:v>Структурирование программы</c:v>
                </c:pt>
                <c:pt idx="6">
                  <c:v>Родители и персонал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3.07</c:v>
                </c:pt>
                <c:pt idx="1">
                  <c:v>4.33</c:v>
                </c:pt>
                <c:pt idx="2">
                  <c:v>3.82</c:v>
                </c:pt>
                <c:pt idx="3">
                  <c:v>3.15</c:v>
                </c:pt>
                <c:pt idx="4">
                  <c:v>5.01</c:v>
                </c:pt>
                <c:pt idx="5">
                  <c:v>3.77</c:v>
                </c:pt>
                <c:pt idx="6">
                  <c:v>4.59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-7.7160493827159978E-3"/>
                  <c:y val="3.64784245916283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5555555555555546E-2"/>
                  <c:y val="7.015081652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7160493827160542E-3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8580246913580245E-2"/>
                  <c:y val="-5.3314620556995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4691358024691381E-2"/>
                  <c:y val="-3.0866359269839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1604938271604958E-2"/>
                  <c:y val="-1.96422286262614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6.1728395061728409E-3"/>
                  <c:y val="4.489652257431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Предметно-пространственная среда</c:v>
                </c:pt>
                <c:pt idx="1">
                  <c:v>Присмотр и уход за детьми</c:v>
                </c:pt>
                <c:pt idx="2">
                  <c:v>Речь и мышление</c:v>
                </c:pt>
                <c:pt idx="3">
                  <c:v>Виды активности</c:v>
                </c:pt>
                <c:pt idx="4">
                  <c:v>Взаимодействие</c:v>
                </c:pt>
                <c:pt idx="5">
                  <c:v>Структурирование программы</c:v>
                </c:pt>
                <c:pt idx="6">
                  <c:v>Родители и персонал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4.2</c:v>
                </c:pt>
                <c:pt idx="1">
                  <c:v>4.28</c:v>
                </c:pt>
                <c:pt idx="2">
                  <c:v>4.0599999999999996</c:v>
                </c:pt>
                <c:pt idx="3">
                  <c:v>3.54</c:v>
                </c:pt>
                <c:pt idx="4">
                  <c:v>5.1199999999999983</c:v>
                </c:pt>
                <c:pt idx="5">
                  <c:v>4.6599999999999984</c:v>
                </c:pt>
                <c:pt idx="6">
                  <c:v>4.8599999999999985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90608608"/>
        <c:axId val="290607824"/>
      </c:radarChart>
      <c:catAx>
        <c:axId val="29060860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90607824"/>
        <c:crosses val="autoZero"/>
        <c:auto val="1"/>
        <c:lblAlgn val="ctr"/>
        <c:lblOffset val="100"/>
        <c:noMultiLvlLbl val="0"/>
      </c:catAx>
      <c:valAx>
        <c:axId val="290607824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2906086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92522115291145"/>
          <c:y val="0.10760538696405607"/>
          <c:w val="0.4720975503062117"/>
          <c:h val="0.81829524457005065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1.2345679012345684E-2"/>
                  <c:y val="4.2090489913417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0925925925925923E-2"/>
                  <c:y val="8.1374947165940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481481481481483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4.6296296296296311E-3"/>
                  <c:y val="-0.126271469740251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3.5493827160493839E-2"/>
                  <c:y val="-0.101017175792201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7.5617283950617328E-2"/>
                  <c:y val="-1.1224130643577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6.9444444444444475E-2"/>
                  <c:y val="7.295684918325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5.07</c:v>
                </c:pt>
                <c:pt idx="1">
                  <c:v>5.4</c:v>
                </c:pt>
                <c:pt idx="2">
                  <c:v>3.6</c:v>
                </c:pt>
                <c:pt idx="3">
                  <c:v>3.9299999999999997</c:v>
                </c:pt>
                <c:pt idx="4">
                  <c:v>1.8</c:v>
                </c:pt>
                <c:pt idx="5">
                  <c:v>2.4699999999999998</c:v>
                </c:pt>
                <c:pt idx="6">
                  <c:v>4.2</c:v>
                </c:pt>
                <c:pt idx="7">
                  <c:v>3.13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-4.6296296296296315E-2"/>
                  <c:y val="6.7344783861467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2407407407407419E-2"/>
                  <c:y val="-5.61228626924258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0802469135802475E-2"/>
                  <c:y val="3.08663592698393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0864197530864204E-3"/>
                  <c:y val="4.77025552352063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8.4180979826834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8"/>
                <c:pt idx="0">
                  <c:v>Внутреннее помещение</c:v>
                </c:pt>
                <c:pt idx="1">
                  <c:v>Мебель для повседневного ухода, игр и учения</c:v>
                </c:pt>
                <c:pt idx="2">
                  <c:v>Мебель для отдыха и комфорта</c:v>
                </c:pt>
                <c:pt idx="3">
                  <c:v>Обустройство пространства для игр</c:v>
                </c:pt>
                <c:pt idx="4">
                  <c:v>Места для уединения</c:v>
                </c:pt>
                <c:pt idx="5">
                  <c:v>Связанное с детьми оформление пространства</c:v>
                </c:pt>
                <c:pt idx="6">
                  <c:v>Пространство для игр, развивающих крупную моторику</c:v>
                </c:pt>
                <c:pt idx="7">
                  <c:v>Оборудование для развития крупной моторики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4.72</c:v>
                </c:pt>
                <c:pt idx="1">
                  <c:v>5.56</c:v>
                </c:pt>
                <c:pt idx="2">
                  <c:v>3.64</c:v>
                </c:pt>
                <c:pt idx="3">
                  <c:v>4.3899999999999997</c:v>
                </c:pt>
                <c:pt idx="4">
                  <c:v>3.63</c:v>
                </c:pt>
                <c:pt idx="5">
                  <c:v>2.9899999999999998</c:v>
                </c:pt>
                <c:pt idx="6">
                  <c:v>4.45</c:v>
                </c:pt>
                <c:pt idx="7">
                  <c:v>3.8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90610568"/>
        <c:axId val="290609000"/>
      </c:radarChart>
      <c:catAx>
        <c:axId val="2906105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90609000"/>
        <c:crosses val="autoZero"/>
        <c:auto val="1"/>
        <c:lblAlgn val="ctr"/>
        <c:lblOffset val="100"/>
        <c:noMultiLvlLbl val="0"/>
      </c:catAx>
      <c:valAx>
        <c:axId val="290609000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290610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96604938271605"/>
          <c:y val="0.65843403332563044"/>
          <c:w val="0.10262345679012348"/>
          <c:h val="0.145983306537982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104026927189656"/>
          <c:y val="7.2487755559928063E-2"/>
          <c:w val="0.515847428793623"/>
          <c:h val="0.83697475876846228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3"/>
              <c:layout>
                <c:manualLayout>
                  <c:x val="-4.6296296296296302E-3"/>
                  <c:y val="-9.2599077809518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Встреча/прощание</c:v>
                </c:pt>
                <c:pt idx="1">
                  <c:v>Прием пищи/перекусы</c:v>
                </c:pt>
                <c:pt idx="2">
                  <c:v>Сон/отдых</c:v>
                </c:pt>
                <c:pt idx="3">
                  <c:v>Пользование туалетом/пеленание</c:v>
                </c:pt>
                <c:pt idx="4">
                  <c:v>Гигиена</c:v>
                </c:pt>
                <c:pt idx="5">
                  <c:v>Безопасность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6.53</c:v>
                </c:pt>
                <c:pt idx="1">
                  <c:v>4.4000000000000004</c:v>
                </c:pt>
                <c:pt idx="2">
                  <c:v>2.6</c:v>
                </c:pt>
                <c:pt idx="3">
                  <c:v>3</c:v>
                </c:pt>
                <c:pt idx="4">
                  <c:v>4.53</c:v>
                </c:pt>
                <c:pt idx="5">
                  <c:v>5.13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3.08641975308642E-3"/>
                  <c:y val="0.137495600383829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4753086419753091E-2"/>
                  <c:y val="4.20904899134173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5555555555555539E-2"/>
                  <c:y val="-3.0866359269839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6.1728395061728392E-2"/>
                  <c:y val="-6.73447838614677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0925925925925923E-2"/>
                  <c:y val="6.4538751200573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Встреча/прощание</c:v>
                </c:pt>
                <c:pt idx="1">
                  <c:v>Прием пищи/перекусы</c:v>
                </c:pt>
                <c:pt idx="2">
                  <c:v>Сон/отдых</c:v>
                </c:pt>
                <c:pt idx="3">
                  <c:v>Пользование туалетом/пеленание</c:v>
                </c:pt>
                <c:pt idx="4">
                  <c:v>Гигиена</c:v>
                </c:pt>
                <c:pt idx="5">
                  <c:v>Безопасность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5.64</c:v>
                </c:pt>
                <c:pt idx="1">
                  <c:v>3.8499999999999996</c:v>
                </c:pt>
                <c:pt idx="2">
                  <c:v>2.4699999999999998</c:v>
                </c:pt>
                <c:pt idx="3">
                  <c:v>4.7699999999999996</c:v>
                </c:pt>
                <c:pt idx="4">
                  <c:v>3.8899999999999997</c:v>
                </c:pt>
                <c:pt idx="5">
                  <c:v>4.18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289851616"/>
        <c:axId val="333890832"/>
      </c:radarChart>
      <c:catAx>
        <c:axId val="2898516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33890832"/>
        <c:crosses val="autoZero"/>
        <c:auto val="1"/>
        <c:lblAlgn val="ctr"/>
        <c:lblOffset val="100"/>
        <c:noMultiLvlLbl val="0"/>
      </c:catAx>
      <c:valAx>
        <c:axId val="33389083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289851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8329347720423836"/>
          <c:y val="0.1383614131039359"/>
          <c:w val="0.4341847720423837"/>
          <c:h val="0.6912812288095835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4.6296296296296884E-3"/>
                  <c:y val="1.7199000562014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0864197530864777E-3"/>
                  <c:y val="-0.120659404418462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5.2</c:v>
                </c:pt>
                <c:pt idx="1">
                  <c:v>3.8</c:v>
                </c:pt>
                <c:pt idx="2">
                  <c:v>2.27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-3.0864197530864777E-3"/>
                  <c:y val="0.106629241113990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6.1728395061728392E-3"/>
                  <c:y val="6.1732718539678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3888888888888892E-2"/>
                  <c:y val="-3.0866359269839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Книги и иллюстрации</c:v>
                </c:pt>
                <c:pt idx="1">
                  <c:v>Стимулирование общения между детьми</c:v>
                </c:pt>
                <c:pt idx="2">
                  <c:v>Использование речи для развития мыслительных навыков</c:v>
                </c:pt>
                <c:pt idx="3">
                  <c:v>Повседневное использование речи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3.9299999999999997</c:v>
                </c:pt>
                <c:pt idx="1">
                  <c:v>3.7600000000000002</c:v>
                </c:pt>
                <c:pt idx="2">
                  <c:v>3.23</c:v>
                </c:pt>
                <c:pt idx="3">
                  <c:v>4.03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33891224"/>
        <c:axId val="333892792"/>
      </c:radarChart>
      <c:catAx>
        <c:axId val="3338912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333892792"/>
        <c:crosses val="autoZero"/>
        <c:auto val="1"/>
        <c:lblAlgn val="ctr"/>
        <c:lblOffset val="100"/>
        <c:noMultiLvlLbl val="0"/>
      </c:catAx>
      <c:valAx>
        <c:axId val="333892792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333891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114197530864201"/>
          <c:y val="0.62345138864034066"/>
          <c:w val="0.10262345679012345"/>
          <c:h val="0.1363890417796419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Среднее значение подшкалы «Виды активности»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2000376689024984"/>
          <c:y val="0.21697722921912596"/>
          <c:w val="0.49749246621950027"/>
          <c:h val="0.7155754112689698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1"/>
              <c:layout>
                <c:manualLayout>
                  <c:x val="-4.7839506172839504E-2"/>
                  <c:y val="6.2151544551523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4.0123456790123503E-2"/>
                  <c:y val="-9.9886410886377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3.8666666666666667</c:v>
                </c:pt>
                <c:pt idx="1">
                  <c:v>2.8666666666666667</c:v>
                </c:pt>
                <c:pt idx="2">
                  <c:v>2.8666666666666667</c:v>
                </c:pt>
                <c:pt idx="3">
                  <c:v>3.8</c:v>
                </c:pt>
                <c:pt idx="4" formatCode="General">
                  <c:v>4</c:v>
                </c:pt>
                <c:pt idx="5">
                  <c:v>3.9333333333333331</c:v>
                </c:pt>
                <c:pt idx="6" formatCode="General">
                  <c:v>2.6</c:v>
                </c:pt>
                <c:pt idx="7" formatCode="General">
                  <c:v>3.4</c:v>
                </c:pt>
                <c:pt idx="8" formatCode="General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4.6296296296296302E-3"/>
                  <c:y val="3.5515168315156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9.2592592592592587E-3"/>
                  <c:y val="2.66363762363674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1728395061728392E-3"/>
                  <c:y val="2.6636376236367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2530864197530867E-2"/>
                  <c:y val="-3.3295470295459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6296296296296302E-3"/>
                  <c:y val="-3.1075772275762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0925925925925992E-2"/>
                  <c:y val="-1.1098664877858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5.2469135802469126E-2"/>
                  <c:y val="-3.5515168315156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3.2407407407407413E-2"/>
                  <c:y val="1.109849009848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Мелкая моторика</c:v>
                </c:pt>
                <c:pt idx="1">
                  <c:v>Искусство</c:v>
                </c:pt>
                <c:pt idx="2">
                  <c:v>Музыка/движение</c:v>
                </c:pt>
                <c:pt idx="3">
                  <c:v>Кубики</c:v>
                </c:pt>
                <c:pt idx="4">
                  <c:v>Песок/вода</c:v>
                </c:pt>
                <c:pt idx="5">
                  <c:v>Ролевые игры</c:v>
                </c:pt>
                <c:pt idx="6">
                  <c:v>Природа/наука</c:v>
                </c:pt>
                <c:pt idx="7">
                  <c:v>Математика/счет</c:v>
                </c:pt>
                <c:pt idx="8">
                  <c:v>содействие принятию многообразия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4.03</c:v>
                </c:pt>
                <c:pt idx="1">
                  <c:v>3.14</c:v>
                </c:pt>
                <c:pt idx="2">
                  <c:v>2.74</c:v>
                </c:pt>
                <c:pt idx="3">
                  <c:v>3.17</c:v>
                </c:pt>
                <c:pt idx="4">
                  <c:v>4.0599999999999996</c:v>
                </c:pt>
                <c:pt idx="5">
                  <c:v>4.0999999999999996</c:v>
                </c:pt>
                <c:pt idx="6">
                  <c:v>2.4</c:v>
                </c:pt>
                <c:pt idx="7">
                  <c:v>3.56</c:v>
                </c:pt>
                <c:pt idx="8">
                  <c:v>2.4299999999999997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33886128"/>
        <c:axId val="333886520"/>
      </c:radarChart>
      <c:catAx>
        <c:axId val="33388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 sz="1400"/>
            </a:pPr>
            <a:endParaRPr lang="ru-RU"/>
          </a:p>
        </c:txPr>
        <c:crossAx val="333886520"/>
        <c:crosses val="autoZero"/>
        <c:auto val="1"/>
        <c:lblAlgn val="ctr"/>
        <c:lblOffset val="100"/>
        <c:noMultiLvlLbl val="0"/>
      </c:catAx>
      <c:valAx>
        <c:axId val="333886520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333886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651234567901236"/>
          <c:y val="0.77952054173215812"/>
          <c:w val="0.10262345679012345"/>
          <c:h val="0.1232163109702544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75552882278604"/>
          <c:y val="0.11890088363515124"/>
          <c:w val="0.4130068290074852"/>
          <c:h val="0.75097410208611959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3.0864197530864764E-3"/>
                  <c:y val="0.120659404418462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6975308641975308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0802469135802469E-2"/>
                  <c:y val="-1.403016330447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5493827160493825E-2"/>
                  <c:y val="-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7.2530864197530867E-2"/>
                  <c:y val="3.92844572525228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присмотр за деятельностью по развитию крупной моторики</c:v>
                </c:pt>
                <c:pt idx="1">
                  <c:v>общий присмотр за детьми</c:v>
                </c:pt>
                <c:pt idx="2">
                  <c:v>дисциплина</c:v>
                </c:pt>
                <c:pt idx="3">
                  <c:v>взаимодействие персонала и детей </c:v>
                </c:pt>
                <c:pt idx="4">
                  <c:v>взаимодействие детей друг с другом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4.9000000000000004</c:v>
                </c:pt>
                <c:pt idx="1">
                  <c:v>5.23</c:v>
                </c:pt>
                <c:pt idx="2">
                  <c:v>4.8</c:v>
                </c:pt>
                <c:pt idx="3">
                  <c:v>5.73</c:v>
                </c:pt>
                <c:pt idx="4">
                  <c:v>4.47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2345679012345678E-2"/>
                  <c:y val="7.5762881844151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1728395061728392E-3"/>
                  <c:y val="-5.61206532178896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3209876543209874E-2"/>
                  <c:y val="-0.109435273774885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0802469135802469E-2"/>
                  <c:y val="3.9284457252522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присмотр за деятельностью по развитию крупной моторики</c:v>
                </c:pt>
                <c:pt idx="1">
                  <c:v>общий присмотр за детьми</c:v>
                </c:pt>
                <c:pt idx="2">
                  <c:v>дисциплина</c:v>
                </c:pt>
                <c:pt idx="3">
                  <c:v>взаимодействие персонала и детей </c:v>
                </c:pt>
                <c:pt idx="4">
                  <c:v>взаимодействие детей друг с другом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5.39</c:v>
                </c:pt>
                <c:pt idx="1">
                  <c:v>5.2</c:v>
                </c:pt>
                <c:pt idx="2">
                  <c:v>4.7</c:v>
                </c:pt>
                <c:pt idx="3">
                  <c:v>5.0999999999999996</c:v>
                </c:pt>
                <c:pt idx="4">
                  <c:v>5.27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33891616"/>
        <c:axId val="333887696"/>
      </c:radarChart>
      <c:catAx>
        <c:axId val="33389161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33887696"/>
        <c:crosses val="autoZero"/>
        <c:auto val="1"/>
        <c:lblAlgn val="ctr"/>
        <c:lblOffset val="100"/>
        <c:noMultiLvlLbl val="0"/>
      </c:catAx>
      <c:valAx>
        <c:axId val="33388769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none"/>
        <c:tickLblPos val="none"/>
        <c:crossAx val="3338916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 rot="0" vert="horz"/>
          <a:lstStyle/>
          <a:p>
            <a:pPr>
              <a:defRPr sz="3200"/>
            </a:pPr>
            <a:r>
              <a:rPr lang="ru-RU" sz="3200"/>
              <a:t>Среднее значение подшкалы «Структурирование программы»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9136673133249646"/>
          <c:y val="0.2799536501364347"/>
          <c:w val="0.39537601278101114"/>
          <c:h val="0.5280937619397303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1.4492753623188406E-2"/>
                  <c:y val="0.103240561346842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5.7971014492753624E-2"/>
                  <c:y val="-2.384728255126124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2206119162640329E-3"/>
                  <c:y val="-4.7694541622594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Распорядок дня</c:v>
                </c:pt>
                <c:pt idx="1">
                  <c:v>Свободная игра</c:v>
                </c:pt>
                <c:pt idx="2">
                  <c:v>Групповые занятия</c:v>
                </c:pt>
                <c:pt idx="3">
                  <c:v>Условия для детей с ограниченными возможностями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3.67</c:v>
                </c:pt>
                <c:pt idx="1">
                  <c:v>3.6</c:v>
                </c:pt>
                <c:pt idx="2">
                  <c:v>4.13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1"/>
              <c:layout>
                <c:manualLayout>
                  <c:x val="-1.2882447665056361E-2"/>
                  <c:y val="-6.45253508417763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Распорядок дня</c:v>
                </c:pt>
                <c:pt idx="1">
                  <c:v>Свободная игра</c:v>
                </c:pt>
                <c:pt idx="2">
                  <c:v>Групповые занятия</c:v>
                </c:pt>
                <c:pt idx="3">
                  <c:v>Условия для детей с ограниченными возможностями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4.3</c:v>
                </c:pt>
                <c:pt idx="1">
                  <c:v>4.3099999999999996</c:v>
                </c:pt>
                <c:pt idx="2">
                  <c:v>4.91</c:v>
                </c:pt>
                <c:pt idx="3">
                  <c:v>4.7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33892008"/>
        <c:axId val="333887304"/>
      </c:radarChart>
      <c:catAx>
        <c:axId val="333892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60000000" vert="horz"/>
          <a:lstStyle/>
          <a:p>
            <a:pPr>
              <a:defRPr/>
            </a:pPr>
            <a:endParaRPr lang="ru-RU"/>
          </a:p>
        </c:txPr>
        <c:crossAx val="333887304"/>
        <c:crosses val="autoZero"/>
        <c:auto val="1"/>
        <c:lblAlgn val="ctr"/>
        <c:lblOffset val="100"/>
        <c:noMultiLvlLbl val="0"/>
      </c:catAx>
      <c:valAx>
        <c:axId val="333887304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one"/>
        <c:crossAx val="333892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011272141706927"/>
          <c:y val="0.71897702423307974"/>
          <c:w val="0.107085346215781"/>
          <c:h val="0.119394254296948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7342203752308741"/>
          <c:y val="0.13469056017170497"/>
          <c:w val="0.45543999708369781"/>
          <c:h val="0.7393905499135951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dLbls>
            <c:dLbl>
              <c:idx val="0"/>
              <c:layout>
                <c:manualLayout>
                  <c:x val="-1.2345679012345623E-2"/>
                  <c:y val="0.110235226349138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7098765432098762E-2"/>
                  <c:y val="5.76229592279588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8641975308641972E-2"/>
                  <c:y val="-3.2569498694063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658370848008886E-17"/>
                  <c:y val="-2.2548114480505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8641975308641972E-2"/>
                  <c:y val="-5.0106921067790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2592592592592587E-3"/>
                  <c:y val="4.5096228961011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Условия для родителей</c:v>
                </c:pt>
                <c:pt idx="1">
                  <c:v>Условия для удовлетворения личных потребностей персонала</c:v>
                </c:pt>
                <c:pt idx="2">
                  <c:v>Условия для удовлетворения профессиональных потребностей персонала</c:v>
                </c:pt>
                <c:pt idx="3">
                  <c:v>Взаимодействие и сотрудничество персонала</c:v>
                </c:pt>
                <c:pt idx="4">
                  <c:v>Сопровождение работы и оценивание персонала</c:v>
                </c:pt>
                <c:pt idx="5">
                  <c:v>Возможности для профессионального роста</c:v>
                </c:pt>
              </c:strCache>
            </c:strRef>
          </c:cat>
          <c:val>
            <c:numRef>
              <c:f>Лист1!$B$2:$B$7</c:f>
              <c:numCache>
                <c:formatCode>0.00</c:formatCode>
                <c:ptCount val="6"/>
                <c:pt idx="0">
                  <c:v>4.8666666666666663</c:v>
                </c:pt>
                <c:pt idx="1">
                  <c:v>1.6666666666666667</c:v>
                </c:pt>
                <c:pt idx="2" formatCode="General">
                  <c:v>4</c:v>
                </c:pt>
                <c:pt idx="3" formatCode="General">
                  <c:v>6.8</c:v>
                </c:pt>
                <c:pt idx="4">
                  <c:v>4.1333333333333337</c:v>
                </c:pt>
                <c:pt idx="5">
                  <c:v>6.0666666666666664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dLbls>
            <c:dLbl>
              <c:idx val="0"/>
              <c:layout>
                <c:manualLayout>
                  <c:x val="-5.658370848008886E-17"/>
                  <c:y val="2.5053460533895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0864197530863632E-3"/>
                  <c:y val="-0.135288686883033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0802469135802469E-2"/>
                  <c:y val="-5.5117613174569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2.1604938271604937E-2"/>
                  <c:y val="-2.75588065872846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Условия для родителей</c:v>
                </c:pt>
                <c:pt idx="1">
                  <c:v>Условия для удовлетворения личных потребностей персонала</c:v>
                </c:pt>
                <c:pt idx="2">
                  <c:v>Условия для удовлетворения профессиональных потребностей персонала</c:v>
                </c:pt>
                <c:pt idx="3">
                  <c:v>Взаимодействие и сотрудничество персонала</c:v>
                </c:pt>
                <c:pt idx="4">
                  <c:v>Сопровождение работы и оценивание персонала</c:v>
                </c:pt>
                <c:pt idx="5">
                  <c:v>Возможности для профессионального роста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5.2</c:v>
                </c:pt>
                <c:pt idx="1">
                  <c:v>2.4</c:v>
                </c:pt>
                <c:pt idx="2">
                  <c:v>5.0999999999999996</c:v>
                </c:pt>
                <c:pt idx="3">
                  <c:v>6.47</c:v>
                </c:pt>
                <c:pt idx="4">
                  <c:v>4.37</c:v>
                </c:pt>
                <c:pt idx="5">
                  <c:v>5.85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333889264"/>
        <c:axId val="333888088"/>
      </c:radarChart>
      <c:catAx>
        <c:axId val="3338892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33888088"/>
        <c:crosses val="autoZero"/>
        <c:auto val="1"/>
        <c:lblAlgn val="ctr"/>
        <c:lblOffset val="100"/>
        <c:noMultiLvlLbl val="0"/>
      </c:catAx>
      <c:valAx>
        <c:axId val="333888088"/>
        <c:scaling>
          <c:orientation val="minMax"/>
        </c:scaling>
        <c:delete val="1"/>
        <c:axPos val="l"/>
        <c:majorGridlines/>
        <c:numFmt formatCode="0.00" sourceLinked="1"/>
        <c:majorTickMark val="cross"/>
        <c:minorTickMark val="none"/>
        <c:tickLblPos val="none"/>
        <c:crossAx val="333889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844408" cy="25202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Результаты исследования качества образования в дошкольных образовательных организациях Ярославской области</a:t>
            </a:r>
            <a:br>
              <a:rPr lang="ru-RU" sz="3600" b="1" dirty="0" smtClean="0"/>
            </a:br>
            <a:r>
              <a:rPr lang="en-US" sz="3600" b="1" dirty="0" smtClean="0"/>
              <a:t> (2016</a:t>
            </a:r>
            <a:r>
              <a:rPr lang="ru-RU" sz="3600" b="1" dirty="0" smtClean="0"/>
              <a:t>, 2017 </a:t>
            </a:r>
            <a:r>
              <a:rPr lang="ru-RU" sz="3600" b="1" dirty="0" err="1" smtClean="0"/>
              <a:t>гг</a:t>
            </a:r>
            <a:r>
              <a:rPr lang="en-US" sz="3600" b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7160840" cy="2088232"/>
          </a:xfrm>
        </p:spPr>
        <p:txBody>
          <a:bodyPr>
            <a:normAutofit/>
          </a:bodyPr>
          <a:lstStyle/>
          <a:p>
            <a:pPr algn="r"/>
            <a:endParaRPr lang="ru-RU" sz="2400" dirty="0" smtClean="0">
              <a:solidFill>
                <a:schemeClr val="tx1"/>
              </a:solidFill>
            </a:endParaRPr>
          </a:p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Эксперты: </a:t>
            </a:r>
          </a:p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Коточигова </a:t>
            </a:r>
            <a:r>
              <a:rPr lang="ru-RU" sz="2200" dirty="0">
                <a:solidFill>
                  <a:schemeClr val="tx1"/>
                </a:solidFill>
              </a:rPr>
              <a:t>Елена Вадимовна, 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Захарова </a:t>
            </a:r>
            <a:r>
              <a:rPr lang="ru-RU" sz="2200" dirty="0">
                <a:solidFill>
                  <a:schemeClr val="tx1"/>
                </a:solidFill>
              </a:rPr>
              <a:t>Татьяна Николаевна, 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Надежина </a:t>
            </a:r>
            <a:r>
              <a:rPr lang="ru-RU" sz="2200" dirty="0">
                <a:solidFill>
                  <a:schemeClr val="tx1"/>
                </a:solidFill>
              </a:rPr>
              <a:t>Марина Александровна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88640"/>
            <a:ext cx="8738513" cy="1296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92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Среднее значение </a:t>
            </a:r>
            <a:r>
              <a:rPr lang="ru-RU" sz="3200" b="1" dirty="0" err="1" smtClean="0"/>
              <a:t>подшкалы</a:t>
            </a: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b="1" dirty="0" smtClean="0"/>
              <a:t>«Родители и персонал»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Выводы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ru-RU" dirty="0" smtClean="0"/>
              <a:t>В </a:t>
            </a:r>
            <a:r>
              <a:rPr lang="ru-RU" dirty="0"/>
              <a:t>дошкольных образовательных организациях минимальные требования к качеству образовательной среды выполнены.</a:t>
            </a:r>
          </a:p>
          <a:p>
            <a:pPr algn="just"/>
            <a:r>
              <a:rPr lang="ru-RU" b="1" dirty="0"/>
              <a:t>Зоной </a:t>
            </a:r>
            <a:r>
              <a:rPr lang="ru-RU" b="1" dirty="0" smtClean="0"/>
              <a:t>благополучия, </a:t>
            </a:r>
            <a:r>
              <a:rPr lang="ru-RU" dirty="0" smtClean="0"/>
              <a:t>как и в прошлом году, </a:t>
            </a:r>
            <a:r>
              <a:rPr lang="ru-RU" dirty="0"/>
              <a:t>можно считать область «Взаимодействие».</a:t>
            </a:r>
          </a:p>
          <a:p>
            <a:pPr algn="just"/>
            <a:r>
              <a:rPr lang="ru-RU" b="1" dirty="0" smtClean="0"/>
              <a:t>Зона неблагополучия</a:t>
            </a:r>
            <a:r>
              <a:rPr lang="ru-RU" dirty="0" smtClean="0"/>
              <a:t>: область </a:t>
            </a:r>
            <a:r>
              <a:rPr lang="ru-RU" dirty="0"/>
              <a:t>«Детская активность». </a:t>
            </a:r>
          </a:p>
          <a:p>
            <a:pPr lvl="0" algn="just"/>
            <a:r>
              <a:rPr lang="ru-RU" dirty="0" smtClean="0"/>
              <a:t>Наметилась </a:t>
            </a:r>
            <a:r>
              <a:rPr lang="ru-RU" b="1" dirty="0" smtClean="0"/>
              <a:t>благоприятная тенденция </a:t>
            </a:r>
            <a:r>
              <a:rPr lang="ru-RU" dirty="0" smtClean="0"/>
              <a:t>в </a:t>
            </a:r>
            <a:r>
              <a:rPr lang="ru-RU" dirty="0"/>
              <a:t>сфере «Речь и мышление». </a:t>
            </a:r>
          </a:p>
          <a:p>
            <a:pPr lvl="0" algn="just"/>
            <a:r>
              <a:rPr lang="ru-RU" dirty="0"/>
              <a:t>Для улучшений в сфере «Условия для детей с ограниченными возможностями» необходимо дополнительное исследование, анализ наличной ситуации</a:t>
            </a:r>
            <a:r>
              <a:rPr lang="ru-RU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283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125" y="3004672"/>
            <a:ext cx="7886700" cy="9941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Благодарим </a:t>
            </a:r>
            <a:r>
              <a:rPr lang="ru-RU" b="1" dirty="0" smtClean="0">
                <a:solidFill>
                  <a:srgbClr val="C00000"/>
                </a:solidFill>
                <a:latin typeface="+mn-lt"/>
              </a:rPr>
              <a:t>за внимание!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04664"/>
            <a:ext cx="1403649" cy="1403649"/>
          </a:xfrm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31610" y="1772816"/>
            <a:ext cx="9144000" cy="35353"/>
          </a:xfrm>
          <a:prstGeom prst="line">
            <a:avLst/>
          </a:prstGeom>
          <a:ln w="114300" cmpd="tri">
            <a:solidFill>
              <a:srgbClr val="A32D35"/>
            </a:solidFill>
            <a:tailEnd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71600" y="260648"/>
            <a:ext cx="81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50000"/>
                  </a:schemeClr>
                </a:solidFill>
                <a:latin typeface="Impact" panose="020B0806030902050204" pitchFamily="34" charset="0"/>
              </a:rPr>
              <a:t>Институт развития образования: Ваш профессиональный рост – наша работа</a:t>
            </a:r>
            <a:endParaRPr lang="ru-RU" dirty="0">
              <a:solidFill>
                <a:schemeClr val="bg1">
                  <a:lumMod val="5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8025" y="4511333"/>
            <a:ext cx="42499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A52C36"/>
                </a:solidFill>
              </a:rPr>
              <a:t>Контактная информация:</a:t>
            </a:r>
          </a:p>
          <a:p>
            <a:r>
              <a:rPr lang="ru-RU" sz="2400" b="1" dirty="0">
                <a:solidFill>
                  <a:srgbClr val="A52C36"/>
                </a:solidFill>
              </a:rPr>
              <a:t>Россия г. </a:t>
            </a:r>
            <a:r>
              <a:rPr lang="ru-RU" sz="2400" b="1" dirty="0">
                <a:solidFill>
                  <a:srgbClr val="A52C36"/>
                </a:solidFill>
              </a:rPr>
              <a:t>Ярославль, </a:t>
            </a:r>
            <a:endParaRPr lang="ru-RU" sz="2400" b="1" dirty="0" smtClean="0">
              <a:solidFill>
                <a:srgbClr val="A52C36"/>
              </a:solidFill>
            </a:endParaRPr>
          </a:p>
          <a:p>
            <a:r>
              <a:rPr lang="ru-RU" sz="2400" b="1" dirty="0" smtClean="0">
                <a:solidFill>
                  <a:srgbClr val="A52C36"/>
                </a:solidFill>
              </a:rPr>
              <a:t>ул</a:t>
            </a:r>
            <a:r>
              <a:rPr lang="ru-RU" sz="2400" b="1" dirty="0">
                <a:solidFill>
                  <a:srgbClr val="A52C36"/>
                </a:solidFill>
              </a:rPr>
              <a:t>. </a:t>
            </a:r>
            <a:r>
              <a:rPr lang="ru-RU" sz="2400" b="1" dirty="0">
                <a:solidFill>
                  <a:srgbClr val="A52C36"/>
                </a:solidFill>
              </a:rPr>
              <a:t>Богдановича, 16 </a:t>
            </a:r>
          </a:p>
          <a:p>
            <a:r>
              <a:rPr lang="ru-RU" sz="2400" b="1" dirty="0">
                <a:solidFill>
                  <a:srgbClr val="A52C36"/>
                </a:solidFill>
              </a:rPr>
              <a:t>Сайт: </a:t>
            </a:r>
            <a:r>
              <a:rPr lang="en-US" sz="2400" b="1" dirty="0">
                <a:solidFill>
                  <a:srgbClr val="A32D35"/>
                </a:solidFill>
                <a:hlinkClick r:id="rId3"/>
              </a:rPr>
              <a:t>www.iro.yar.ru</a:t>
            </a:r>
            <a:endParaRPr lang="en-US" sz="2400" b="1" dirty="0">
              <a:solidFill>
                <a:srgbClr val="A32D35"/>
              </a:solidFill>
            </a:endParaRPr>
          </a:p>
          <a:p>
            <a:r>
              <a:rPr lang="en-US" sz="2400" b="1" dirty="0">
                <a:solidFill>
                  <a:srgbClr val="A52C36"/>
                </a:solidFill>
              </a:rPr>
              <a:t>E-mail</a:t>
            </a:r>
            <a:r>
              <a:rPr lang="ru-RU" sz="2400" b="1" dirty="0">
                <a:solidFill>
                  <a:srgbClr val="A52C36"/>
                </a:solidFill>
              </a:rPr>
              <a:t>: </a:t>
            </a:r>
            <a:r>
              <a:rPr lang="en-US" sz="2400" b="1" smtClean="0">
                <a:solidFill>
                  <a:srgbClr val="A52C36"/>
                </a:solidFill>
              </a:rPr>
              <a:t>kdno@yandex.ru</a:t>
            </a:r>
            <a:endParaRPr lang="ru-RU" sz="2400" b="1" dirty="0">
              <a:solidFill>
                <a:srgbClr val="A52C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3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336704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Цель экспертизы </a:t>
            </a:r>
            <a:r>
              <a:rPr lang="ru-RU" dirty="0" smtClean="0">
                <a:solidFill>
                  <a:srgbClr val="002060"/>
                </a:solidFill>
              </a:rPr>
              <a:t>– </a:t>
            </a:r>
            <a:r>
              <a:rPr lang="ru-RU" dirty="0" smtClean="0"/>
              <a:t>выявление тенденций развития дошкольной образовательной практики в Ярославской области и определение степени ее соответствия ФГОС ДО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Характеристика выборки:</a:t>
            </a:r>
          </a:p>
          <a:p>
            <a:pPr marL="0" indent="0" algn="just">
              <a:buNone/>
            </a:pPr>
            <a:r>
              <a:rPr lang="ru-RU" dirty="0" smtClean="0"/>
              <a:t>В исследовании принимали участие дошкольные учреждения Ярославской области</a:t>
            </a:r>
          </a:p>
          <a:p>
            <a:pPr marL="0" indent="0" algn="just">
              <a:buNone/>
            </a:pPr>
            <a:r>
              <a:rPr lang="ru-RU" dirty="0" smtClean="0"/>
              <a:t>В 2016 году – </a:t>
            </a:r>
            <a:r>
              <a:rPr lang="ru-RU" b="1" dirty="0" smtClean="0"/>
              <a:t>15</a:t>
            </a:r>
            <a:r>
              <a:rPr lang="ru-RU" dirty="0" smtClean="0"/>
              <a:t> учреждений</a:t>
            </a:r>
          </a:p>
          <a:p>
            <a:pPr marL="0" indent="0" algn="just">
              <a:buNone/>
            </a:pPr>
            <a:r>
              <a:rPr lang="ru-RU" dirty="0" smtClean="0"/>
              <a:t>В 2017 – </a:t>
            </a:r>
            <a:r>
              <a:rPr lang="ru-RU" b="1" dirty="0" smtClean="0"/>
              <a:t>25</a:t>
            </a:r>
            <a:r>
              <a:rPr lang="ru-RU" dirty="0" smtClean="0"/>
              <a:t> учреждений</a:t>
            </a:r>
          </a:p>
          <a:p>
            <a:pPr marL="0" indent="0" algn="just">
              <a:buNone/>
            </a:pPr>
            <a:r>
              <a:rPr lang="ru-RU" dirty="0" smtClean="0"/>
              <a:t>Условия формирования выборки </a:t>
            </a:r>
          </a:p>
          <a:p>
            <a:pPr marL="0" indent="0" algn="just">
              <a:buNone/>
            </a:pPr>
            <a:r>
              <a:rPr lang="ru-RU" b="1" dirty="0" smtClean="0"/>
              <a:t>2016 год</a:t>
            </a:r>
            <a:r>
              <a:rPr lang="ru-RU" dirty="0" smtClean="0"/>
              <a:t>:</a:t>
            </a:r>
          </a:p>
          <a:p>
            <a:pPr algn="just">
              <a:buFontTx/>
              <a:buChar char="-"/>
            </a:pPr>
            <a:r>
              <a:rPr lang="ru-RU" dirty="0" smtClean="0"/>
              <a:t>3 </a:t>
            </a:r>
            <a:r>
              <a:rPr lang="ru-RU" dirty="0"/>
              <a:t>детских сада, </a:t>
            </a:r>
            <a:r>
              <a:rPr lang="ru-RU" dirty="0" smtClean="0"/>
              <a:t>которые демонстрируют </a:t>
            </a:r>
            <a:r>
              <a:rPr lang="ru-RU" dirty="0"/>
              <a:t>высокое качество образования. Эти три детских сада выбираются на основании экспертной оценки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ru-RU" dirty="0" smtClean="0"/>
              <a:t> 12 детских садов выбраны случайным </a:t>
            </a:r>
            <a:r>
              <a:rPr lang="ru-RU" dirty="0"/>
              <a:t>образом на основании жеребьевки (рандомизации)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ru-RU" dirty="0" smtClean="0"/>
              <a:t>В </a:t>
            </a:r>
            <a:r>
              <a:rPr lang="ru-RU" dirty="0"/>
              <a:t>каждом саду обследуется одна группа (</a:t>
            </a:r>
            <a:r>
              <a:rPr lang="ru-RU" dirty="0" smtClean="0"/>
              <a:t>средняя)</a:t>
            </a:r>
          </a:p>
          <a:p>
            <a:pPr marL="0" indent="0" algn="just">
              <a:buNone/>
            </a:pPr>
            <a:r>
              <a:rPr lang="ru-RU" b="1" dirty="0" smtClean="0"/>
              <a:t> 2017 год: </a:t>
            </a:r>
          </a:p>
          <a:p>
            <a:pPr algn="just">
              <a:buFontTx/>
              <a:buChar char="-"/>
            </a:pPr>
            <a:r>
              <a:rPr lang="ru-RU" dirty="0" smtClean="0"/>
              <a:t>Повторное исследование 15-ти садов (старшая группа)</a:t>
            </a:r>
          </a:p>
          <a:p>
            <a:pPr algn="just">
              <a:buFontTx/>
              <a:buChar char="-"/>
            </a:pPr>
            <a:r>
              <a:rPr lang="ru-RU" dirty="0" smtClean="0"/>
              <a:t>10 новых садов (средняя группа): 3+7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852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Особенности образовательной среды в ДОО Ярославской области (</a:t>
            </a:r>
            <a:r>
              <a:rPr lang="en-US" sz="3200" b="1" dirty="0" smtClean="0"/>
              <a:t>max 7</a:t>
            </a:r>
            <a:r>
              <a:rPr lang="ru-RU" sz="3200" b="1" dirty="0" smtClean="0"/>
              <a:t>)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642093"/>
              </p:ext>
            </p:extLst>
          </p:nvPr>
        </p:nvGraphicFramePr>
        <p:xfrm>
          <a:off x="428596" y="928670"/>
          <a:ext cx="8229600" cy="5715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Среднее значение </a:t>
            </a:r>
            <a:r>
              <a:rPr lang="ru-RU" sz="3200" b="1" dirty="0" err="1" smtClean="0"/>
              <a:t>подшкалы</a:t>
            </a:r>
            <a:r>
              <a:rPr lang="ru-RU" sz="3200" b="1" dirty="0" smtClean="0"/>
              <a:t> «Предметно – пространственная среда»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Среднее значение </a:t>
            </a:r>
            <a:r>
              <a:rPr lang="ru-RU" sz="3200" b="1" dirty="0" err="1" smtClean="0"/>
              <a:t>подшкалы</a:t>
            </a:r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«Присмотр и уход за детьми»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900767"/>
              </p:ext>
            </p:extLst>
          </p:nvPr>
        </p:nvGraphicFramePr>
        <p:xfrm>
          <a:off x="467544" y="1484784"/>
          <a:ext cx="822960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Среднее значение </a:t>
            </a:r>
            <a:r>
              <a:rPr lang="ru-RU" sz="3200" b="1" dirty="0" err="1" smtClean="0"/>
              <a:t>подшкалы</a:t>
            </a:r>
            <a:r>
              <a:rPr lang="ru-RU" sz="3200" b="1" dirty="0" smtClean="0"/>
              <a:t> </a:t>
            </a:r>
            <a:br>
              <a:rPr lang="ru-RU" sz="3200" b="1" dirty="0" smtClean="0"/>
            </a:br>
            <a:r>
              <a:rPr lang="ru-RU" sz="3200" b="1" dirty="0" smtClean="0"/>
              <a:t>«Речь и мышление»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357298"/>
          <a:ext cx="8229600" cy="5168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8527120"/>
              </p:ext>
            </p:extLst>
          </p:nvPr>
        </p:nvGraphicFramePr>
        <p:xfrm>
          <a:off x="467544" y="404664"/>
          <a:ext cx="8229600" cy="5721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6702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Характеристика </a:t>
            </a:r>
            <a:r>
              <a:rPr lang="ru-RU" sz="3200" b="1" dirty="0" err="1" smtClean="0"/>
              <a:t>подшкалы</a:t>
            </a:r>
            <a:r>
              <a:rPr lang="ru-RU" sz="3200" b="1" dirty="0" smtClean="0"/>
              <a:t> «Взаимодействие»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958778"/>
              </p:ext>
            </p:extLst>
          </p:nvPr>
        </p:nvGraphicFramePr>
        <p:xfrm>
          <a:off x="683568" y="620688"/>
          <a:ext cx="788670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44386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310</Words>
  <Application>Microsoft Office PowerPoint</Application>
  <PresentationFormat>Экран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Impact</vt:lpstr>
      <vt:lpstr>Тема Office</vt:lpstr>
      <vt:lpstr>  Результаты исследования качества образования в дошкольных образовательных организациях Ярославской области  (2016, 2017 гг)   </vt:lpstr>
      <vt:lpstr>Презентация PowerPoint</vt:lpstr>
      <vt:lpstr>Особенности образовательной среды в ДОО Ярославской области (max 7)</vt:lpstr>
      <vt:lpstr>Среднее значение подшкалы «Предметно – пространственная среда»</vt:lpstr>
      <vt:lpstr>Среднее значение подшкалы «Присмотр и уход за детьми»</vt:lpstr>
      <vt:lpstr>Среднее значение подшкалы  «Речь и мышление»</vt:lpstr>
      <vt:lpstr>Презентация PowerPoint</vt:lpstr>
      <vt:lpstr>Характеристика подшкалы «Взаимодействие»</vt:lpstr>
      <vt:lpstr>Презентация PowerPoint</vt:lpstr>
      <vt:lpstr>Среднее значение подшкалы  «Родители и персонал»</vt:lpstr>
      <vt:lpstr> Выводы  </vt:lpstr>
      <vt:lpstr>Благодарим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исследования качества организации образовательной среды детских садов</dc:title>
  <dc:creator>Елена Вадимовна Коточигова</dc:creator>
  <cp:lastModifiedBy>Elena Kotochigova</cp:lastModifiedBy>
  <cp:revision>34</cp:revision>
  <dcterms:created xsi:type="dcterms:W3CDTF">2017-02-07T11:15:39Z</dcterms:created>
  <dcterms:modified xsi:type="dcterms:W3CDTF">2017-11-28T19:00:02Z</dcterms:modified>
</cp:coreProperties>
</file>