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3" r:id="rId7"/>
    <p:sldId id="260" r:id="rId8"/>
    <p:sldId id="261" r:id="rId9"/>
    <p:sldId id="276" r:id="rId10"/>
    <p:sldId id="264" r:id="rId11"/>
    <p:sldId id="266" r:id="rId12"/>
    <p:sldId id="267" r:id="rId13"/>
    <p:sldId id="273" r:id="rId14"/>
    <p:sldId id="274" r:id="rId15"/>
    <p:sldId id="275" r:id="rId16"/>
    <p:sldId id="285" r:id="rId17"/>
    <p:sldId id="268" r:id="rId18"/>
    <p:sldId id="269" r:id="rId19"/>
    <p:sldId id="286" r:id="rId20"/>
    <p:sldId id="270" r:id="rId21"/>
    <p:sldId id="279" r:id="rId22"/>
    <p:sldId id="278" r:id="rId23"/>
    <p:sldId id="281" r:id="rId24"/>
    <p:sldId id="280" r:id="rId25"/>
    <p:sldId id="284" r:id="rId26"/>
    <p:sldId id="282" r:id="rId27"/>
    <p:sldId id="272" r:id="rId28"/>
    <p:sldId id="262" r:id="rId29"/>
    <p:sldId id="277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8;&#1072;&#1079;&#1076;&#1072;&#1090;&#1082;&#1072;/&#1089;&#1080;&#1089;&#1090;&#1077;&#1084;&#1085;&#1099;&#1081;%20&#1086;&#1087;&#1077;&#1088;&#1072;&#1090;&#1086;&#1088;-%20&#1090;&#1072;&#1073;&#1083;&#1080;&#1094;&#1072;.docx" TargetMode="External"/><Relationship Id="rId2" Type="http://schemas.openxmlformats.org/officeDocument/2006/relationships/hyperlink" Target="&#1044;&#1054;&#1055;&#1054;&#1051;&#1053;&#1048;&#1058;&#1045;&#1051;&#1068;&#1053;&#1067;&#1045;%20&#1052;&#1040;&#1058;&#1045;&#1056;&#1048;&#1040;&#1051;&#1067;/ispolzovanie-pri-ma-triz_h11qe.ppt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7"/>
            <a:ext cx="7774632" cy="345638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Семинар- практикум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«Развитие творческого воображения, активности  и самостоятельности методами ТРИЗ педагогики»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©</a:t>
            </a:r>
            <a:r>
              <a:rPr lang="ru-RU" dirty="0" err="1" smtClean="0">
                <a:solidFill>
                  <a:schemeClr val="tx1"/>
                </a:solidFill>
              </a:rPr>
              <a:t>Коточигова</a:t>
            </a:r>
            <a:r>
              <a:rPr lang="ru-RU" dirty="0" smtClean="0">
                <a:solidFill>
                  <a:schemeClr val="tx1"/>
                </a:solidFill>
              </a:rPr>
              <a:t> Е.В., </a:t>
            </a:r>
            <a:r>
              <a:rPr lang="ru-RU" dirty="0" err="1" smtClean="0">
                <a:solidFill>
                  <a:schemeClr val="tx1"/>
                </a:solidFill>
              </a:rPr>
              <a:t>канд.пс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., доцент, </a:t>
            </a:r>
            <a:r>
              <a:rPr lang="ru-RU" dirty="0" err="1" smtClean="0">
                <a:solidFill>
                  <a:schemeClr val="tx1"/>
                </a:solidFill>
              </a:rPr>
              <a:t>завед</a:t>
            </a:r>
            <a:r>
              <a:rPr lang="ru-RU" dirty="0" smtClean="0">
                <a:solidFill>
                  <a:schemeClr val="tx1"/>
                </a:solidFill>
              </a:rPr>
              <a:t>. кафедры дошкольного образования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©</a:t>
            </a:r>
            <a:r>
              <a:rPr lang="ru-RU" dirty="0" err="1" smtClean="0">
                <a:solidFill>
                  <a:schemeClr val="tx1"/>
                </a:solidFill>
              </a:rPr>
              <a:t>Жбанникова</a:t>
            </a:r>
            <a:r>
              <a:rPr lang="ru-RU" dirty="0" smtClean="0">
                <a:solidFill>
                  <a:schemeClr val="tx1"/>
                </a:solidFill>
              </a:rPr>
              <a:t> О.А., ст. преподаватель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864096"/>
          </a:xfrm>
        </p:spPr>
        <p:txBody>
          <a:bodyPr>
            <a:normAutofit/>
          </a:bodyPr>
          <a:lstStyle/>
          <a:p>
            <a:r>
              <a:rPr lang="ru-RU" dirty="0"/>
              <a:t>Игра «Хорошо-плохо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Игра </a:t>
            </a:r>
            <a:r>
              <a:rPr lang="ru-RU" sz="2200" dirty="0"/>
              <a:t>«Хорошо-плохо» заставляет дошкольника постоянно находить в одном и том же предмете, действии плохие и хорошие стороны. Такая игра постепенно подводит детей к пониманию </a:t>
            </a:r>
            <a:r>
              <a:rPr lang="ru-RU" sz="2200" b="1" u="sng" dirty="0">
                <a:solidFill>
                  <a:schemeClr val="accent2">
                    <a:lumMod val="75000"/>
                  </a:schemeClr>
                </a:solidFill>
              </a:rPr>
              <a:t>противоречий в окружающем мире.</a:t>
            </a:r>
          </a:p>
          <a:p>
            <a:pPr marL="0" indent="0">
              <a:buNone/>
            </a:pPr>
            <a:r>
              <a:rPr lang="ru-RU" sz="2200" dirty="0"/>
              <a:t>Игра «Хорошо-плохо» проводится в </a:t>
            </a:r>
            <a:r>
              <a:rPr lang="ru-RU" sz="2200" i="1" u="sng" dirty="0"/>
              <a:t>несколько этапов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r>
              <a:rPr lang="ru-RU" sz="2200" b="1" i="1" dirty="0"/>
              <a:t>I этап</a:t>
            </a:r>
            <a:r>
              <a:rPr lang="ru-RU" sz="2200" dirty="0"/>
              <a:t>. Выбирается объект, который не вызывает у ребенка стойких ассоциаций, положительных или отрицательных эмоций. Такими объектами могут стать: карандаш, шкаф, книга, лампа и т. д. Всем играющим необходимо назвать хотя бы по одному разу, что в предлагаемом объекте «плохо», а что «хорошо»; что нравится и не нравится; что удобно и неудобно и т. д.</a:t>
            </a:r>
          </a:p>
          <a:p>
            <a:pPr marL="0" indent="0">
              <a:buNone/>
            </a:pPr>
            <a:r>
              <a:rPr lang="ru-RU" sz="2200" b="1" i="1" dirty="0"/>
              <a:t>II этап. </a:t>
            </a:r>
            <a:r>
              <a:rPr lang="ru-RU" sz="2200" dirty="0"/>
              <a:t>Детям предлагаются для игры объекты или явления, вызывающие у ребенка стойкие положительные или отрицательные эмоции, что приводит к однозначной оценке: кукла - «хорошо», лекарство - «плохо» и т. д. В данном случае обсуждение идет в том же порядке, как и на I этапе, только взрослый должен помочь ребенку увидеть другую, хорошую или плохую сторону объекта или явления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885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Игра «Хорошо-плохо»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/>
              <a:t>Этапы игры «Хорошо-плохо» (продолжение)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800" b="1" i="1" dirty="0" smtClean="0"/>
              <a:t>III </a:t>
            </a:r>
            <a:r>
              <a:rPr lang="ru-RU" sz="2800" b="1" i="1" dirty="0"/>
              <a:t>этап</a:t>
            </a:r>
            <a:r>
              <a:rPr lang="ru-RU" sz="2800" dirty="0"/>
              <a:t>. Когда дети научатся выделять противоречивые свойства простых объектов и явлений, можно переходить к рассмотрению положительных и отрицательных качеств в зависимости от условий, в которые ставятся эти объекты и явления.</a:t>
            </a:r>
          </a:p>
          <a:p>
            <a:pPr marL="0" indent="0">
              <a:buNone/>
            </a:pPr>
            <a:r>
              <a:rPr lang="ru-RU" sz="2800" b="1" i="1" dirty="0"/>
              <a:t>IV этап. </a:t>
            </a:r>
            <a:r>
              <a:rPr lang="ru-RU" sz="2800" dirty="0"/>
              <a:t>Игра проводится с разделением группы детей на две команды. В ходе игры одна команда называет только положительные, а другая только отрицательные стороны объекта или явления, предложенного для обсуждения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89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Системный оператор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/>
              <a:t>Система</a:t>
            </a:r>
            <a:r>
              <a:rPr lang="ru-RU" dirty="0" smtClean="0"/>
              <a:t> </a:t>
            </a:r>
            <a:r>
              <a:rPr lang="ru-RU" dirty="0"/>
              <a:t>- это совокупность взаимосвязанных элементов и предметов, обладающая определенными свойствами, не сводящимися к свойствам отдельных элементов.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, цветы в вазе - это система предметов, собранных в определенном порядке. Восприятие можно представить через три экрана: систему, надсистему, подсистему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Системный оператор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Работа с системным оператором предполагает </a:t>
            </a:r>
            <a:r>
              <a:rPr lang="ru-RU" sz="2400" i="1" dirty="0"/>
              <a:t>формирование у ребёнка умение анализировать и описывать систему связей любого объекта материального мира: его назначение, динамику развития в определённый отрезок времени, признаки и строение и др.</a:t>
            </a:r>
          </a:p>
          <a:p>
            <a:pPr marL="0" indent="0">
              <a:buNone/>
            </a:pPr>
            <a:r>
              <a:rPr lang="ru-RU" sz="2400" dirty="0"/>
              <a:t>Каждый объект материального мира имеет своё прошлое, настоящее и будущее. Кроме того, каждый объект имеет свой набор свойств и качеств, которые могут изменяться с течением времени. Если рассматривать </a:t>
            </a:r>
            <a:r>
              <a:rPr lang="ru-RU" sz="2400" b="1" dirty="0"/>
              <a:t>объект</a:t>
            </a:r>
            <a:r>
              <a:rPr lang="ru-RU" sz="2400" dirty="0"/>
              <a:t>  материального мира, </a:t>
            </a:r>
            <a:r>
              <a:rPr lang="ru-RU" sz="2400" b="1" dirty="0"/>
              <a:t>как</a:t>
            </a:r>
            <a:r>
              <a:rPr lang="ru-RU" sz="2400" dirty="0"/>
              <a:t> </a:t>
            </a:r>
            <a:r>
              <a:rPr lang="ru-RU" sz="2400" b="1" dirty="0"/>
              <a:t>систему</a:t>
            </a:r>
            <a:r>
              <a:rPr lang="ru-RU" sz="2400" dirty="0"/>
              <a:t>, состоящую из определённых составляющих, имеющих определённые свойства и качества, то данный объект, в свою очередь, будет являться частью другой системы, более широкой по своему строению.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252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Системный оператор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944755"/>
              </p:ext>
            </p:extLst>
          </p:nvPr>
        </p:nvGraphicFramePr>
        <p:xfrm>
          <a:off x="323527" y="1556793"/>
          <a:ext cx="8355271" cy="23778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4491"/>
                <a:gridCol w="2785390"/>
                <a:gridCol w="2785390"/>
              </a:tblGrid>
              <a:tr h="559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Н/С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Н/С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Н/С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П/С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П/С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П/С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прошлое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настоящее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будущее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221088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</a:t>
            </a:r>
            <a:r>
              <a:rPr lang="ru-RU" dirty="0"/>
              <a:t>– система, </a:t>
            </a:r>
            <a:r>
              <a:rPr lang="ru-RU" dirty="0" err="1"/>
              <a:t>т.е.объект</a:t>
            </a:r>
            <a:r>
              <a:rPr lang="ru-RU" dirty="0"/>
              <a:t>, который находится в центре рассмотрения; </a:t>
            </a:r>
          </a:p>
          <a:p>
            <a:r>
              <a:rPr lang="ru-RU" b="1" dirty="0"/>
              <a:t>Н/С</a:t>
            </a:r>
            <a:r>
              <a:rPr lang="ru-RU" dirty="0"/>
              <a:t> – надсистема, ближайшее окружение объекта, система, частью которой является объект; </a:t>
            </a:r>
            <a:endParaRPr lang="ru-RU" dirty="0" smtClean="0"/>
          </a:p>
          <a:p>
            <a:r>
              <a:rPr lang="ru-RU" b="1" dirty="0" smtClean="0"/>
              <a:t>П/С</a:t>
            </a:r>
            <a:r>
              <a:rPr lang="ru-RU" dirty="0" smtClean="0"/>
              <a:t> </a:t>
            </a:r>
            <a:r>
              <a:rPr lang="ru-RU" dirty="0"/>
              <a:t>– подсистема, структурная единица системы, части, из которых состоит сам объект.</a:t>
            </a:r>
          </a:p>
        </p:txBody>
      </p:sp>
    </p:spTree>
    <p:extLst>
      <p:ext uri="{BB962C8B-B14F-4D97-AF65-F5344CB8AC3E}">
        <p14:creationId xmlns:p14="http://schemas.microsoft.com/office/powerpoint/2010/main" val="11793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Системный оператор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Так, например, пылесос – это система, состоящая и таких частей, как корпус, шланг, щётка и т.д. В свою очередь, пылесос является частью системы бытовая техника.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44419"/>
              </p:ext>
            </p:extLst>
          </p:nvPr>
        </p:nvGraphicFramePr>
        <p:xfrm>
          <a:off x="323528" y="3717032"/>
          <a:ext cx="8496945" cy="288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1705"/>
                <a:gridCol w="2832620"/>
                <a:gridCol w="2832620"/>
              </a:tblGrid>
              <a:tr h="317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домашняя утварь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бытовая техника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бытовая техника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4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пылесос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скоростной аппарат по уборке помещений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5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прутья и  верёвка, скрепляющая и удерживающая прутья вместе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корпус, шланг, щётка, колёсики, шнур с вилкой, кнопка для включения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составляющие пылесоса в будущее полностью зависят от фантазии и воображения детей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прошлое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настоящее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будущее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Системный оператор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2" action="ppaction://hlinkpres?slideindex=1&amp;slidetitle="/>
              </a:rPr>
              <a:t>Презентация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Задание: заполнить </a:t>
            </a:r>
            <a:r>
              <a:rPr lang="ru-RU" dirty="0" smtClean="0">
                <a:hlinkClick r:id="rId3" action="ppaction://hlinkfile"/>
              </a:rPr>
              <a:t>таблицу 1</a:t>
            </a:r>
            <a:endParaRPr lang="ru-RU" dirty="0" smtClean="0"/>
          </a:p>
          <a:p>
            <a:pPr marL="0" indent="0">
              <a:buNone/>
            </a:pPr>
            <a:r>
              <a:rPr lang="ru-RU" i="1" u="sng" dirty="0" smtClean="0"/>
              <a:t>Объекты: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1.Тигр</a:t>
            </a:r>
          </a:p>
          <a:p>
            <a:pPr marL="0" indent="0">
              <a:buNone/>
            </a:pPr>
            <a:r>
              <a:rPr lang="ru-RU" dirty="0" smtClean="0"/>
              <a:t>2. Кастрюля</a:t>
            </a:r>
          </a:p>
          <a:p>
            <a:pPr marL="0" indent="0">
              <a:buNone/>
            </a:pPr>
            <a:r>
              <a:rPr lang="ru-RU" dirty="0" smtClean="0"/>
              <a:t>3. Тетрадь</a:t>
            </a:r>
          </a:p>
          <a:p>
            <a:pPr marL="0" indent="0">
              <a:buNone/>
            </a:pPr>
            <a:r>
              <a:rPr lang="ru-RU" dirty="0" smtClean="0"/>
              <a:t>4.  Надувной шарик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4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ru-RU" dirty="0" smtClean="0"/>
              <a:t>Морфологический 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50302"/>
            <a:ext cx="8856984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МЕТОД МОРФОЛОГИЧЕСКОГО АНАЛИЗА появился в середине 30-х годов XX века, благодаря швейцарскому астрофизику </a:t>
            </a:r>
            <a:r>
              <a:rPr lang="ru-RU" sz="2600" dirty="0" err="1"/>
              <a:t>Ф.Цвикки</a:t>
            </a:r>
            <a:r>
              <a:rPr lang="ru-RU" sz="2600" dirty="0"/>
              <a:t>, который использовал его исключительно для решения астрофизических задач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b="1" i="1" dirty="0" smtClean="0"/>
              <a:t>Суть </a:t>
            </a:r>
            <a:r>
              <a:rPr lang="ru-RU" sz="2600" b="1" i="1" dirty="0"/>
              <a:t>его</a:t>
            </a:r>
            <a:r>
              <a:rPr lang="ru-RU" sz="2600" dirty="0"/>
              <a:t> заключается в комбинировании разных вариантов характеристик определённого объекта при создании нового образа этого объекта. </a:t>
            </a:r>
          </a:p>
          <a:p>
            <a:pPr marL="0" indent="0">
              <a:buNone/>
            </a:pPr>
            <a:r>
              <a:rPr lang="ru-RU" sz="2600" i="1" u="sng" dirty="0"/>
              <a:t>Цель этого метода </a:t>
            </a:r>
            <a:r>
              <a:rPr lang="ru-RU" sz="2600" dirty="0"/>
              <a:t>– выявить все возможные факты решения данной проблемы, которые при простом переборе могли быть упущены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/>
              <a:t>Обычно для морфологического анализа строят </a:t>
            </a:r>
            <a:r>
              <a:rPr lang="ru-RU" sz="2600" i="1" dirty="0"/>
              <a:t>таблицу</a:t>
            </a:r>
            <a:r>
              <a:rPr lang="ru-RU" sz="2600" dirty="0"/>
              <a:t> (две оси) или </a:t>
            </a:r>
            <a:r>
              <a:rPr lang="ru-RU" sz="2600" i="1" dirty="0"/>
              <a:t>ящик</a:t>
            </a:r>
            <a:r>
              <a:rPr lang="ru-RU" sz="2600" dirty="0"/>
              <a:t> (более двух осей). В качестве осей берут основные характеристики рассматриваемого объекта и записывают возможные их варианты по каждой оси. </a:t>
            </a:r>
            <a:endParaRPr lang="ru-RU" sz="2600" dirty="0" smtClean="0"/>
          </a:p>
          <a:p>
            <a:pPr marL="0" indent="0">
              <a:buNone/>
            </a:pPr>
            <a:r>
              <a:rPr lang="ru-RU" sz="1900" i="1" dirty="0" smtClean="0"/>
              <a:t>Например</a:t>
            </a:r>
            <a:r>
              <a:rPr lang="ru-RU" sz="1900" i="1" dirty="0"/>
              <a:t>, изобретаем новый стул. </a:t>
            </a:r>
            <a:endParaRPr lang="ru-RU" sz="1900" i="1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61248"/>
            <a:ext cx="22256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Морфологическая таблица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164959"/>
              </p:ext>
            </p:extLst>
          </p:nvPr>
        </p:nvGraphicFramePr>
        <p:xfrm>
          <a:off x="529208" y="2303904"/>
          <a:ext cx="8229599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жительства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Средство передвижения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Стиль одежды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привычки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хобби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ребёнок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дворец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Спортивный костюм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Смотрит мультики после обеда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Конструирование</a:t>
                      </a:r>
                      <a:r>
                        <a:rPr lang="ru-RU" baseline="0" dirty="0" smtClean="0"/>
                        <a:t> из бумаги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подросток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юноша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484784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Например,</a:t>
            </a:r>
            <a:r>
              <a:rPr lang="ru-RU" sz="2400" dirty="0"/>
              <a:t> </a:t>
            </a:r>
            <a:r>
              <a:rPr lang="ru-RU" sz="2400" b="1" i="1" dirty="0"/>
              <a:t>необходимо создать новый образ Ивана-царевича</a:t>
            </a:r>
            <a:r>
              <a:rPr lang="ru-RU" sz="2400" b="1" i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9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Морфологический анализ по темам:</a:t>
            </a:r>
          </a:p>
          <a:p>
            <a:pPr>
              <a:buFontTx/>
              <a:buChar char="-"/>
            </a:pPr>
            <a:r>
              <a:rPr lang="ru-RU" dirty="0" smtClean="0"/>
              <a:t>Разработать новый фасон платья</a:t>
            </a:r>
          </a:p>
          <a:p>
            <a:pPr>
              <a:buFontTx/>
              <a:buChar char="-"/>
            </a:pPr>
            <a:r>
              <a:rPr lang="ru-RU" dirty="0" smtClean="0"/>
              <a:t>Разработать новый дизайн автомобиля</a:t>
            </a:r>
          </a:p>
          <a:p>
            <a:pPr>
              <a:buFontTx/>
              <a:buChar char="-"/>
            </a:pPr>
            <a:r>
              <a:rPr lang="ru-RU" dirty="0" smtClean="0"/>
              <a:t>Разработать новую модель стула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1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/>
              <a:t>«Пусть гением будет </a:t>
            </a:r>
            <a:r>
              <a:rPr lang="ru-RU" sz="3600" i="1" dirty="0" smtClean="0"/>
              <a:t>ребёнок, </a:t>
            </a:r>
            <a:r>
              <a:rPr lang="ru-RU" sz="3600" i="1" dirty="0"/>
              <a:t>лишенный всяческих стереотипов в своём познании мира</a:t>
            </a:r>
            <a:r>
              <a:rPr lang="ru-RU" sz="3600" i="1" dirty="0" smtClean="0"/>
              <a:t>»</a:t>
            </a:r>
          </a:p>
          <a:p>
            <a:pPr marL="0" indent="0" algn="ctr">
              <a:buNone/>
            </a:pPr>
            <a:endParaRPr lang="ru-RU" sz="3600" i="1" dirty="0"/>
          </a:p>
          <a:p>
            <a:pPr marL="0" indent="0" algn="ctr">
              <a:buNone/>
            </a:pPr>
            <a:r>
              <a:rPr lang="ru-RU" sz="3600" i="1" dirty="0"/>
              <a:t>Л.С. Выготский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9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/>
          <a:lstStyle/>
          <a:p>
            <a:r>
              <a:rPr lang="ru-RU" dirty="0" smtClean="0"/>
              <a:t>Да-</a:t>
            </a:r>
            <a:r>
              <a:rPr lang="ru-RU" dirty="0" err="1" smtClean="0"/>
              <a:t>нетка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Этот метод дает возможность научить детей находить существенный признак в предмете, классифицировать предметы и явления по общим признакам, слушать и слышать ответы других, строить на их основе свои вопросы, точно формулировать свои мысли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i="1" dirty="0" smtClean="0"/>
              <a:t>ДА-НЕТКА</a:t>
            </a:r>
            <a:r>
              <a:rPr lang="ru-RU" sz="2000" dirty="0" smtClean="0"/>
              <a:t>- вид </a:t>
            </a:r>
            <a:r>
              <a:rPr lang="ru-RU" sz="2000" dirty="0"/>
              <a:t>загадки, в которой отгадывать нужно при помощи вопросов, на</a:t>
            </a:r>
          </a:p>
          <a:p>
            <a:pPr marL="0" indent="0">
              <a:buNone/>
            </a:pPr>
            <a:r>
              <a:rPr lang="ru-RU" sz="2000" dirty="0"/>
              <a:t>которые можно ответить только «да» или «нет».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Задачи </a:t>
            </a:r>
            <a:r>
              <a:rPr lang="ru-RU" sz="2000" dirty="0"/>
              <a:t>«да-</a:t>
            </a:r>
            <a:r>
              <a:rPr lang="ru-RU" sz="2000" dirty="0" err="1"/>
              <a:t>нетки</a:t>
            </a:r>
            <a:r>
              <a:rPr lang="ru-RU" sz="2000" dirty="0"/>
              <a:t>» решаются </a:t>
            </a:r>
            <a:r>
              <a:rPr lang="ru-RU" sz="2000" dirty="0" smtClean="0"/>
              <a:t>постепенным сужением </a:t>
            </a:r>
            <a:r>
              <a:rPr lang="ru-RU" sz="2000" dirty="0"/>
              <a:t>круга поиска.</a:t>
            </a:r>
          </a:p>
          <a:p>
            <a:pPr marL="0" indent="0">
              <a:buNone/>
            </a:pPr>
            <a:r>
              <a:rPr lang="ru-RU" sz="2000" i="1" u="sng" dirty="0" smtClean="0"/>
              <a:t>Виды «Да-</a:t>
            </a:r>
            <a:r>
              <a:rPr lang="ru-RU" sz="2000" i="1" u="sng" dirty="0" err="1" smtClean="0"/>
              <a:t>неток</a:t>
            </a:r>
            <a:r>
              <a:rPr lang="ru-RU" sz="2000" i="1" u="sng" dirty="0" smtClean="0"/>
              <a:t>» :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b="1" i="1" dirty="0"/>
              <a:t>объектные</a:t>
            </a:r>
            <a:r>
              <a:rPr lang="ru-RU" sz="2000" dirty="0"/>
              <a:t> (загадывается один объект) 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b="1" i="1" dirty="0" smtClean="0"/>
              <a:t>ситуационные</a:t>
            </a:r>
            <a:r>
              <a:rPr lang="ru-RU" sz="2000" dirty="0" smtClean="0"/>
              <a:t> </a:t>
            </a:r>
            <a:r>
              <a:rPr lang="ru-RU" sz="2000" dirty="0"/>
              <a:t>– «</a:t>
            </a:r>
            <a:r>
              <a:rPr lang="ru-RU" sz="2000" dirty="0" smtClean="0"/>
              <a:t>детективные</a:t>
            </a:r>
            <a:r>
              <a:rPr lang="ru-RU" sz="2000" dirty="0"/>
              <a:t>» (загадывается ситуация, нужно выяснить, что произошло</a:t>
            </a:r>
            <a:r>
              <a:rPr lang="ru-RU" sz="2000" dirty="0" smtClean="0"/>
              <a:t>);</a:t>
            </a:r>
            <a:endParaRPr lang="ru-RU" sz="2000" dirty="0"/>
          </a:p>
          <a:p>
            <a:pPr marL="0" indent="0">
              <a:buNone/>
            </a:pPr>
            <a:r>
              <a:rPr lang="ru-RU" sz="2000" b="1" i="1" dirty="0" smtClean="0"/>
              <a:t>числовые</a:t>
            </a:r>
            <a:r>
              <a:rPr lang="ru-RU" sz="2000" dirty="0" smtClean="0"/>
              <a:t> </a:t>
            </a:r>
            <a:r>
              <a:rPr lang="ru-RU" sz="2000" dirty="0"/>
              <a:t>«да-</a:t>
            </a:r>
            <a:r>
              <a:rPr lang="ru-RU" sz="2000" dirty="0" err="1"/>
              <a:t>нетки</a:t>
            </a:r>
            <a:r>
              <a:rPr lang="ru-RU" sz="2000" dirty="0"/>
              <a:t>» (загадывается число, которое нужно </a:t>
            </a:r>
            <a:r>
              <a:rPr lang="ru-RU" sz="2000" dirty="0" smtClean="0"/>
              <a:t>отгадать </a:t>
            </a:r>
            <a:r>
              <a:rPr lang="ru-RU" sz="2000" dirty="0"/>
              <a:t>при минимальном количестве вопросов</a:t>
            </a:r>
            <a:r>
              <a:rPr lang="ru-RU" sz="2000" dirty="0" smtClean="0"/>
              <a:t>); </a:t>
            </a:r>
          </a:p>
          <a:p>
            <a:pPr marL="0" indent="0">
              <a:buNone/>
            </a:pPr>
            <a:r>
              <a:rPr lang="ru-RU" sz="2000" b="1" i="1" dirty="0" smtClean="0"/>
              <a:t>линейная</a:t>
            </a:r>
            <a:r>
              <a:rPr lang="ru-RU" sz="2000" dirty="0" smtClean="0"/>
              <a:t> </a:t>
            </a:r>
            <a:r>
              <a:rPr lang="ru-RU" sz="2000" dirty="0"/>
              <a:t>«да-</a:t>
            </a:r>
            <a:r>
              <a:rPr lang="ru-RU" sz="2000" dirty="0" err="1"/>
              <a:t>нетка</a:t>
            </a:r>
            <a:r>
              <a:rPr lang="ru-RU" sz="2000" dirty="0"/>
              <a:t>» (предметы </a:t>
            </a:r>
            <a:r>
              <a:rPr lang="ru-RU" sz="2000" dirty="0" smtClean="0"/>
              <a:t>выстраиваются </a:t>
            </a:r>
            <a:r>
              <a:rPr lang="ru-RU" sz="2000" dirty="0"/>
              <a:t>в линию, нужно определить, какой загадали</a:t>
            </a:r>
            <a:r>
              <a:rPr lang="ru-RU" sz="2000" dirty="0" smtClean="0"/>
              <a:t>),;</a:t>
            </a:r>
          </a:p>
          <a:p>
            <a:pPr marL="0" indent="0">
              <a:buNone/>
            </a:pPr>
            <a:r>
              <a:rPr lang="ru-RU" sz="2000" b="1" i="1" dirty="0" smtClean="0"/>
              <a:t>плоскостная</a:t>
            </a:r>
            <a:r>
              <a:rPr lang="ru-RU" sz="2000" dirty="0" smtClean="0"/>
              <a:t> </a:t>
            </a:r>
            <a:r>
              <a:rPr lang="ru-RU" sz="2000" dirty="0"/>
              <a:t>(предметы </a:t>
            </a:r>
            <a:r>
              <a:rPr lang="ru-RU" sz="2000" dirty="0" smtClean="0"/>
              <a:t>располагаются на </a:t>
            </a:r>
            <a:r>
              <a:rPr lang="ru-RU" sz="2000" dirty="0"/>
              <a:t>плоскости</a:t>
            </a:r>
            <a:r>
              <a:rPr lang="ru-RU" sz="2000" dirty="0" smtClean="0"/>
              <a:t>); </a:t>
            </a:r>
          </a:p>
          <a:p>
            <a:pPr marL="0" indent="0">
              <a:buNone/>
            </a:pPr>
            <a:r>
              <a:rPr lang="ru-RU" sz="2000" b="1" i="1" dirty="0" smtClean="0"/>
              <a:t>объемная </a:t>
            </a:r>
            <a:r>
              <a:rPr lang="ru-RU" sz="2000" dirty="0"/>
              <a:t>(предметы располагаются в пространстве).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964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Да-</a:t>
            </a:r>
            <a:r>
              <a:rPr lang="ru-RU" dirty="0" err="1" smtClean="0"/>
              <a:t>нетка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Пространственная «Да-Нет» мы подразделяем на следующие </a:t>
            </a:r>
            <a:r>
              <a:rPr lang="ru-RU" sz="2400" b="1" i="1" dirty="0" smtClean="0"/>
              <a:t>виды:</a:t>
            </a:r>
          </a:p>
          <a:p>
            <a:r>
              <a:rPr lang="ru-RU" sz="2000" b="1" i="1" dirty="0"/>
              <a:t>Линейная игра «Да-Нет»</a:t>
            </a:r>
            <a:r>
              <a:rPr lang="ru-RU" sz="2000" dirty="0"/>
              <a:t>. Сужение поля  поиска  в  одномерном  пространстве.  Объекты  выстроены в линию – поэтому и названа эта игра линейная предметная «Да-Нет», объектами могут быть и числа  - это линейная  числовая «Да-Нет</a:t>
            </a:r>
            <a:r>
              <a:rPr lang="ru-RU" sz="2000" dirty="0" smtClean="0"/>
              <a:t>»). </a:t>
            </a:r>
            <a:endParaRPr lang="ru-RU" sz="2000" dirty="0"/>
          </a:p>
          <a:p>
            <a:r>
              <a:rPr lang="ru-RU" sz="2000" b="1" i="1" dirty="0"/>
              <a:t>Плоскостная игра «Да-Нет». </a:t>
            </a:r>
            <a:r>
              <a:rPr lang="ru-RU" sz="2000" dirty="0"/>
              <a:t>Сужение поля поиска в двухмерном  пространстве. Объекты находятся на вертикальной или горизонтальной плоскости.</a:t>
            </a:r>
          </a:p>
          <a:p>
            <a:r>
              <a:rPr lang="ru-RU" sz="2000" b="1" i="1" dirty="0"/>
              <a:t>Объемная игра «Да-Нет». </a:t>
            </a:r>
            <a:r>
              <a:rPr lang="ru-RU" sz="2000" dirty="0"/>
              <a:t>Сужение поля поиска происходит в трехмерном  в пространстве.  Это может быть шкаф, коробка, комната и др.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47664" y="5373216"/>
            <a:ext cx="5821836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rmAutofit fontScale="90000"/>
          </a:bodyPr>
          <a:lstStyle/>
          <a:p>
            <a:r>
              <a:rPr lang="ru-RU" dirty="0"/>
              <a:t>Плоскостная игра «Да-Нет</a:t>
            </a:r>
            <a:r>
              <a:rPr lang="ru-RU" dirty="0" smtClean="0"/>
              <a:t>»: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«Угадай </a:t>
            </a:r>
            <a:r>
              <a:rPr lang="ru-RU" dirty="0"/>
              <a:t>портрет сказочного героя, расположенный на </a:t>
            </a:r>
            <a:r>
              <a:rPr lang="ru-RU" dirty="0" smtClean="0"/>
              <a:t>доске»  </a:t>
            </a:r>
            <a:r>
              <a:rPr lang="ru-RU" dirty="0" smtClean="0">
                <a:hlinkClick r:id="rId2" action="ppaction://hlinksldjump"/>
              </a:rPr>
              <a:t>правила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1373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0"/>
            <a:ext cx="7920880" cy="4680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88840"/>
            <a:ext cx="1819125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87" y="1988840"/>
            <a:ext cx="1092721" cy="126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42" y="1969888"/>
            <a:ext cx="952283" cy="126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01" y="3534698"/>
            <a:ext cx="1292282" cy="13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28" y="3443510"/>
            <a:ext cx="1327317" cy="145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810083"/>
            <a:ext cx="13049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1" y="5351618"/>
            <a:ext cx="1322202" cy="13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24533"/>
            <a:ext cx="1132998" cy="149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11" y="5005596"/>
            <a:ext cx="1205260" cy="163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«Угадай портрет сказочного героя, расположенный на доске»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Правило игры</a:t>
            </a:r>
            <a:r>
              <a:rPr lang="ru-RU" dirty="0"/>
              <a:t>: играющие должны задать вопросы, которые отсекали часть плоскости стола с использованием  понятий «правая – левая», «</a:t>
            </a:r>
            <a:r>
              <a:rPr lang="ru-RU" dirty="0" smtClean="0"/>
              <a:t>дальняя </a:t>
            </a:r>
            <a:r>
              <a:rPr lang="ru-RU" dirty="0"/>
              <a:t>- ближняя»  части стола, угол, сторона стола. Отгадывающий задает вопросы с точки зрения загадывающего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161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/>
          <a:lstStyle/>
          <a:p>
            <a:r>
              <a:rPr lang="ru-RU" dirty="0"/>
              <a:t>Объемная игра «Да-Нет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Объемная  игра «Да-Нет» проводится в показателях трехмерного пространства, поэтому сужение поля поиска проходит через понятия «правая-левая», «верхняя-нижняя», «передняя-задняя» части комнаты; центр, угол и стороны объемного пространства.</a:t>
            </a:r>
          </a:p>
          <a:p>
            <a:pPr marL="0" indent="0">
              <a:buNone/>
            </a:pPr>
            <a:r>
              <a:rPr lang="ru-RU" sz="2400" b="1" i="1" u="sng" dirty="0"/>
              <a:t>Правила объемной игры «Да-Нет»</a:t>
            </a:r>
          </a:p>
          <a:p>
            <a:pPr marL="0" indent="0">
              <a:buNone/>
            </a:pPr>
            <a:r>
              <a:rPr lang="ru-RU" sz="2400" dirty="0"/>
              <a:t>Данный вид пространственной  игры «Да-Нет» может разворачиваться:</a:t>
            </a:r>
          </a:p>
          <a:p>
            <a:pPr marL="0" indent="0">
              <a:buNone/>
            </a:pPr>
            <a:r>
              <a:rPr lang="ru-RU" sz="2400" dirty="0"/>
              <a:t>•	в комнате  - взгляд на объемное пространство изнутри. </a:t>
            </a:r>
          </a:p>
          <a:p>
            <a:pPr marL="0" indent="0">
              <a:buNone/>
            </a:pPr>
            <a:r>
              <a:rPr lang="ru-RU" sz="2400" dirty="0"/>
              <a:t>•	в коробке (черный ящик»), взгляд на объемное  пространство сверху.</a:t>
            </a:r>
          </a:p>
          <a:p>
            <a:pPr marL="0" indent="0">
              <a:buNone/>
            </a:pPr>
            <a:r>
              <a:rPr lang="ru-RU" sz="2400" dirty="0"/>
              <a:t>Объектами для игры могут служить все  предметы,  находящиеся в комнате или коробке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98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/>
          <a:lstStyle/>
          <a:p>
            <a:r>
              <a:rPr lang="ru-RU" dirty="0"/>
              <a:t>Объемная игра «Да-Нет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u="sng" dirty="0" smtClean="0"/>
              <a:t>правила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-В объемной игре «Да-Нет» объекты находятся в трехмерном пространстве (комната, коробка). </a:t>
            </a:r>
          </a:p>
          <a:p>
            <a:pPr marL="0" indent="0">
              <a:buNone/>
            </a:pPr>
            <a:r>
              <a:rPr lang="ru-RU" sz="2400" dirty="0"/>
              <a:t>-Загадывающий предлагает отгадать предмет, находящийся в комнате (коробке), с помощью сужения поля поиска в объемном пространстве. </a:t>
            </a:r>
          </a:p>
          <a:p>
            <a:pPr marL="0" indent="0">
              <a:buNone/>
            </a:pPr>
            <a:r>
              <a:rPr lang="ru-RU" sz="2400" dirty="0"/>
              <a:t>-Не допускается перечисление объектов. Принимаются вопросы, сужающие поле поиска в пространстве комнаты (коробки). </a:t>
            </a:r>
          </a:p>
          <a:p>
            <a:pPr marL="0" indent="0">
              <a:buNone/>
            </a:pPr>
            <a:r>
              <a:rPr lang="ru-RU" sz="2400" dirty="0"/>
              <a:t>-Загадывающий имеет право давать следующие ответы: "Да", "Нет", "И да, и нет", «Это не существенно". </a:t>
            </a:r>
          </a:p>
          <a:p>
            <a:pPr marL="0" indent="0">
              <a:buNone/>
            </a:pPr>
            <a:r>
              <a:rPr lang="ru-RU" sz="2400" dirty="0"/>
              <a:t>-Результатом является найденный объект за наименьшее количество вопросов и  проанализированный  ход игры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4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Объемная игра «Да-Нет</a:t>
            </a:r>
            <a:r>
              <a:rPr lang="ru-RU" dirty="0" smtClean="0"/>
              <a:t>»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«Игра </a:t>
            </a:r>
            <a:r>
              <a:rPr lang="ru-RU" dirty="0"/>
              <a:t>«Робот»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Ребенку </a:t>
            </a:r>
            <a:r>
              <a:rPr lang="ru-RU" dirty="0"/>
              <a:t>предлагают попробовать себя в </a:t>
            </a:r>
            <a:r>
              <a:rPr lang="ru-RU" i="1" u="sng" dirty="0"/>
              <a:t>роли Робота</a:t>
            </a:r>
            <a:r>
              <a:rPr lang="ru-RU" dirty="0"/>
              <a:t>, ставится задача перемещения в комнате. Роботу надо пройти в дальнюю правую часть комнаты и сесть на стул. Играющие должны «управлять» роботом с помощью заданий, связанных с ориентировкой в пространстве. </a:t>
            </a:r>
            <a:r>
              <a:rPr lang="ru-RU" i="1" u="sng" dirty="0"/>
              <a:t>Даются команды типа</a:t>
            </a:r>
            <a:r>
              <a:rPr lang="ru-RU" dirty="0"/>
              <a:t>: «Сделай пять шагов влево от себя!", "Повернись кругом" и т.д. </a:t>
            </a:r>
            <a:r>
              <a:rPr lang="ru-RU" b="1" i="1" u="sng" dirty="0"/>
              <a:t>Обязательным условием игры </a:t>
            </a:r>
            <a:r>
              <a:rPr lang="ru-RU" dirty="0"/>
              <a:t>является то, что играющие должны дать как можно меньше указаний роботу для выполнения поставленной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0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 решения задач развития творческого воображения, активности и самостоятельности детей методами ТРИЗ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1"/>
            <a:ext cx="8784976" cy="4032449"/>
          </a:xfrm>
        </p:spPr>
        <p:txBody>
          <a:bodyPr/>
          <a:lstStyle/>
          <a:p>
            <a:r>
              <a:rPr lang="ru-RU" dirty="0" smtClean="0"/>
              <a:t>Заполнение таблицы на </a:t>
            </a:r>
            <a:r>
              <a:rPr lang="ru-RU" dirty="0" err="1" smtClean="0"/>
              <a:t>флипчате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35334"/>
              </p:ext>
            </p:extLst>
          </p:nvPr>
        </p:nvGraphicFramePr>
        <p:xfrm>
          <a:off x="539552" y="3356992"/>
          <a:ext cx="8352928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642680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Творческое воображение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самостоятельность</a:t>
                      </a:r>
                      <a:endParaRPr lang="ru-RU" dirty="0"/>
                    </a:p>
                  </a:txBody>
                  <a:tcPr/>
                </a:tc>
              </a:tr>
              <a:tr h="3813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9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Специалисты по обучению дошкольников и младших школьников 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</a:t>
            </a:r>
            <a:r>
              <a:rPr lang="ru-RU" dirty="0"/>
              <a:t>. Я. </a:t>
            </a:r>
            <a:r>
              <a:rPr lang="ru-RU" dirty="0" err="1" smtClean="0"/>
              <a:t>Гуткович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. В. </a:t>
            </a:r>
            <a:r>
              <a:rPr lang="ru-RU" dirty="0" smtClean="0"/>
              <a:t>Корзун</a:t>
            </a:r>
          </a:p>
          <a:p>
            <a:pPr marL="0" indent="0">
              <a:buNone/>
            </a:pPr>
            <a:r>
              <a:rPr lang="ru-RU" dirty="0" err="1" smtClean="0"/>
              <a:t>И.Н.Мурашковская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С. Н. </a:t>
            </a:r>
            <a:r>
              <a:rPr lang="ru-RU" dirty="0" err="1" smtClean="0"/>
              <a:t>Ладошкина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А. А. </a:t>
            </a:r>
            <a:r>
              <a:rPr lang="ru-RU" dirty="0" smtClean="0"/>
              <a:t>Нестеренко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А. М. </a:t>
            </a:r>
            <a:r>
              <a:rPr lang="ru-RU" dirty="0" err="1" smtClean="0"/>
              <a:t>Страунинг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Т. А. </a:t>
            </a:r>
            <a:r>
              <a:rPr lang="ru-RU" dirty="0" err="1" smtClean="0"/>
              <a:t>Сидорчук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Н. В. </a:t>
            </a:r>
            <a:r>
              <a:rPr lang="ru-RU" dirty="0" smtClean="0"/>
              <a:t>Рубина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М. Н. </a:t>
            </a:r>
            <a:r>
              <a:rPr lang="ru-RU" dirty="0" err="1" smtClean="0"/>
              <a:t>Шустерман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С</a:t>
            </a:r>
            <a:r>
              <a:rPr lang="ru-RU" dirty="0"/>
              <a:t>. И. </a:t>
            </a:r>
            <a:r>
              <a:rPr lang="ru-RU" dirty="0" err="1" smtClean="0"/>
              <a:t>Гин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9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1.Выготский </a:t>
            </a:r>
            <a:r>
              <a:rPr lang="ru-RU" dirty="0"/>
              <a:t>Л.С. Воображение и творчество в детском возрасте -М.: Просвещение,1991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2.Белоусова </a:t>
            </a:r>
            <a:r>
              <a:rPr lang="ru-RU" dirty="0"/>
              <a:t>Л. Е. Удивительные истории. СПб.: Детство-Пресс, 2003</a:t>
            </a:r>
          </a:p>
          <a:p>
            <a:pPr marL="0" indent="0">
              <a:buNone/>
            </a:pPr>
            <a:r>
              <a:rPr lang="ru-RU" dirty="0" smtClean="0"/>
              <a:t>3.Гин </a:t>
            </a:r>
            <a:r>
              <a:rPr lang="ru-RU" dirty="0"/>
              <a:t>С. И. Занятия по ТРИЗ в детском саду. Мн., 2008</a:t>
            </a:r>
          </a:p>
          <a:p>
            <a:pPr marL="0" indent="0">
              <a:buNone/>
            </a:pPr>
            <a:r>
              <a:rPr lang="ru-RU" dirty="0" smtClean="0"/>
              <a:t>4.Дыбина </a:t>
            </a:r>
            <a:r>
              <a:rPr lang="ru-RU" dirty="0"/>
              <a:t>О. В. Что было до. М.: </a:t>
            </a:r>
            <a:r>
              <a:rPr lang="ru-RU" dirty="0" err="1" smtClean="0"/>
              <a:t>Тв</a:t>
            </a:r>
            <a:r>
              <a:rPr lang="ru-RU" dirty="0" smtClean="0"/>
              <a:t>. </a:t>
            </a:r>
            <a:r>
              <a:rPr lang="ru-RU" dirty="0"/>
              <a:t>центр СФЕРА, 2004</a:t>
            </a:r>
          </a:p>
          <a:p>
            <a:pPr marL="0" indent="0">
              <a:buNone/>
            </a:pPr>
            <a:r>
              <a:rPr lang="ru-RU" dirty="0" smtClean="0"/>
              <a:t>5.Корзун </a:t>
            </a:r>
            <a:r>
              <a:rPr lang="ru-RU" dirty="0"/>
              <a:t>А. В. Цели, задачи и содержание ТРИЗ-педагогики. Решение проблем многоуровневого образования средствами ТРИЗ-педагогики. Саратов, 2008</a:t>
            </a:r>
          </a:p>
          <a:p>
            <a:pPr marL="0" indent="0">
              <a:buNone/>
            </a:pPr>
            <a:r>
              <a:rPr lang="ru-RU" dirty="0" smtClean="0"/>
              <a:t>6.Сидорчук </a:t>
            </a:r>
            <a:r>
              <a:rPr lang="ru-RU" dirty="0"/>
              <a:t>Т. А. Методы развития воображения дошкольников. Ульяновск, 2007.</a:t>
            </a:r>
          </a:p>
          <a:p>
            <a:pPr marL="0" indent="0">
              <a:buNone/>
            </a:pPr>
            <a:r>
              <a:rPr lang="ru-RU" dirty="0" smtClean="0"/>
              <a:t>7.«Системный </a:t>
            </a:r>
            <a:r>
              <a:rPr lang="ru-RU" dirty="0"/>
              <a:t>подход в ознакомлении с окружающим миром и развитии фантазии» А. И. Никашин, А. М. </a:t>
            </a:r>
            <a:r>
              <a:rPr lang="ru-RU" dirty="0" err="1"/>
              <a:t>Страунинг</a:t>
            </a:r>
            <a:r>
              <a:rPr lang="ru-RU" dirty="0"/>
              <a:t>, Ростов-на-Дону, 1991 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8.«Воображаем</a:t>
            </a:r>
            <a:r>
              <a:rPr lang="ru-RU" dirty="0"/>
              <a:t>, размышляем, творим…: пособие для педагогов, руководителей учреждений, обеспечивающих получение дошкольного образования/ Т.А. </a:t>
            </a:r>
            <a:r>
              <a:rPr lang="ru-RU" dirty="0" err="1"/>
              <a:t>Сидорчук</a:t>
            </a:r>
            <a:r>
              <a:rPr lang="ru-RU" dirty="0"/>
              <a:t>, </a:t>
            </a:r>
            <a:r>
              <a:rPr lang="ru-RU" dirty="0" err="1" smtClean="0"/>
              <a:t>А.В.Корзун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9. </a:t>
            </a:r>
            <a:r>
              <a:rPr lang="ru-RU" dirty="0" smtClean="0"/>
              <a:t>Корзун </a:t>
            </a:r>
            <a:r>
              <a:rPr lang="ru-RU" dirty="0"/>
              <a:t>А. В. Веселая дидактика. Элементы ТРИЗ и РТВ в работе с дошкольниками.  </a:t>
            </a:r>
            <a:r>
              <a:rPr lang="ru-RU" dirty="0" err="1"/>
              <a:t>Мн</a:t>
            </a:r>
            <a:r>
              <a:rPr lang="ru-RU" dirty="0"/>
              <a:t>, 2000</a:t>
            </a:r>
          </a:p>
        </p:txBody>
      </p:sp>
    </p:spTree>
    <p:extLst>
      <p:ext uri="{BB962C8B-B14F-4D97-AF65-F5344CB8AC3E}">
        <p14:creationId xmlns:p14="http://schemas.microsoft.com/office/powerpoint/2010/main" val="25770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 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ТРИЗ – это… (</a:t>
            </a:r>
            <a:r>
              <a:rPr lang="ru-RU" dirty="0" smtClean="0">
                <a:hlinkClick r:id="rId2" action="ppaction://hlinksldjump"/>
              </a:rPr>
              <a:t>определение</a:t>
            </a:r>
            <a:r>
              <a:rPr lang="ru-RU" dirty="0" smtClean="0"/>
              <a:t>)</a:t>
            </a:r>
          </a:p>
          <a:p>
            <a:pPr marL="514350" indent="-514350">
              <a:buAutoNum type="arabicPeriod"/>
            </a:pPr>
            <a:r>
              <a:rPr lang="ru-RU" dirty="0" smtClean="0"/>
              <a:t>Кто является </a:t>
            </a:r>
            <a:r>
              <a:rPr lang="ru-RU" dirty="0" smtClean="0">
                <a:hlinkClick r:id="rId3" action="ppaction://hlinksldjump"/>
              </a:rPr>
              <a:t>основоположником ТРИЗ педагогики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Когда создан метод ТРИЗ?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основные </a:t>
            </a:r>
            <a:r>
              <a:rPr lang="ru-RU" dirty="0" smtClean="0">
                <a:hlinkClick r:id="rId4" action="ppaction://hlinksldjump"/>
              </a:rPr>
              <a:t>идеи</a:t>
            </a:r>
            <a:r>
              <a:rPr lang="ru-RU" dirty="0" smtClean="0"/>
              <a:t> заложены в ТРИЗ педагогике?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</a:t>
            </a:r>
            <a:r>
              <a:rPr lang="ru-RU" dirty="0" smtClean="0">
                <a:hlinkClick r:id="rId5" action="ppaction://hlinksldjump"/>
              </a:rPr>
              <a:t>методы ТРИЗ –педагогики </a:t>
            </a:r>
            <a:r>
              <a:rPr lang="ru-RU" dirty="0" smtClean="0"/>
              <a:t>вы знаете?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6" action="ppaction://hlinksldjump"/>
          </p:cNvPr>
          <p:cNvSpPr/>
          <p:nvPr/>
        </p:nvSpPr>
        <p:spPr>
          <a:xfrm>
            <a:off x="7308304" y="60664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3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ТРИЗ</a:t>
            </a:r>
            <a:r>
              <a:rPr lang="ru-RU" dirty="0" smtClean="0"/>
              <a:t> - теория решения изобретательных задач </a:t>
            </a:r>
          </a:p>
          <a:p>
            <a:pPr marL="0" indent="0">
              <a:buNone/>
            </a:pPr>
            <a:r>
              <a:rPr lang="ru-RU" b="1" dirty="0"/>
              <a:t>ТРИЗ</a:t>
            </a:r>
            <a:r>
              <a:rPr lang="ru-RU" dirty="0"/>
              <a:t> – это наука, изучающая объективные закономерности развития систем и разрабатывающая методологию решения проблем.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ТРИЗ</a:t>
            </a:r>
            <a:r>
              <a:rPr lang="ru-RU" dirty="0"/>
              <a:t>, с одной стороны, — занимательная игра, с другой — развитие умственной активности ребенка через </a:t>
            </a:r>
            <a:r>
              <a:rPr lang="ru-RU" dirty="0" smtClean="0"/>
              <a:t>творчество.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092280" y="5661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Основоположник ТРИЗ педагогики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04" y="1484784"/>
            <a:ext cx="3366280" cy="47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Основателем </a:t>
            </a:r>
            <a:r>
              <a:rPr lang="ru-RU" sz="3200" dirty="0" smtClean="0"/>
              <a:t> ТРИЗ педагогики является</a:t>
            </a:r>
            <a:endParaRPr lang="ru-RU" sz="3200" dirty="0"/>
          </a:p>
          <a:p>
            <a:r>
              <a:rPr lang="ru-RU" sz="3200" b="1" i="1" dirty="0" smtClean="0"/>
              <a:t>Генрих </a:t>
            </a:r>
            <a:endParaRPr lang="ru-RU" sz="3200" b="1" i="1" dirty="0"/>
          </a:p>
          <a:p>
            <a:r>
              <a:rPr lang="ru-RU" sz="3200" b="1" i="1" dirty="0" err="1"/>
              <a:t>Саулович</a:t>
            </a:r>
            <a:r>
              <a:rPr lang="ru-RU" sz="3200" b="1" i="1" dirty="0"/>
              <a:t> </a:t>
            </a:r>
          </a:p>
          <a:p>
            <a:r>
              <a:rPr lang="ru-RU" sz="3200" b="1" i="1" dirty="0" err="1"/>
              <a:t>Альтшуллер</a:t>
            </a:r>
            <a:endParaRPr lang="ru-RU" sz="3200" b="1" i="1" dirty="0"/>
          </a:p>
          <a:p>
            <a:r>
              <a:rPr lang="ru-RU" sz="3200" b="1" i="1" dirty="0"/>
              <a:t>(15.10.1926-24.09.1998</a:t>
            </a:r>
            <a:r>
              <a:rPr lang="ru-RU" sz="3200" b="1" i="1" dirty="0" smtClean="0"/>
              <a:t>)</a:t>
            </a:r>
          </a:p>
          <a:p>
            <a:endParaRPr lang="ru-RU" sz="3200" b="1" i="1" dirty="0"/>
          </a:p>
          <a:p>
            <a:r>
              <a:rPr lang="ru-RU" sz="3200" b="1" i="1" dirty="0" smtClean="0">
                <a:hlinkClick r:id="rId3" action="ppaction://hlinksldjump"/>
              </a:rPr>
              <a:t>биография</a:t>
            </a:r>
            <a:endParaRPr lang="ru-RU" sz="3200" b="1" i="1" dirty="0" smtClean="0"/>
          </a:p>
          <a:p>
            <a:endParaRPr lang="ru-RU" sz="3200" b="1" i="1" dirty="0"/>
          </a:p>
        </p:txBody>
      </p:sp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339800" y="608648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Биография </a:t>
            </a:r>
            <a:r>
              <a:rPr lang="ru-RU" dirty="0" err="1"/>
              <a:t>Г.С.Альтшуллера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Родился </a:t>
            </a:r>
            <a:r>
              <a:rPr lang="ru-RU" dirty="0"/>
              <a:t>15 октября 1926 года в Ташкенте. Затем жил в Баку. Окончил Азербайджанский индустриальный институт. Первая публикация (совместно с Р. Шапиро), посвященная теории изобретательства - </a:t>
            </a:r>
            <a:r>
              <a:rPr lang="ru-RU" dirty="0" err="1"/>
              <a:t>Альтшуллер</a:t>
            </a:r>
            <a:r>
              <a:rPr lang="ru-RU" dirty="0"/>
              <a:t> Г.С., Шапиро Р.Б. "О психологии изобретательского творчества"//Вопросы психологии, 1956, №6.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Изобретатель</a:t>
            </a:r>
            <a:r>
              <a:rPr lang="ru-RU" dirty="0"/>
              <a:t>, Автор Теории Решения Изобретательских Задач (ТРИЗ), разработчик деловой игры "Жизненная Стратегия Творческой Личности" (ЖСТЛ), системы приемов по развитию творческого воображения (РТВ). Писатель. Научно-фантастические произведения (под псевдонимом Генрих Альтов) начал публиковать в 1957 году. Дебютная публикация - рассказ "Зиночка" в соавторстве с Вячеславом </a:t>
            </a:r>
            <a:r>
              <a:rPr lang="ru-RU" dirty="0" err="1"/>
              <a:t>Фелицыным</a:t>
            </a:r>
            <a:r>
              <a:rPr lang="ru-RU" dirty="0"/>
              <a:t>. Один из ведущих отечественных писателей-фантастов первой половины 1960-х годов. Автор "Регистра фантастических идей" (своеобразного патентного фонда идей мировой фантастики). Умер 24 сентября 1998 года в Петрозаводске</a:t>
            </a:r>
          </a:p>
        </p:txBody>
      </p:sp>
    </p:spTree>
    <p:extLst>
      <p:ext uri="{BB962C8B-B14F-4D97-AF65-F5344CB8AC3E}">
        <p14:creationId xmlns:p14="http://schemas.microsoft.com/office/powerpoint/2010/main" val="6817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ТРИЗ педагогика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u="sng" dirty="0"/>
              <a:t>Целью использования </a:t>
            </a:r>
            <a:r>
              <a:rPr lang="ru-RU" i="1" u="sng" dirty="0" smtClean="0"/>
              <a:t>технологии ТРИЗ </a:t>
            </a:r>
            <a:r>
              <a:rPr lang="ru-RU" dirty="0" smtClean="0"/>
              <a:t>в </a:t>
            </a:r>
            <a:r>
              <a:rPr lang="ru-RU" dirty="0"/>
              <a:t>детском саду является развитие, с одной стороны, таких качеств мышления, как гибкость, </a:t>
            </a:r>
            <a:r>
              <a:rPr lang="ru-RU" dirty="0" smtClean="0"/>
              <a:t>подвижность</a:t>
            </a:r>
            <a:r>
              <a:rPr lang="ru-RU" dirty="0"/>
              <a:t>, системность, диалектичность; с другой — поисковой </a:t>
            </a:r>
            <a:r>
              <a:rPr lang="ru-RU" dirty="0" smtClean="0"/>
              <a:t>активности</a:t>
            </a:r>
            <a:r>
              <a:rPr lang="ru-RU" dirty="0"/>
              <a:t>, </a:t>
            </a:r>
            <a:r>
              <a:rPr lang="ru-RU" dirty="0" smtClean="0"/>
              <a:t>стремления </a:t>
            </a:r>
            <a:r>
              <a:rPr lang="ru-RU" dirty="0"/>
              <a:t>к новизне; речи и творческого воображения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u="sng" dirty="0"/>
              <a:t>Основным средством работы с детьми </a:t>
            </a:r>
            <a:r>
              <a:rPr lang="ru-RU" dirty="0"/>
              <a:t>является педагогический поиск. Педагог не должен давать детям готовые задания, раскрывать перед ними истину, он должен учить ее находить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u="sng" dirty="0"/>
              <a:t>Педагогическое  кредо «</a:t>
            </a:r>
            <a:r>
              <a:rPr lang="ru-RU" i="1" u="sng" dirty="0" err="1"/>
              <a:t>тризовцев</a:t>
            </a:r>
            <a:r>
              <a:rPr lang="ru-RU" i="1" u="sng" dirty="0"/>
              <a:t>» </a:t>
            </a:r>
            <a:r>
              <a:rPr lang="ru-RU" dirty="0"/>
              <a:t>-  каждый ребенок изначально талантлив и даже гениален, но его надо научить ориентироваться в со-временном мире, чтобы при минимуме затрат достигать максимального эффекта. Необходимо учить дошкольников анализировать конкретную ситуацию и находить оригинальные пути ее разрешения. Обучение </a:t>
            </a:r>
            <a:r>
              <a:rPr lang="ru-RU" dirty="0" smtClean="0"/>
              <a:t>проводится </a:t>
            </a:r>
            <a:r>
              <a:rPr lang="ru-RU" dirty="0"/>
              <a:t>с помощью занятий, игр, сказок, различных тестов.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380312" y="588384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ТРИЗ педагогики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Мозговой штурм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Синектика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Морфологический </a:t>
            </a:r>
            <a:r>
              <a:rPr lang="ru-RU" dirty="0" smtClean="0"/>
              <a:t>анализ</a:t>
            </a:r>
          </a:p>
          <a:p>
            <a:pPr marL="514350" indent="-514350">
              <a:buAutoNum type="arabicPeriod"/>
            </a:pPr>
            <a:r>
              <a:rPr lang="ru-RU" dirty="0"/>
              <a:t>Метод каталога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Метод фокальных объектов (МФО)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Данетка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Метод </a:t>
            </a:r>
            <a:r>
              <a:rPr lang="ru-RU" dirty="0" smtClean="0"/>
              <a:t>Робинзона</a:t>
            </a:r>
          </a:p>
          <a:p>
            <a:pPr marL="514350" indent="-514350">
              <a:buAutoNum type="arabicPeriod"/>
            </a:pPr>
            <a:r>
              <a:rPr lang="ru-RU" dirty="0"/>
              <a:t>Типовое </a:t>
            </a:r>
            <a:r>
              <a:rPr lang="ru-RU" dirty="0" smtClean="0"/>
              <a:t>фантазирование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Системный оператор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64288" y="60128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38"/>
            <a:ext cx="8229600" cy="1143000"/>
          </a:xfrm>
        </p:spPr>
        <p:txBody>
          <a:bodyPr/>
          <a:lstStyle/>
          <a:p>
            <a:r>
              <a:rPr lang="ru-RU" dirty="0" smtClean="0"/>
              <a:t>Этапы работы с детьми по 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Autofit/>
          </a:bodyPr>
          <a:lstStyle/>
          <a:p>
            <a:r>
              <a:rPr lang="ru-RU" sz="2400" b="1" i="1" dirty="0"/>
              <a:t>Цель первого этапа </a:t>
            </a:r>
            <a:r>
              <a:rPr lang="ru-RU" sz="2400" dirty="0"/>
              <a:t>– научить ребенка находить и различать противоречия, которые окружают его повсюду. </a:t>
            </a:r>
            <a:endParaRPr lang="ru-RU" sz="2400" dirty="0" smtClean="0"/>
          </a:p>
          <a:p>
            <a:pPr marL="0" indent="0">
              <a:buNone/>
            </a:pPr>
            <a:r>
              <a:rPr lang="ru-RU" sz="2000" i="1" dirty="0" smtClean="0"/>
              <a:t>         Что </a:t>
            </a:r>
            <a:r>
              <a:rPr lang="ru-RU" sz="2000" i="1" dirty="0"/>
              <a:t>общее между цветком и деревом? Что общее между плакатом и 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/>
              <a:t> </a:t>
            </a:r>
            <a:r>
              <a:rPr lang="ru-RU" sz="2000" i="1" dirty="0" smtClean="0"/>
              <a:t>        дверью</a:t>
            </a:r>
            <a:r>
              <a:rPr lang="ru-RU" sz="2000" i="1" dirty="0"/>
              <a:t>? и др.</a:t>
            </a:r>
          </a:p>
          <a:p>
            <a:r>
              <a:rPr lang="ru-RU" sz="2400" b="1" i="1" dirty="0"/>
              <a:t>Цель второго этапа </a:t>
            </a:r>
            <a:r>
              <a:rPr lang="ru-RU" sz="2400" dirty="0"/>
              <a:t>– учить детей фантазировать, изобретать. </a:t>
            </a:r>
            <a:r>
              <a:rPr lang="ru-RU" sz="2000" dirty="0"/>
              <a:t>Например, предложено придумать новый стул, удобный и красивый.  Как выжить на необитаемом острове, где есть только коробки со жвачками?</a:t>
            </a:r>
          </a:p>
          <a:p>
            <a:r>
              <a:rPr lang="ru-RU" sz="2400" b="1" i="1" dirty="0"/>
              <a:t>Содержание третьего этапа </a:t>
            </a:r>
            <a:r>
              <a:rPr lang="ru-RU" sz="2400" dirty="0"/>
              <a:t>– решение сказочных задач и </a:t>
            </a:r>
            <a:r>
              <a:rPr lang="ru-RU" sz="2400" dirty="0" smtClean="0"/>
              <a:t>придумывание </a:t>
            </a:r>
            <a:r>
              <a:rPr lang="ru-RU" sz="2400" dirty="0"/>
              <a:t>разных сказок с помощью специальных методов ТРИЗ.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   </a:t>
            </a:r>
            <a:r>
              <a:rPr lang="ru-RU" sz="2000" i="1" dirty="0" smtClean="0"/>
              <a:t>Например</a:t>
            </a:r>
            <a:r>
              <a:rPr lang="ru-RU" sz="2000" i="1" dirty="0"/>
              <a:t>, «Вас поймала баба-яга и хочет съесть. Что делать?».</a:t>
            </a:r>
          </a:p>
          <a:p>
            <a:r>
              <a:rPr lang="ru-RU" sz="2400" b="1" i="1" dirty="0"/>
              <a:t>На четвертом этапе  </a:t>
            </a:r>
            <a:r>
              <a:rPr lang="ru-RU" sz="2400" dirty="0"/>
              <a:t>ребенок применяет полученные знания и, используя нестандартные, оригинальные решения проблем, учится находить выход из любой сложной ситуации.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85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2126</Words>
  <Application>Microsoft Office PowerPoint</Application>
  <PresentationFormat>Экран (4:3)</PresentationFormat>
  <Paragraphs>201</Paragraphs>
  <Slides>30</Slides>
  <Notes>0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Семинар- практикум  «Развитие творческого воображения, активности  и самостоятельности методами ТРИЗ педагогики»</vt:lpstr>
      <vt:lpstr>Презентация PowerPoint</vt:lpstr>
      <vt:lpstr>Блиц- опрос</vt:lpstr>
      <vt:lpstr>ТРИЗ</vt:lpstr>
      <vt:lpstr>Основоположник ТРИЗ педагогики</vt:lpstr>
      <vt:lpstr>Биография Г.С.Альтшуллера</vt:lpstr>
      <vt:lpstr>ТРИЗ педагогика</vt:lpstr>
      <vt:lpstr>Методы ТРИЗ педагогики</vt:lpstr>
      <vt:lpstr>Этапы работы с детьми по ТРИЗ</vt:lpstr>
      <vt:lpstr>Игра «Хорошо-плохо»</vt:lpstr>
      <vt:lpstr>Игра «Хорошо-плохо» </vt:lpstr>
      <vt:lpstr>Системный оператор </vt:lpstr>
      <vt:lpstr>Системный оператор</vt:lpstr>
      <vt:lpstr>Системный оператор</vt:lpstr>
      <vt:lpstr>Системный оператор</vt:lpstr>
      <vt:lpstr>Системный оператор</vt:lpstr>
      <vt:lpstr>Морфологический анализ</vt:lpstr>
      <vt:lpstr>Морфологическая таблица</vt:lpstr>
      <vt:lpstr>задание</vt:lpstr>
      <vt:lpstr>Да-нетка</vt:lpstr>
      <vt:lpstr>Да-нетка</vt:lpstr>
      <vt:lpstr>Плоскостная игра «Да-Нет»: «Угадай портрет сказочного героя, расположенный на доске»  правила </vt:lpstr>
      <vt:lpstr>«Угадай портрет сказочного героя, расположенный на доске» </vt:lpstr>
      <vt:lpstr>Объемная игра «Да-Нет» </vt:lpstr>
      <vt:lpstr>Объемная игра «Да-Нет» </vt:lpstr>
      <vt:lpstr>Объемная игра «Да-Нет»  «Игра «Робот»</vt:lpstr>
      <vt:lpstr>Анализ  решения задач развития творческого воображения, активности и самостоятельности детей методами ТРИЗ </vt:lpstr>
      <vt:lpstr>Специалисты по обучению дошкольников и младших школьников ТРИЗ</vt:lpstr>
      <vt:lpstr>Используемая 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 практикум  «Развитие творческого воображения, активности  и самостоятельности методами ТРИЗ педагогики»</dc:title>
  <dc:creator>Ольга</dc:creator>
  <cp:lastModifiedBy>О.А. Жбанникова</cp:lastModifiedBy>
  <cp:revision>25</cp:revision>
  <dcterms:created xsi:type="dcterms:W3CDTF">2017-05-02T09:48:53Z</dcterms:created>
  <dcterms:modified xsi:type="dcterms:W3CDTF">2017-05-03T07:07:32Z</dcterms:modified>
</cp:coreProperties>
</file>