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7" r:id="rId4"/>
    <p:sldId id="282" r:id="rId5"/>
    <p:sldId id="283" r:id="rId6"/>
    <p:sldId id="285" r:id="rId7"/>
    <p:sldId id="284" r:id="rId8"/>
    <p:sldId id="290" r:id="rId9"/>
    <p:sldId id="259" r:id="rId10"/>
    <p:sldId id="277" r:id="rId11"/>
    <p:sldId id="278" r:id="rId12"/>
    <p:sldId id="261" r:id="rId13"/>
    <p:sldId id="260" r:id="rId14"/>
    <p:sldId id="279" r:id="rId15"/>
    <p:sldId id="280" r:id="rId16"/>
    <p:sldId id="262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ver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5828" cy="18629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690" y="642918"/>
            <a:ext cx="6858048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6699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69900"/>
                </a:solidFill>
              </a:defRPr>
            </a:lvl1pPr>
          </a:lstStyle>
          <a:p>
            <a:fld id="{95A4A913-B376-41AE-A8FE-9F0972E7FB8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1472712" y="2000251"/>
            <a:ext cx="6858000" cy="4143375"/>
          </a:xfrm>
        </p:spPr>
        <p:txBody>
          <a:bodyPr>
            <a:normAutofit/>
          </a:bodyPr>
          <a:lstStyle>
            <a:lvl1pPr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471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97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73;&#1083;&#1086;&#1082;&#1080;%20&#1044;&#1100;&#1077;&#1085;&#1077;&#1096;&#1072;.ppt" TargetMode="External"/><Relationship Id="rId2" Type="http://schemas.openxmlformats.org/officeDocument/2006/relationships/hyperlink" Target="&#1044;&#1072;&#1088;&#1099;%20&#1060;&#1088;&#1077;&#1073;&#1077;&#1083;&#1103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0;&#1075;&#1088;&#1099;%20&#1042;&#1086;&#1089;&#1082;&#1086;&#1073;&#1086;&#1074;&#1080;&#1095;&#1072;.pptx" TargetMode="External"/><Relationship Id="rId5" Type="http://schemas.openxmlformats.org/officeDocument/2006/relationships/hyperlink" Target="&#1048;&#1075;&#1088;&#1099;%20&#1053;&#1080;&#1082;&#1080;&#1090;&#1080;&#1085;&#1072;.pptx" TargetMode="External"/><Relationship Id="rId4" Type="http://schemas.openxmlformats.org/officeDocument/2006/relationships/hyperlink" Target="&#1082;&#1072;&#1088;&#1090;&#1086;&#1090;&#1077;&#1082;&#1072;%20&#1080;&#1075;&#1088;%20&#1044;&#1100;&#1077;&#1085;&#1077;&#1096;&#1072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630616" cy="360040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Использование игровых технологий как средства достижения целевых ориентиров дошкольного образования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941168"/>
            <a:ext cx="6112768" cy="168059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©</a:t>
            </a:r>
            <a:r>
              <a:rPr lang="ru-RU" sz="3000" i="1" dirty="0" err="1" smtClean="0">
                <a:solidFill>
                  <a:schemeClr val="tx1"/>
                </a:solidFill>
              </a:rPr>
              <a:t>Жбанникова</a:t>
            </a:r>
            <a:r>
              <a:rPr lang="ru-RU" sz="3000" i="1" dirty="0" smtClean="0">
                <a:solidFill>
                  <a:schemeClr val="tx1"/>
                </a:solidFill>
              </a:rPr>
              <a:t> О.А., старший преподаватель кафедры дошкольного образования </a:t>
            </a:r>
          </a:p>
          <a:p>
            <a:r>
              <a:rPr lang="ru-RU" sz="3000" i="1" dirty="0" smtClean="0">
                <a:solidFill>
                  <a:schemeClr val="tx1"/>
                </a:solidFill>
              </a:rPr>
              <a:t>2017 г.</a:t>
            </a:r>
            <a:endParaRPr lang="ru-RU" sz="3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Технология ТРИЗ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Методика ММЧ </a:t>
            </a:r>
            <a:r>
              <a:rPr lang="ru-RU" sz="2400" dirty="0"/>
              <a:t>(</a:t>
            </a:r>
            <a:r>
              <a:rPr lang="ru-RU" sz="2400" dirty="0">
                <a:solidFill>
                  <a:srgbClr val="C00000"/>
                </a:solidFill>
              </a:rPr>
              <a:t>моделирование маленькими человечками</a:t>
            </a:r>
            <a:r>
              <a:rPr lang="ru-RU" sz="2400" dirty="0"/>
              <a:t>) – моделирование процессов, происходящих в природном и рукотворном мире между веществами (твердое –жидкое –газообразное)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Сущность </a:t>
            </a:r>
            <a:r>
              <a:rPr lang="ru-RU" sz="2400" dirty="0"/>
              <a:t>используемого метода ММЧ состоит в том, что нужно представить себе: все, что нас окружает, состоит из множества маленьких человечков. Почему человечки, а не вещества, микробы, атомы? Потому что человечки могут думать, производить действия, вести себя по-разному. У них разные характеры и привычки, они подчиняются разным командам. </a:t>
            </a:r>
          </a:p>
          <a:p>
            <a:pPr marL="0" indent="0">
              <a:buNone/>
            </a:pP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336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F02020"/>
                </a:solidFill>
              </a:rPr>
              <a:t>Обозначения для построения моделей</a:t>
            </a:r>
            <a:endParaRPr lang="ru-RU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776"/>
            <a:ext cx="8497192" cy="529421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i="1" dirty="0">
                <a:solidFill>
                  <a:srgbClr val="F02020"/>
                </a:solidFill>
              </a:rPr>
              <a:t>                            </a:t>
            </a:r>
            <a:endParaRPr lang="ru-RU" sz="2400" dirty="0">
              <a:solidFill>
                <a:srgbClr val="F0202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                 </a:t>
            </a:r>
            <a:r>
              <a:rPr lang="ru-RU" sz="2000" b="1" dirty="0"/>
              <a:t>«Маленькие человечки» твёрдых тел,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/>
              <a:t>                                     они крепко держатся за руки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            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                              </a:t>
            </a:r>
            <a:r>
              <a:rPr lang="ru-RU" sz="2000" b="1" dirty="0" smtClean="0"/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«</a:t>
            </a:r>
            <a:r>
              <a:rPr lang="ru-RU" sz="2000" b="1" dirty="0"/>
              <a:t>Маленькие человечки» жидких тел,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/>
              <a:t>                                             руки у них опущены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        </a:t>
            </a:r>
            <a:r>
              <a:rPr lang="ru-RU" sz="2400" dirty="0" smtClean="0"/>
              <a:t>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                                </a:t>
            </a:r>
            <a:r>
              <a:rPr lang="ru-RU" sz="2000" dirty="0" smtClean="0"/>
              <a:t>   </a:t>
            </a:r>
            <a:r>
              <a:rPr lang="en-US" sz="2000" dirty="0" smtClean="0"/>
              <a:t> </a:t>
            </a:r>
            <a:r>
              <a:rPr lang="ru-RU" sz="2000" dirty="0" smtClean="0"/>
              <a:t>«</a:t>
            </a:r>
            <a:r>
              <a:rPr lang="ru-RU" sz="2000" b="1" dirty="0" smtClean="0"/>
              <a:t>Маленькие человечки»</a:t>
            </a:r>
            <a:r>
              <a:rPr lang="en-US" sz="2000" b="1" dirty="0" smtClean="0"/>
              <a:t> </a:t>
            </a:r>
            <a:r>
              <a:rPr lang="ru-RU" sz="2000" b="1" dirty="0" smtClean="0"/>
              <a:t>газообразные,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/>
              <a:t>                             </a:t>
            </a:r>
            <a:r>
              <a:rPr lang="en-US" sz="2000" b="1" dirty="0" smtClean="0"/>
              <a:t>                </a:t>
            </a:r>
            <a:r>
              <a:rPr lang="ru-RU" sz="2000" b="1" dirty="0" smtClean="0"/>
              <a:t> </a:t>
            </a:r>
            <a:r>
              <a:rPr lang="ru-RU" sz="2000" b="1" dirty="0"/>
              <a:t>они бегут в разные стороны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  <p:pic>
        <p:nvPicPr>
          <p:cNvPr id="53252" name="Рисунок 5" descr="Unbenannt-Scannen-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9" t="28896" r="53870" b="47696"/>
          <a:stretch>
            <a:fillRect/>
          </a:stretch>
        </p:blipFill>
        <p:spPr bwMode="auto">
          <a:xfrm>
            <a:off x="468313" y="1373003"/>
            <a:ext cx="1800224" cy="1292410"/>
          </a:xfrm>
          <a:prstGeom prst="rect">
            <a:avLst/>
          </a:prstGeom>
          <a:noFill/>
          <a:ln w="38100">
            <a:solidFill>
              <a:srgbClr val="F020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Рисунок 4" descr="Unbenannt-Scannen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05" t="72188" r="44366" b="4826"/>
          <a:stretch>
            <a:fillRect/>
          </a:stretch>
        </p:blipFill>
        <p:spPr bwMode="auto">
          <a:xfrm>
            <a:off x="468313" y="2997200"/>
            <a:ext cx="1800225" cy="1295400"/>
          </a:xfrm>
          <a:prstGeom prst="rect">
            <a:avLst/>
          </a:prstGeom>
          <a:noFill/>
          <a:ln w="38100">
            <a:solidFill>
              <a:srgbClr val="F020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Рисунок 2" descr="Unbenannt-Scannen-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5386" r="67613" b="69473"/>
          <a:stretch>
            <a:fillRect/>
          </a:stretch>
        </p:blipFill>
        <p:spPr bwMode="auto">
          <a:xfrm>
            <a:off x="468312" y="4652963"/>
            <a:ext cx="1800225" cy="1392237"/>
          </a:xfrm>
          <a:prstGeom prst="rect">
            <a:avLst/>
          </a:prstGeom>
          <a:noFill/>
          <a:ln w="38100">
            <a:solidFill>
              <a:srgbClr val="F020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Домино «Метод маленьких человечков»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24749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сенсорным материалом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i="1" u="sng" dirty="0" err="1" smtClean="0"/>
              <a:t>Монтессори</a:t>
            </a:r>
            <a:r>
              <a:rPr lang="ru-RU" i="1" u="sng" dirty="0" smtClean="0"/>
              <a:t>- материал </a:t>
            </a:r>
            <a:r>
              <a:rPr lang="ru-RU" i="1" dirty="0" smtClean="0"/>
              <a:t>«</a:t>
            </a:r>
            <a:r>
              <a:rPr lang="ru-RU" i="1" dirty="0" smtClean="0">
                <a:solidFill>
                  <a:srgbClr val="FF0000"/>
                </a:solidFill>
              </a:rPr>
              <a:t>Моделирование геометрических тел</a:t>
            </a:r>
            <a:r>
              <a:rPr lang="ru-RU" i="1" dirty="0" smtClean="0"/>
              <a:t>» (цель: развитие пространственных представлений)-</a:t>
            </a:r>
          </a:p>
          <a:p>
            <a:pPr marL="0" indent="0" algn="r">
              <a:buNone/>
            </a:pPr>
            <a:r>
              <a:rPr lang="ru-RU" sz="2000" i="1" dirty="0" smtClean="0"/>
              <a:t>Материал: палочки, пластилин</a:t>
            </a:r>
          </a:p>
          <a:p>
            <a:r>
              <a:rPr lang="ru-RU" i="1" u="sng" dirty="0" smtClean="0"/>
              <a:t>Игры с палочками</a:t>
            </a:r>
            <a:r>
              <a:rPr lang="ru-RU" i="1" dirty="0" smtClean="0"/>
              <a:t>:</a:t>
            </a:r>
          </a:p>
          <a:p>
            <a:pPr marL="0" indent="0">
              <a:buNone/>
            </a:pPr>
            <a:r>
              <a:rPr lang="ru-RU" sz="2800" i="1" u="sng" dirty="0" smtClean="0">
                <a:solidFill>
                  <a:srgbClr val="FF0000"/>
                </a:solidFill>
              </a:rPr>
              <a:t>Задание:</a:t>
            </a:r>
            <a:r>
              <a:rPr lang="ru-RU" sz="2800" i="1" dirty="0" smtClean="0">
                <a:solidFill>
                  <a:srgbClr val="FF0000"/>
                </a:solidFill>
              </a:rPr>
              <a:t> составить из палочек: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флажок</a:t>
            </a:r>
            <a:r>
              <a:rPr lang="ru-RU" sz="2800" i="1" dirty="0" smtClean="0">
                <a:solidFill>
                  <a:srgbClr val="FF000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FF0000"/>
                </a:solidFill>
              </a:rPr>
              <a:t> </a:t>
            </a:r>
            <a:r>
              <a:rPr lang="ru-RU" sz="2800" i="1" dirty="0">
                <a:solidFill>
                  <a:srgbClr val="FF0000"/>
                </a:solidFill>
              </a:rPr>
              <a:t>лопатку из 5 палочек, </a:t>
            </a:r>
            <a:endParaRPr lang="ru-RU" sz="2800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rgbClr val="FF0000"/>
                </a:solidFill>
              </a:rPr>
              <a:t>домик </a:t>
            </a:r>
            <a:r>
              <a:rPr lang="ru-RU" sz="2800" i="1" dirty="0">
                <a:solidFill>
                  <a:srgbClr val="FF0000"/>
                </a:solidFill>
              </a:rPr>
              <a:t>из 6 палочек;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FF0000"/>
                </a:solidFill>
              </a:rPr>
              <a:t>2 равных треугольника из 5 палочек;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FF0000"/>
                </a:solidFill>
              </a:rPr>
              <a:t>2 равных квадрата из 7 палочек;</a:t>
            </a:r>
          </a:p>
          <a:p>
            <a:pPr>
              <a:buFont typeface="Wingdings" pitchFamily="2" charset="2"/>
              <a:buChar char="Ø"/>
            </a:pPr>
            <a:r>
              <a:rPr lang="ru-RU" sz="2800" i="1" dirty="0">
                <a:solidFill>
                  <a:srgbClr val="FF0000"/>
                </a:solidFill>
              </a:rPr>
              <a:t>равных треугольника из 7 палочек</a:t>
            </a:r>
          </a:p>
          <a:p>
            <a:pPr marL="0" indent="0">
              <a:buNone/>
            </a:pPr>
            <a:endParaRPr lang="ru-RU" sz="2800" i="1" dirty="0" smtClean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490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Игры- головоломки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u="sng" dirty="0" smtClean="0"/>
              <a:t>Игры- головоломки- </a:t>
            </a:r>
            <a:r>
              <a:rPr lang="ru-RU" dirty="0" smtClean="0"/>
              <a:t>геометрические конструкторы.</a:t>
            </a:r>
          </a:p>
          <a:p>
            <a:pPr marL="0" indent="0">
              <a:buNone/>
            </a:pPr>
            <a:r>
              <a:rPr lang="ru-RU" u="sng" dirty="0">
                <a:ea typeface="Times New Roman"/>
              </a:rPr>
              <a:t>Сущность </a:t>
            </a:r>
            <a:r>
              <a:rPr lang="ru-RU" u="sng" dirty="0" smtClean="0">
                <a:ea typeface="Times New Roman"/>
              </a:rPr>
              <a:t>игры</a:t>
            </a:r>
            <a:r>
              <a:rPr lang="ru-RU" dirty="0" smtClean="0">
                <a:ea typeface="Times New Roman"/>
              </a:rPr>
              <a:t>: воссоздать </a:t>
            </a:r>
            <a:r>
              <a:rPr lang="ru-RU" dirty="0">
                <a:ea typeface="Times New Roman"/>
              </a:rPr>
              <a:t>на плоскости силуэтов предметов по образцу или по замыслу</a:t>
            </a:r>
            <a:r>
              <a:rPr lang="ru-RU" dirty="0" smtClean="0">
                <a:ea typeface="Times New Roman"/>
              </a:rPr>
              <a:t>.</a:t>
            </a:r>
          </a:p>
          <a:p>
            <a:pPr marL="0" indent="0">
              <a:buNone/>
            </a:pPr>
            <a:endParaRPr lang="ru-RU" dirty="0" smtClean="0">
              <a:ea typeface="Times New Roman"/>
            </a:endParaRPr>
          </a:p>
          <a:p>
            <a:pPr marL="0" indent="0">
              <a:buNone/>
            </a:pPr>
            <a:r>
              <a:rPr lang="ru-RU" dirty="0"/>
              <a:t>Каждая игра представляет собой комплект геометрических фигур. Такой комплект получается в результате деления одной геометрической фигуры на несколько частей. </a:t>
            </a:r>
          </a:p>
        </p:txBody>
      </p:sp>
    </p:spTree>
    <p:extLst>
      <p:ext uri="{BB962C8B-B14F-4D97-AF65-F5344CB8AC3E}">
        <p14:creationId xmlns:p14="http://schemas.microsoft.com/office/powerpoint/2010/main" val="295062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развития игр- головоломок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u="sng" dirty="0"/>
              <a:t>1 путь</a:t>
            </a:r>
            <a:r>
              <a:rPr lang="ru-RU" dirty="0"/>
              <a:t>: Предлагается постепенное усложнение используемых в играх образцов: от </a:t>
            </a:r>
            <a:r>
              <a:rPr lang="ru-RU" i="1" dirty="0"/>
              <a:t>расчлененного</a:t>
            </a:r>
            <a:r>
              <a:rPr lang="ru-RU" dirty="0"/>
              <a:t> образца к </a:t>
            </a:r>
            <a:r>
              <a:rPr lang="ru-RU" i="1" dirty="0"/>
              <a:t>нерасчлененному</a:t>
            </a:r>
            <a:r>
              <a:rPr lang="ru-RU" dirty="0"/>
              <a:t>, затем к образцу в виде </a:t>
            </a:r>
            <a:r>
              <a:rPr lang="ru-RU" i="1" dirty="0"/>
              <a:t>рисунка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2 </a:t>
            </a:r>
            <a:r>
              <a:rPr lang="ru-RU" b="1" u="sng" dirty="0"/>
              <a:t>путь</a:t>
            </a:r>
            <a:r>
              <a:rPr lang="ru-RU" dirty="0"/>
              <a:t>: основан на развитии творчества ребенка. Взрослый вначале предлагает ему составить задуманный силуэт из </a:t>
            </a:r>
            <a:r>
              <a:rPr lang="ru-RU" i="1" dirty="0"/>
              <a:t>неполного набора </a:t>
            </a:r>
            <a:r>
              <a:rPr lang="ru-RU" dirty="0"/>
              <a:t>элементов игры.Затем дети переходят к выкладыванию картин </a:t>
            </a:r>
            <a:r>
              <a:rPr lang="ru-RU" i="1" dirty="0"/>
              <a:t>по замыслу </a:t>
            </a:r>
            <a:r>
              <a:rPr lang="ru-RU" dirty="0"/>
              <a:t>с обязательным использованием </a:t>
            </a:r>
            <a:r>
              <a:rPr lang="ru-RU" i="1" dirty="0"/>
              <a:t>всех</a:t>
            </a:r>
            <a:r>
              <a:rPr lang="ru-RU" dirty="0"/>
              <a:t> элементов набора игры. </a:t>
            </a:r>
          </a:p>
        </p:txBody>
      </p:sp>
    </p:spTree>
    <p:extLst>
      <p:ext uri="{BB962C8B-B14F-4D97-AF65-F5344CB8AC3E}">
        <p14:creationId xmlns:p14="http://schemas.microsoft.com/office/powerpoint/2010/main" val="101934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Игры-головоломки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ru-RU" sz="2400" i="1" u="sng" dirty="0" smtClean="0"/>
              <a:t>Игры на </a:t>
            </a:r>
            <a:r>
              <a:rPr lang="ru-RU" sz="2400" i="1" u="sng" dirty="0"/>
              <a:t>комбинаторику </a:t>
            </a:r>
            <a:r>
              <a:rPr lang="ru-RU" sz="2400" dirty="0"/>
              <a:t>:игры на составление фигур-силуэтов, геометрических фигур из специальных наборов. Набор элементов таких игр состоит из фигур, полученных при разрезании по определенным правилам какой-либо геометрической фигуры: </a:t>
            </a:r>
            <a:r>
              <a:rPr lang="ru-RU" sz="2400" dirty="0">
                <a:solidFill>
                  <a:srgbClr val="FF0000"/>
                </a:solidFill>
              </a:rPr>
              <a:t>квадрата </a:t>
            </a:r>
            <a:r>
              <a:rPr lang="ru-RU" sz="2400" dirty="0"/>
              <a:t>— в игре «</a:t>
            </a:r>
            <a:r>
              <a:rPr lang="ru-RU" sz="2400" b="1" i="1" dirty="0" err="1"/>
              <a:t>Танграм</a:t>
            </a:r>
            <a:r>
              <a:rPr lang="ru-RU" sz="2400" dirty="0"/>
              <a:t>», головоломке «</a:t>
            </a:r>
            <a:r>
              <a:rPr lang="ru-RU" sz="2400" b="1" i="1" dirty="0"/>
              <a:t>Пифагор</a:t>
            </a:r>
            <a:r>
              <a:rPr lang="ru-RU" sz="2400" dirty="0"/>
              <a:t>»; </a:t>
            </a:r>
            <a:r>
              <a:rPr lang="ru-RU" sz="2400" dirty="0">
                <a:solidFill>
                  <a:srgbClr val="FF0000"/>
                </a:solidFill>
              </a:rPr>
              <a:t>прямоугольника </a:t>
            </a:r>
            <a:r>
              <a:rPr lang="ru-RU" sz="2400" dirty="0"/>
              <a:t>— в играх «</a:t>
            </a:r>
            <a:r>
              <a:rPr lang="ru-RU" sz="2400" b="1" i="1" dirty="0" err="1"/>
              <a:t>Пенгамино</a:t>
            </a:r>
            <a:r>
              <a:rPr lang="ru-RU" sz="2400" dirty="0"/>
              <a:t>», «</a:t>
            </a:r>
            <a:r>
              <a:rPr lang="ru-RU" sz="2400" b="1" i="1" dirty="0" err="1"/>
              <a:t>Стомахион</a:t>
            </a:r>
            <a:r>
              <a:rPr lang="ru-RU" sz="2400" dirty="0"/>
              <a:t>», «</a:t>
            </a:r>
            <a:r>
              <a:rPr lang="ru-RU" sz="2400" b="1" i="1" dirty="0"/>
              <a:t>Сфинкс</a:t>
            </a:r>
            <a:r>
              <a:rPr lang="ru-RU" sz="2400" dirty="0"/>
              <a:t>»; </a:t>
            </a:r>
            <a:r>
              <a:rPr lang="ru-RU" sz="2400" dirty="0">
                <a:solidFill>
                  <a:srgbClr val="FF0000"/>
                </a:solidFill>
              </a:rPr>
              <a:t>овала</a:t>
            </a:r>
            <a:r>
              <a:rPr lang="ru-RU" sz="2400" dirty="0"/>
              <a:t> — в игре «</a:t>
            </a:r>
            <a:r>
              <a:rPr lang="ru-RU" sz="2400" b="1" i="1" dirty="0" err="1"/>
              <a:t>Колумбово</a:t>
            </a:r>
            <a:r>
              <a:rPr lang="ru-RU" sz="2400" b="1" i="1" dirty="0"/>
              <a:t> яйцо</a:t>
            </a:r>
            <a:r>
              <a:rPr lang="ru-RU" sz="2400" dirty="0"/>
              <a:t>»; </a:t>
            </a:r>
            <a:r>
              <a:rPr lang="ru-RU" sz="2400" dirty="0">
                <a:solidFill>
                  <a:srgbClr val="FF0000"/>
                </a:solidFill>
              </a:rPr>
              <a:t>круга</a:t>
            </a:r>
            <a:r>
              <a:rPr lang="ru-RU" sz="2400" dirty="0"/>
              <a:t> — в играх «</a:t>
            </a:r>
            <a:r>
              <a:rPr lang="ru-RU" sz="2400" b="1" i="1" dirty="0"/>
              <a:t>Волшебный круг</a:t>
            </a:r>
            <a:r>
              <a:rPr lang="ru-RU" sz="2400" dirty="0"/>
              <a:t>», «</a:t>
            </a:r>
            <a:r>
              <a:rPr lang="ru-RU" sz="2400" b="1" i="1" dirty="0"/>
              <a:t>Вьетнамская игра</a:t>
            </a:r>
            <a:r>
              <a:rPr lang="ru-RU" sz="2400" dirty="0"/>
              <a:t>» и т. д.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i="1" u="sng" dirty="0" smtClean="0"/>
              <a:t>Логические игры</a:t>
            </a:r>
            <a:r>
              <a:rPr lang="ru-RU" sz="2400" dirty="0" smtClean="0"/>
              <a:t>: типа «Пятнашек» ( «Прятки», «Лабиринт», «Варенье», «Пираты»)</a:t>
            </a:r>
          </a:p>
          <a:p>
            <a:pPr marL="0" indent="0">
              <a:buNone/>
            </a:pPr>
            <a:endParaRPr lang="ru-RU" sz="2400" i="1" u="sng" dirty="0"/>
          </a:p>
          <a:p>
            <a:pPr marL="0" indent="0">
              <a:buNone/>
            </a:pPr>
            <a:r>
              <a:rPr lang="ru-RU" sz="2400" i="1" u="sng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973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2165"/>
            <a:ext cx="3380606" cy="233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5924"/>
            <a:ext cx="3821410" cy="258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56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подгруппах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1.Проанализируйте целевые ориентиры дошкольного образования по основаниям:</a:t>
            </a:r>
          </a:p>
          <a:p>
            <a:pPr marL="0" indent="0">
              <a:buNone/>
            </a:pPr>
            <a:r>
              <a:rPr lang="ru-RU" dirty="0" smtClean="0"/>
              <a:t>      - личностный результат ( развитие личности, её качеств)</a:t>
            </a:r>
          </a:p>
          <a:p>
            <a:pPr marL="0" indent="0">
              <a:buNone/>
            </a:pPr>
            <a:r>
              <a:rPr lang="ru-RU" dirty="0" smtClean="0"/>
              <a:t>      - ЗУН (предметный результат)</a:t>
            </a:r>
          </a:p>
          <a:p>
            <a:pPr marL="0" indent="0">
              <a:buNone/>
            </a:pPr>
            <a:r>
              <a:rPr lang="ru-RU" dirty="0" smtClean="0"/>
              <a:t>     - </a:t>
            </a:r>
            <a:r>
              <a:rPr lang="ru-RU" dirty="0" err="1" smtClean="0"/>
              <a:t>метапредметный</a:t>
            </a:r>
            <a:r>
              <a:rPr lang="ru-RU" dirty="0" smtClean="0"/>
              <a:t> результат (предпосылки УУД)</a:t>
            </a:r>
          </a:p>
          <a:p>
            <a:pPr marL="0" indent="0">
              <a:buNone/>
            </a:pPr>
            <a:r>
              <a:rPr lang="ru-RU" dirty="0" smtClean="0"/>
              <a:t>2. Выделите виды детской деятельности, в которых предпочтительнее достигаются целевые ориентиры дошкольного образования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4266" y="2619782"/>
            <a:ext cx="216024" cy="251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29000"/>
            <a:ext cx="216024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077072"/>
            <a:ext cx="216024" cy="28803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2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5212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Целевые ориентиры на этапе </a:t>
            </a:r>
            <a:r>
              <a:rPr lang="ru-RU" sz="3600" dirty="0" smtClean="0"/>
              <a:t>завершения </a:t>
            </a:r>
            <a:r>
              <a:rPr lang="ru-RU" sz="3600" dirty="0"/>
              <a:t>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28592"/>
          </a:xfrm>
        </p:spPr>
        <p:txBody>
          <a:bodyPr>
            <a:noAutofit/>
          </a:bodyPr>
          <a:lstStyle/>
          <a:p>
            <a:r>
              <a:rPr lang="ru-RU" sz="2400" dirty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r>
              <a:rPr lang="ru-RU" sz="2400" dirty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037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115212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Целевые ориентиры на этапе </a:t>
            </a:r>
            <a:r>
              <a:rPr lang="ru-RU" sz="3600" dirty="0" smtClean="0"/>
              <a:t>завершения </a:t>
            </a:r>
            <a:r>
              <a:rPr lang="ru-RU" sz="3600" dirty="0"/>
              <a:t>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428" y="1340768"/>
            <a:ext cx="8928992" cy="54006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ребенок </a:t>
            </a:r>
            <a:r>
              <a:rPr lang="ru-RU" sz="2400" dirty="0"/>
              <a:t>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</a:t>
            </a:r>
            <a:r>
              <a:rPr lang="ru-RU" sz="2400" dirty="0" smtClean="0"/>
              <a:t>;</a:t>
            </a:r>
          </a:p>
          <a:p>
            <a:r>
              <a:rPr lang="ru-RU" sz="2400" dirty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r>
              <a:rPr lang="ru-RU" sz="2400" dirty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62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152128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Целевые ориентиры на этапе </a:t>
            </a:r>
            <a:r>
              <a:rPr lang="ru-RU" sz="3600" dirty="0" smtClean="0"/>
              <a:t>завершения </a:t>
            </a:r>
            <a:r>
              <a:rPr lang="ru-RU" sz="3600" dirty="0"/>
              <a:t>дошкольного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08" y="1196752"/>
            <a:ext cx="8928992" cy="5400600"/>
          </a:xfrm>
        </p:spPr>
        <p:txBody>
          <a:bodyPr>
            <a:noAutofit/>
          </a:bodyPr>
          <a:lstStyle/>
          <a:p>
            <a:r>
              <a:rPr lang="ru-RU" sz="2400" dirty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</a:t>
            </a:r>
            <a:r>
              <a:rPr lang="ru-RU" sz="2400" dirty="0" err="1" smtClean="0"/>
              <a:t>сверст-никами</a:t>
            </a:r>
            <a:r>
              <a:rPr lang="ru-RU" sz="2400" dirty="0"/>
              <a:t>, может соблюдать правила безопасного поведения и личной гигиены;</a:t>
            </a:r>
          </a:p>
          <a:p>
            <a:r>
              <a:rPr lang="ru-RU" sz="2400" dirty="0"/>
              <a:t>ребенок проявляет любознательность, задает вопросы </a:t>
            </a:r>
            <a:r>
              <a:rPr lang="ru-RU" sz="2400" dirty="0" smtClean="0"/>
              <a:t>взрос-</a:t>
            </a:r>
            <a:r>
              <a:rPr lang="ru-RU" sz="2400" dirty="0" err="1" smtClean="0"/>
              <a:t>лым</a:t>
            </a:r>
            <a:r>
              <a:rPr lang="ru-RU" sz="2400" dirty="0" smtClean="0"/>
              <a:t> </a:t>
            </a:r>
            <a:r>
              <a:rPr lang="ru-RU" sz="2400" dirty="0"/>
              <a:t>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</a:t>
            </a:r>
            <a:r>
              <a:rPr lang="ru-RU" sz="2000" dirty="0"/>
              <a:t>Обладает начальными знаниями о себе, о природном и социальном мире, в котором он живет; знаком с произведениями детской литературы, обладает </a:t>
            </a:r>
            <a:r>
              <a:rPr lang="ru-RU" sz="2000" dirty="0" smtClean="0"/>
              <a:t>элементарными </a:t>
            </a:r>
            <a:r>
              <a:rPr lang="ru-RU" sz="2000" dirty="0"/>
              <a:t>представлениями из области живой природы, </a:t>
            </a:r>
            <a:r>
              <a:rPr lang="ru-RU" sz="2000" dirty="0" smtClean="0"/>
              <a:t>естествознания</a:t>
            </a:r>
            <a:r>
              <a:rPr lang="ru-RU" sz="2000" dirty="0"/>
              <a:t>, математики, истории и т.п.; ребенок способен к </a:t>
            </a:r>
            <a:r>
              <a:rPr lang="ru-RU" sz="2000" dirty="0" smtClean="0"/>
              <a:t>принятию </a:t>
            </a:r>
            <a:r>
              <a:rPr lang="ru-RU" sz="2000" dirty="0"/>
              <a:t>собственных решений, опираясь на свои знания и умения в различных видах деятельности.</a:t>
            </a:r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407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409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собенности результатов образования по ФГОС ДО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25624"/>
            <a:ext cx="8640960" cy="46997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 ФГОС ДО в качестве целевых ориентиров на этапе завершения дошкольного образования выступают </a:t>
            </a:r>
            <a:r>
              <a:rPr lang="ru-RU" b="1" i="1" dirty="0" smtClean="0"/>
              <a:t>результаты социализации, личностного развития ребёнка</a:t>
            </a:r>
            <a:r>
              <a:rPr lang="ru-RU" dirty="0" smtClean="0"/>
              <a:t>, а не результаты обучения.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Т.О., осуществляется </a:t>
            </a:r>
            <a:r>
              <a:rPr lang="ru-RU" b="1" i="1" dirty="0" smtClean="0"/>
              <a:t>оценка вектора личностного развития , которым идёт ребёнок</a:t>
            </a:r>
            <a:r>
              <a:rPr lang="ru-RU" dirty="0" smtClean="0"/>
              <a:t>, а не конечного результата, которого нужно добиться.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17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Обсуждение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технологии работы Вы используете в практике для достижения целевых ориентиров дошкольного образования? 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Какие из них наиболее эффективны?</a:t>
            </a:r>
          </a:p>
          <a:p>
            <a:endParaRPr lang="ru-RU" dirty="0"/>
          </a:p>
          <a:p>
            <a:r>
              <a:rPr lang="ru-RU" dirty="0" smtClean="0"/>
              <a:t>Показатели технологии…..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9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lumMod val="93000"/>
                <a:lumOff val="7000"/>
              </a:srgbClr>
            </a:gs>
            <a:gs pos="17999">
              <a:srgbClr val="FEE7F2"/>
            </a:gs>
            <a:gs pos="36000">
              <a:srgbClr val="FAC77D"/>
            </a:gs>
            <a:gs pos="97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0" dirty="0" smtClean="0">
                <a:solidFill>
                  <a:schemeClr val="tx1"/>
                </a:solidFill>
              </a:rPr>
              <a:t>Игровые технологии</a:t>
            </a:r>
            <a:endParaRPr lang="ru-RU" sz="3600" b="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Целевая направленность </a:t>
            </a:r>
            <a:r>
              <a:rPr lang="ru-RU" b="1" dirty="0"/>
              <a:t>игровой технологии </a:t>
            </a:r>
            <a:r>
              <a:rPr lang="ru-RU" dirty="0"/>
              <a:t>– создание полноценной мотивационной основы для </a:t>
            </a:r>
            <a:r>
              <a:rPr lang="ru-RU" dirty="0" smtClean="0"/>
              <a:t>развития ребёнка в </a:t>
            </a:r>
            <a:r>
              <a:rPr lang="ru-RU" dirty="0"/>
              <a:t>зависимости от условий функционирования дошкольного учреждения и </a:t>
            </a:r>
            <a:r>
              <a:rPr lang="ru-RU" dirty="0" smtClean="0"/>
              <a:t>особенностей воспитанника.</a:t>
            </a:r>
          </a:p>
          <a:p>
            <a:r>
              <a:rPr lang="ru-RU" b="1" dirty="0"/>
              <a:t>Игровая педагогическая технология </a:t>
            </a:r>
            <a:r>
              <a:rPr lang="ru-RU" dirty="0"/>
              <a:t>– организация педагогического процесса в форме различных педагогических игр. Это последовательная деятельность педагога по:</a:t>
            </a:r>
          </a:p>
          <a:p>
            <a:r>
              <a:rPr lang="ru-RU" dirty="0"/>
              <a:t>- отбору, разработке, подготовке игр;</a:t>
            </a:r>
          </a:p>
          <a:p>
            <a:r>
              <a:rPr lang="ru-RU" dirty="0"/>
              <a:t>- включению детей в игровую деятельность;</a:t>
            </a:r>
          </a:p>
          <a:p>
            <a:r>
              <a:rPr lang="ru-RU" dirty="0"/>
              <a:t>- осуществлению самой игры;</a:t>
            </a:r>
          </a:p>
          <a:p>
            <a:r>
              <a:rPr lang="ru-RU" dirty="0"/>
              <a:t>- подведению итогов, результатов игровой деятельности.</a:t>
            </a:r>
          </a:p>
          <a:p>
            <a:r>
              <a:rPr lang="ru-RU" b="1" dirty="0"/>
              <a:t>Главный признак педагогической игры в игровой технологии </a:t>
            </a:r>
            <a:r>
              <a:rPr lang="ru-RU" dirty="0"/>
              <a:t>– чётко поставленная цель обучения и соответствующие ей педагогические результаты, характеризующиеся </a:t>
            </a:r>
            <a:r>
              <a:rPr lang="ru-RU" dirty="0" smtClean="0"/>
              <a:t>познавательной направленностью.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16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pres?slideindex=1&amp;slidetitle="/>
              </a:rPr>
              <a:t>Дары </a:t>
            </a:r>
            <a:r>
              <a:rPr lang="ru-RU" dirty="0" err="1" smtClean="0">
                <a:hlinkClick r:id="rId2" action="ppaction://hlinkpres?slideindex=1&amp;slidetitle="/>
              </a:rPr>
              <a:t>Ф.Фрёбеля</a:t>
            </a:r>
            <a:endParaRPr lang="ru-RU" dirty="0" smtClean="0"/>
          </a:p>
          <a:p>
            <a:r>
              <a:rPr lang="ru-RU" dirty="0" smtClean="0">
                <a:hlinkClick r:id="rId3" action="ppaction://hlinkpres?slideindex=1&amp;slidetitle="/>
              </a:rPr>
              <a:t>Логические блоки </a:t>
            </a:r>
            <a:r>
              <a:rPr lang="ru-RU" dirty="0" err="1" smtClean="0">
                <a:hlinkClick r:id="rId3" action="ppaction://hlinkpres?slideindex=1&amp;slidetitle="/>
              </a:rPr>
              <a:t>Дьенеша</a:t>
            </a:r>
            <a:r>
              <a:rPr lang="ru-RU" dirty="0" smtClean="0">
                <a:hlinkClick r:id="rId3" action="ppaction://hlinkpres?slideindex=1&amp;slidetitle="/>
              </a:rPr>
              <a:t> </a:t>
            </a:r>
            <a:r>
              <a:rPr lang="ru-RU" dirty="0" smtClean="0"/>
              <a:t>(</a:t>
            </a:r>
            <a:r>
              <a:rPr lang="ru-RU" dirty="0" smtClean="0">
                <a:hlinkClick r:id="rId4" action="ppaction://hlinkfile"/>
              </a:rPr>
              <a:t>картотека игр</a:t>
            </a:r>
            <a:r>
              <a:rPr lang="ru-RU" dirty="0" smtClean="0"/>
              <a:t>)</a:t>
            </a:r>
          </a:p>
          <a:p>
            <a:r>
              <a:rPr lang="ru-RU" dirty="0" smtClean="0">
                <a:hlinkClick r:id="rId5" action="ppaction://hlinkpres?slideindex=1&amp;slidetitle="/>
              </a:rPr>
              <a:t>Кубики </a:t>
            </a:r>
            <a:r>
              <a:rPr lang="ru-RU" dirty="0" err="1" smtClean="0">
                <a:hlinkClick r:id="rId5" action="ppaction://hlinkpres?slideindex=1&amp;slidetitle="/>
              </a:rPr>
              <a:t>Б.П.Никитина</a:t>
            </a:r>
            <a:endParaRPr lang="ru-RU" dirty="0" smtClean="0"/>
          </a:p>
          <a:p>
            <a:r>
              <a:rPr lang="ru-RU" dirty="0" smtClean="0">
                <a:hlinkClick r:id="rId6" action="ppaction://hlinkpres?slideindex=1&amp;slidetitle="/>
              </a:rPr>
              <a:t>Игры В.В. </a:t>
            </a:r>
            <a:r>
              <a:rPr lang="ru-RU" dirty="0" err="1" smtClean="0">
                <a:hlinkClick r:id="rId6" action="ppaction://hlinkpres?slideindex=1&amp;slidetitle="/>
              </a:rPr>
              <a:t>Воскобовича</a:t>
            </a:r>
            <a:endParaRPr lang="ru-RU" dirty="0" smtClean="0"/>
          </a:p>
          <a:p>
            <a:r>
              <a:rPr lang="ru-RU" dirty="0" smtClean="0"/>
              <a:t>ТРИЗ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3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1043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Тема Office</vt:lpstr>
      <vt:lpstr>Использование игровых технологий как средства достижения целевых ориентиров дошкольного образования</vt:lpstr>
      <vt:lpstr>Работа в подгруппах</vt:lpstr>
      <vt:lpstr>Целевые ориентиры на этапе завершения дошкольного образования</vt:lpstr>
      <vt:lpstr>Целевые ориентиры на этапе завершения дошкольного образования</vt:lpstr>
      <vt:lpstr>Целевые ориентиры на этапе завершения дошкольного образования</vt:lpstr>
      <vt:lpstr>Особенности результатов образования по ФГОС ДО</vt:lpstr>
      <vt:lpstr>Обсуждение</vt:lpstr>
      <vt:lpstr>Игровые технологии</vt:lpstr>
      <vt:lpstr>Игровые технологии</vt:lpstr>
      <vt:lpstr>Технология ТРИЗ</vt:lpstr>
      <vt:lpstr>Обозначения для построения моделей</vt:lpstr>
      <vt:lpstr>Домино «Метод маленьких человечков»</vt:lpstr>
      <vt:lpstr>Игры с сенсорным материалом</vt:lpstr>
      <vt:lpstr>Игры- головоломки</vt:lpstr>
      <vt:lpstr>Этапы развития игр- головоломок</vt:lpstr>
      <vt:lpstr>Игры-головоломки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игровые материалы: вариативность использования для развития мышления детей дошкольного возраста</dc:title>
  <dc:creator>Ольга</dc:creator>
  <cp:lastModifiedBy>О.А. Жбанникова</cp:lastModifiedBy>
  <cp:revision>31</cp:revision>
  <dcterms:created xsi:type="dcterms:W3CDTF">2017-02-01T10:22:58Z</dcterms:created>
  <dcterms:modified xsi:type="dcterms:W3CDTF">2017-04-24T09:11:44Z</dcterms:modified>
</cp:coreProperties>
</file>