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3" r:id="rId4"/>
    <p:sldId id="264" r:id="rId5"/>
    <p:sldId id="257" r:id="rId6"/>
    <p:sldId id="259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61" r:id="rId3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05DC32-ED6A-43E9-B6B2-82B9DB2C092C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5B5943-10E5-485E-905A-5C735F960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4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63FC90-6B28-43A7-84F3-BE159A512B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3DB0-CDD0-4659-8726-A3E48DD4C5D4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FEE7-6477-49C1-A2EA-B2F080CFD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5271-4FDE-4A45-80C0-347BAE9287A9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09BC-26DA-4967-9A6F-B85CF8BAD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5E80-20D7-436C-A951-CAB946DE5546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BAC3-DCFE-4A41-9294-C2B6A8E85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0549-D744-4E86-B08A-5FCA6EE27472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B20C-4C47-428A-B58B-E598BC331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E22F-21B1-4CB8-BCF9-6D62C7B444C6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1740-ED2B-44A6-92B1-CB802E626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63766-838C-4BAB-B0A7-1F3BF5AB1838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0F28-93B8-4CE1-A7B3-73C495F36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81A3-67C5-4859-BA5B-43D6F8C70276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5368-FCAE-4491-8EB7-1C9E94D20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FB60-1C67-4F62-BB00-E244DF8FBB7E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B52E-CE21-4D21-9769-EF0F1E63F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3E7C-0D47-4E65-AE0B-A13909FFD840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A83A-0295-429B-86B0-FD5A51CCE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EBB7-A031-476D-90A4-29583D428ABD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2BF2-A1AF-4EF7-AE10-F88691150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6870-A763-4EDE-9AD0-BAF514D7452C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0FF5-5B99-4469-8C94-1D97E902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CFAE58-C2DF-4518-854E-6CFF7F391432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2A5CA6-0F70-4601-9E79-62569008C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052513" y="1365250"/>
            <a:ext cx="10086975" cy="3013075"/>
          </a:xfrm>
        </p:spPr>
        <p:txBody>
          <a:bodyPr/>
          <a:lstStyle/>
          <a:p>
            <a:r>
              <a:rPr lang="ru-RU" dirty="0" smtClean="0"/>
              <a:t>ФГОС дошкольного образования: из настоящего – </a:t>
            </a:r>
            <a:r>
              <a:rPr lang="ru-RU" smtClean="0"/>
              <a:t>в </a:t>
            </a:r>
            <a:r>
              <a:rPr lang="ru-RU" smtClean="0"/>
              <a:t>будущее</a:t>
            </a:r>
            <a:endParaRPr lang="ru-RU" sz="5300" smtClean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86325"/>
            <a:ext cx="9144000" cy="1651000"/>
          </a:xfrm>
        </p:spPr>
        <p:txBody>
          <a:bodyPr/>
          <a:lstStyle/>
          <a:p>
            <a:r>
              <a:rPr lang="ru-RU" smtClean="0"/>
              <a:t>© ГОАУ ЯО ИРО</a:t>
            </a:r>
          </a:p>
          <a:p>
            <a:r>
              <a:rPr lang="ru-RU" smtClean="0"/>
              <a:t>©Е.В. Коточигова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38" y="128588"/>
            <a:ext cx="120808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Стандарт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916113"/>
            <a:ext cx="11256963" cy="4321175"/>
          </a:xfrm>
        </p:spPr>
        <p:txBody>
          <a:bodyPr/>
          <a:lstStyle/>
          <a:p>
            <a:r>
              <a:rPr lang="ru-RU" altLang="ru-RU" smtClean="0"/>
              <a:t>Продвигает </a:t>
            </a:r>
            <a:r>
              <a:rPr lang="ru-RU" altLang="ru-RU" smtClean="0">
                <a:solidFill>
                  <a:schemeClr val="hlink"/>
                </a:solidFill>
              </a:rPr>
              <a:t>ценность</a:t>
            </a:r>
            <a:r>
              <a:rPr lang="ru-RU" altLang="ru-RU" smtClean="0"/>
              <a:t> </a:t>
            </a:r>
            <a:r>
              <a:rPr lang="ru-RU" altLang="ru-RU" smtClean="0">
                <a:solidFill>
                  <a:schemeClr val="hlink"/>
                </a:solidFill>
              </a:rPr>
              <a:t>развивающего образования</a:t>
            </a:r>
            <a:r>
              <a:rPr lang="ru-RU" altLang="ru-RU" smtClean="0"/>
              <a:t> (вариативность  - как ответ на разнообразие, выбор, преемственность, основанная на законах возраста)</a:t>
            </a:r>
          </a:p>
          <a:p>
            <a:r>
              <a:rPr lang="ru-RU" altLang="ru-RU" smtClean="0"/>
              <a:t>Закладывает основы </a:t>
            </a:r>
            <a:r>
              <a:rPr lang="ru-RU" altLang="ru-RU" smtClean="0">
                <a:solidFill>
                  <a:schemeClr val="hlink"/>
                </a:solidFill>
              </a:rPr>
              <a:t>проекта</a:t>
            </a:r>
            <a:r>
              <a:rPr lang="ru-RU" altLang="ru-RU" smtClean="0"/>
              <a:t> системы развивающего дошкольного образования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smtClean="0"/>
              <a:t>ООП (Программа) – в центре образовательных отношений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1916113"/>
            <a:ext cx="11174412" cy="4465637"/>
          </a:xfrm>
        </p:spPr>
        <p:txBody>
          <a:bodyPr/>
          <a:lstStyle/>
          <a:p>
            <a:r>
              <a:rPr lang="ru-RU" altLang="ru-RU" smtClean="0"/>
              <a:t>Разрабатывается и реализуется самой Организацией</a:t>
            </a:r>
          </a:p>
          <a:p>
            <a:r>
              <a:rPr lang="ru-RU" altLang="ru-RU" smtClean="0"/>
              <a:t>Образовательная программа ДОО</a:t>
            </a:r>
          </a:p>
          <a:p>
            <a:r>
              <a:rPr lang="ru-RU" altLang="ru-RU" smtClean="0"/>
              <a:t>2 части: </a:t>
            </a:r>
          </a:p>
          <a:p>
            <a:pPr>
              <a:buFont typeface="Wingdings" pitchFamily="2" charset="2"/>
              <a:buNone/>
            </a:pPr>
            <a:r>
              <a:rPr lang="ru-RU" altLang="ru-RU" smtClean="0"/>
              <a:t>- обязательная </a:t>
            </a:r>
          </a:p>
          <a:p>
            <a:pPr>
              <a:buFont typeface="Wingdings" pitchFamily="2" charset="2"/>
              <a:buNone/>
            </a:pPr>
            <a:r>
              <a:rPr lang="ru-RU" altLang="ru-RU" smtClean="0"/>
              <a:t>- формируемая участниками образовательного процесса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/>
              <a:t>Могут ли сады самостоятельно разрабатывать программы?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55838"/>
            <a:ext cx="10515600" cy="4298950"/>
          </a:xfrm>
        </p:spPr>
        <p:txBody>
          <a:bodyPr/>
          <a:lstStyle/>
          <a:p>
            <a:r>
              <a:rPr lang="ru-RU" altLang="ru-RU" smtClean="0"/>
              <a:t>Программа, как программа действий, а не как документ</a:t>
            </a:r>
          </a:p>
          <a:p>
            <a:r>
              <a:rPr lang="ru-RU" altLang="ru-RU" smtClean="0">
                <a:solidFill>
                  <a:schemeClr val="hlink"/>
                </a:solidFill>
              </a:rPr>
              <a:t>Оценка качества программ дошкольного образования в условиях их вариативности и многообразия – по условиям</a:t>
            </a:r>
          </a:p>
          <a:p>
            <a:r>
              <a:rPr lang="ru-RU" altLang="ru-RU" smtClean="0">
                <a:solidFill>
                  <a:schemeClr val="hlink"/>
                </a:solidFill>
              </a:rPr>
              <a:t>Разрабатывается с учетом Примерной программы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214313"/>
            <a:ext cx="10948987" cy="1343025"/>
          </a:xfrm>
        </p:spPr>
        <p:txBody>
          <a:bodyPr/>
          <a:lstStyle/>
          <a:p>
            <a:pPr algn="ctr"/>
            <a:r>
              <a:rPr lang="ru-RU" altLang="ru-RU" smtClean="0"/>
              <a:t>Стандарт условий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711325"/>
            <a:ext cx="11306175" cy="4824413"/>
          </a:xfrm>
        </p:spPr>
        <p:txBody>
          <a:bodyPr/>
          <a:lstStyle/>
          <a:p>
            <a:r>
              <a:rPr lang="ru-RU" altLang="ru-RU" smtClean="0"/>
              <a:t>Блок требований к </a:t>
            </a:r>
            <a:r>
              <a:rPr lang="ru-RU" altLang="ru-RU" smtClean="0">
                <a:solidFill>
                  <a:schemeClr val="hlink"/>
                </a:solidFill>
              </a:rPr>
              <a:t>условиям</a:t>
            </a:r>
            <a:r>
              <a:rPr lang="ru-RU" altLang="ru-RU" smtClean="0"/>
              <a:t> в центре Стандарта</a:t>
            </a:r>
          </a:p>
          <a:p>
            <a:r>
              <a:rPr lang="ru-RU" altLang="ru-RU" smtClean="0"/>
              <a:t>Результаты представлены в виде </a:t>
            </a:r>
            <a:r>
              <a:rPr lang="ru-RU" altLang="ru-RU" smtClean="0">
                <a:solidFill>
                  <a:schemeClr val="hlink"/>
                </a:solidFill>
              </a:rPr>
              <a:t>целевых ориентиров</a:t>
            </a:r>
          </a:p>
          <a:p>
            <a:r>
              <a:rPr lang="ru-RU" altLang="ru-RU" smtClean="0">
                <a:solidFill>
                  <a:schemeClr val="hlink"/>
                </a:solidFill>
              </a:rPr>
              <a:t>Структура</a:t>
            </a:r>
            <a:r>
              <a:rPr lang="ru-RU" altLang="ru-RU" smtClean="0"/>
              <a:t> программы представляет собой единые структурные требования к </a:t>
            </a:r>
            <a:r>
              <a:rPr lang="ru-RU" altLang="ru-RU" smtClean="0">
                <a:solidFill>
                  <a:schemeClr val="hlink"/>
                </a:solidFill>
              </a:rPr>
              <a:t>вариативным </a:t>
            </a:r>
            <a:r>
              <a:rPr lang="ru-RU" altLang="ru-RU" smtClean="0"/>
              <a:t>Программам, формируемым в Организациях. Разные пути к единым целям при общих требованиях к условиям.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Что должно было измениться сразу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8213"/>
            <a:ext cx="10515600" cy="4264025"/>
          </a:xfrm>
        </p:spPr>
        <p:txBody>
          <a:bodyPr/>
          <a:lstStyle/>
          <a:p>
            <a:r>
              <a:rPr lang="ru-RU" altLang="ru-RU" smtClean="0"/>
              <a:t>Упразднение лишней документации по тексту основной программы ДОО (так ли это? Например, для только лицензирующихся садов)</a:t>
            </a:r>
          </a:p>
          <a:p>
            <a:r>
              <a:rPr lang="ru-RU" altLang="ru-RU" smtClean="0"/>
              <a:t>Текст программы должен начать отражать реальность (действия педагогов по отношению к детям). Упразднение «имитации».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214313"/>
            <a:ext cx="11185525" cy="1343025"/>
          </a:xfrm>
        </p:spPr>
        <p:txBody>
          <a:bodyPr/>
          <a:lstStyle/>
          <a:p>
            <a:pPr algn="ctr"/>
            <a:r>
              <a:rPr lang="ru-RU" altLang="ru-RU" sz="3200" b="1" smtClean="0"/>
              <a:t>Практика </a:t>
            </a:r>
            <a:br>
              <a:rPr lang="ru-RU" altLang="ru-RU" sz="3200" b="1" smtClean="0"/>
            </a:br>
            <a:r>
              <a:rPr lang="ru-RU" altLang="ru-RU" sz="3200" b="1" smtClean="0">
                <a:solidFill>
                  <a:schemeClr val="hlink"/>
                </a:solidFill>
              </a:rPr>
              <a:t>Горячие точки</a:t>
            </a:r>
            <a:endParaRPr lang="ru-RU" altLang="ru-RU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2125663"/>
            <a:ext cx="11423650" cy="4548187"/>
          </a:xfrm>
        </p:spPr>
        <p:txBody>
          <a:bodyPr/>
          <a:lstStyle/>
          <a:p>
            <a:r>
              <a:rPr lang="ru-RU" altLang="ru-RU" smtClean="0"/>
              <a:t>Планы воспитателей</a:t>
            </a:r>
          </a:p>
          <a:p>
            <a:r>
              <a:rPr lang="ru-RU" altLang="ru-RU" smtClean="0"/>
              <a:t>Рабочие программы</a:t>
            </a:r>
          </a:p>
          <a:p>
            <a:r>
              <a:rPr lang="ru-RU" altLang="ru-RU" smtClean="0"/>
              <a:t>Программы развития ДОО</a:t>
            </a:r>
          </a:p>
          <a:p>
            <a:r>
              <a:rPr lang="ru-RU" altLang="ru-RU" smtClean="0"/>
              <a:t>НОД </a:t>
            </a:r>
          </a:p>
          <a:p>
            <a:r>
              <a:rPr lang="ru-RU" altLang="ru-RU" smtClean="0"/>
              <a:t>Соотношение частей программы</a:t>
            </a:r>
          </a:p>
          <a:p>
            <a:r>
              <a:rPr lang="ru-RU" altLang="ru-RU" smtClean="0"/>
              <a:t>Нормы наполняемости/соотношения педагог-дети (СанПины)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Планирование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47950"/>
            <a:ext cx="10515600" cy="3529013"/>
          </a:xfrm>
        </p:spPr>
        <p:txBody>
          <a:bodyPr/>
          <a:lstStyle/>
          <a:p>
            <a:r>
              <a:rPr lang="ru-RU" altLang="ru-RU" smtClean="0"/>
              <a:t>Упоминание в ст. 2 «Закона об образовании в РФ» в определении образовательной программы («учебный план»). </a:t>
            </a:r>
          </a:p>
          <a:p>
            <a:r>
              <a:rPr lang="ru-RU" altLang="ru-RU" smtClean="0"/>
              <a:t>В единственном числе, план соответствует программе Организации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03463"/>
            <a:ext cx="10515600" cy="387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22</a:t>
            </a:r>
            <a:r>
              <a:rPr lang="ru-RU" altLang="ru-RU" dirty="0"/>
              <a:t>) учебный план -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 формы промежуточной аттестации обучающихся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Насколько это относится к дошкольному образованию?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01938"/>
            <a:ext cx="10515600" cy="3375025"/>
          </a:xfrm>
        </p:spPr>
        <p:txBody>
          <a:bodyPr/>
          <a:lstStyle/>
          <a:p>
            <a:r>
              <a:rPr lang="ru-RU" altLang="ru-RU" smtClean="0"/>
              <a:t>Учебная деятельность, распределение учебных предметов и т.п. </a:t>
            </a:r>
          </a:p>
          <a:p>
            <a:r>
              <a:rPr lang="ru-RU" altLang="ru-RU" smtClean="0"/>
              <a:t>В ДО нет учебных предметов, дисциплин, модулей, нет учебной деятельности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Планирование с точки зрения ФГОС ДО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mtClean="0"/>
          </a:p>
          <a:p>
            <a:r>
              <a:rPr lang="ru-RU" altLang="ru-RU" smtClean="0"/>
              <a:t>Равно как и отслеживание развития детей (педагогическая и психологическая диагностика) – рабочие инструменты педагога. </a:t>
            </a:r>
            <a:r>
              <a:rPr lang="ru-RU" altLang="ru-RU" b="1" smtClean="0">
                <a:solidFill>
                  <a:srgbClr val="C00000"/>
                </a:solidFill>
              </a:rPr>
              <a:t>Не контролируются извне. </a:t>
            </a:r>
          </a:p>
          <a:p>
            <a:r>
              <a:rPr lang="ru-RU" altLang="ru-RU" smtClean="0"/>
              <a:t>Форма плана – вопрос профессиональной компетенции педагога и рамок применимости плана к конкретной образовательной ситуации в группе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775950" cy="1325563"/>
          </a:xfrm>
        </p:spPr>
        <p:txBody>
          <a:bodyPr/>
          <a:lstStyle/>
          <a:p>
            <a:pPr algn="ctr"/>
            <a:r>
              <a:rPr lang="ru-RU" smtClean="0"/>
              <a:t>Информационное обеспечение</a:t>
            </a:r>
            <a:br>
              <a:rPr lang="ru-RU" smtClean="0"/>
            </a:br>
            <a:r>
              <a:rPr lang="ru-RU" smtClean="0"/>
              <a:t> (ГОАУ ЯО ИРО)</a:t>
            </a:r>
          </a:p>
        </p:txBody>
      </p:sp>
      <p:pic>
        <p:nvPicPr>
          <p:cNvPr id="1536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3638" y="1246188"/>
            <a:ext cx="9980612" cy="5611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Задача, на которую работает Стандарт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2090738"/>
            <a:ext cx="11150600" cy="4086225"/>
          </a:xfrm>
        </p:spPr>
        <p:txBody>
          <a:bodyPr/>
          <a:lstStyle/>
          <a:p>
            <a:r>
              <a:rPr lang="ru-RU" altLang="ru-RU" smtClean="0"/>
              <a:t>Связать планирование с отслеживанием индивидуального развития ребенка в группе детского сада (педагогической диагностикой).</a:t>
            </a:r>
          </a:p>
          <a:p>
            <a:r>
              <a:rPr lang="ru-RU" altLang="ru-RU" smtClean="0"/>
              <a:t>Пути решения: методическая и образовательная работа (педобразование и повышение квалификации педагогов ДОО). Стандарт отказался от формального вменения «мониторирования» развития детей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/>
              <a:t>Педагогическая и психологическая диагностика (мониторинг развития детей)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27275"/>
            <a:ext cx="10515600" cy="4264025"/>
          </a:xfrm>
        </p:spPr>
        <p:txBody>
          <a:bodyPr/>
          <a:lstStyle/>
          <a:p>
            <a:r>
              <a:rPr lang="ru-RU" altLang="ru-RU" smtClean="0"/>
              <a:t>Педагогическая и психологическая диагностика – профессиональный инструмент педагога. </a:t>
            </a:r>
          </a:p>
          <a:p>
            <a:r>
              <a:rPr lang="ru-RU" altLang="ru-RU" smtClean="0"/>
              <a:t>Изучение развития детей в рамках исследовательских программ.</a:t>
            </a:r>
          </a:p>
          <a:p>
            <a:r>
              <a:rPr lang="ru-RU" altLang="ru-RU" smtClean="0"/>
              <a:t>Обратная связь органам управления образования – в рамках этих же программ.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Рабочие программы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Закон об образовании в РФ, ст.2 </a:t>
            </a:r>
          </a:p>
          <a:p>
            <a:pPr>
              <a:buFont typeface="Wingdings" pitchFamily="2" charset="2"/>
              <a:buNone/>
            </a:pPr>
            <a:r>
              <a:rPr lang="ru-RU" altLang="ru-RU" smtClean="0"/>
              <a:t>   «рабочих программ учебных предметов, курсов, дисциплин (модулей)» (п.9.)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Программа развития ДОО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73238"/>
            <a:ext cx="10515600" cy="4746625"/>
          </a:xfrm>
        </p:spPr>
        <p:txBody>
          <a:bodyPr/>
          <a:lstStyle/>
          <a:p>
            <a:r>
              <a:rPr lang="ru-RU" altLang="ru-RU" smtClean="0"/>
              <a:t>Ст. 28 Закона об образовании в РФ</a:t>
            </a:r>
          </a:p>
          <a:p>
            <a:pPr>
              <a:buFont typeface="Wingdings" pitchFamily="2" charset="2"/>
              <a:buNone/>
            </a:pPr>
            <a:r>
              <a:rPr lang="ru-RU" altLang="ru-RU" smtClean="0"/>
              <a:t>   К компетенции образовательной организации в установленной сфере деятельности относятся: </a:t>
            </a:r>
          </a:p>
          <a:p>
            <a:pPr>
              <a:buFont typeface="Wingdings" pitchFamily="2" charset="2"/>
              <a:buNone/>
            </a:pPr>
            <a:r>
              <a:rPr lang="ru-RU" altLang="ru-RU" smtClean="0"/>
              <a:t> 7) разработка и утверждение по согласованию с учредителем программы развития образовательной организации, если иное не установлено настоящим Федеральным законом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smtClean="0"/>
              <a:t>Контроль соотношения частей Программы в ДОО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825625"/>
            <a:ext cx="11020425" cy="4765675"/>
          </a:xfrm>
        </p:spPr>
        <p:txBody>
          <a:bodyPr/>
          <a:lstStyle/>
          <a:p>
            <a:r>
              <a:rPr lang="ru-RU" altLang="ru-RU" smtClean="0"/>
              <a:t>60% - 40% - рекомендуемая норма</a:t>
            </a:r>
          </a:p>
          <a:p>
            <a:r>
              <a:rPr lang="ru-RU" altLang="ru-RU" smtClean="0"/>
              <a:t>Основной смысл разделения – углубление, учет специфических условий</a:t>
            </a:r>
          </a:p>
          <a:p>
            <a:r>
              <a:rPr lang="ru-RU" altLang="ru-RU" smtClean="0"/>
              <a:t>В условиях необязательности уровня ДО пропорция не может являться основанием для формального контроля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60350"/>
            <a:ext cx="11174412" cy="1944688"/>
          </a:xfrm>
        </p:spPr>
        <p:txBody>
          <a:bodyPr/>
          <a:lstStyle/>
          <a:p>
            <a:pPr algn="ctr"/>
            <a:r>
              <a:rPr lang="ru-RU" altLang="ru-RU" sz="4000" smtClean="0"/>
              <a:t>Очередные задачи, которые ставит ФГОС и условия его введения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038" y="2276475"/>
            <a:ext cx="10793412" cy="38560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mtClean="0"/>
          </a:p>
          <a:p>
            <a:r>
              <a:rPr lang="ru-RU" altLang="ru-RU" smtClean="0"/>
              <a:t>Оценка образовательной программы ДОО</a:t>
            </a:r>
          </a:p>
          <a:p>
            <a:endParaRPr lang="ru-RU" altLang="ru-RU" smtClean="0"/>
          </a:p>
          <a:p>
            <a:r>
              <a:rPr lang="ru-RU" altLang="ru-RU" smtClean="0"/>
              <a:t>Разработка системы оценки качества дошкольного образования </a:t>
            </a:r>
          </a:p>
          <a:p>
            <a:endParaRPr lang="ru-RU" altLang="ru-RU" smtClean="0"/>
          </a:p>
          <a:p>
            <a:r>
              <a:rPr lang="ru-RU" altLang="ru-RU" smtClean="0"/>
              <a:t>Работа с навигатором примерных программ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pPr algn="ctr"/>
            <a:r>
              <a:rPr lang="ru-RU" altLang="ru-RU" smtClean="0"/>
              <a:t>Примерные основные образовательные программы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2528888"/>
            <a:ext cx="11079163" cy="4168775"/>
          </a:xfrm>
        </p:spPr>
        <p:txBody>
          <a:bodyPr/>
          <a:lstStyle/>
          <a:p>
            <a:r>
              <a:rPr lang="ru-RU" altLang="ru-RU" smtClean="0"/>
              <a:t>Степень использования в основной программе: «с опорой» или «с учетом»  (Закон, ФГОС ДО)</a:t>
            </a:r>
          </a:p>
          <a:p>
            <a:r>
              <a:rPr lang="ru-RU" altLang="ru-RU" smtClean="0"/>
              <a:t>Насколько 2 части – обязательная и формируемая участниками образовательных отношений должны быть отражены. Их пропорция, принципиальное присутствие части, формируемой участниками обр. отношений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365125"/>
            <a:ext cx="11328400" cy="1325563"/>
          </a:xfrm>
        </p:spPr>
        <p:txBody>
          <a:bodyPr/>
          <a:lstStyle/>
          <a:p>
            <a:pPr algn="ctr"/>
            <a:r>
              <a:rPr lang="ru-RU" altLang="ru-RU" smtClean="0"/>
              <a:t>Оценка качества дошкольного образования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9307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altLang="ru-RU" smtClean="0"/>
              <a:t>Оценка качества всегда связана с поставленными </a:t>
            </a:r>
            <a:r>
              <a:rPr lang="ru-RU" altLang="ru-RU" smtClean="0">
                <a:solidFill>
                  <a:schemeClr val="hlink"/>
                </a:solidFill>
              </a:rPr>
              <a:t>целями</a:t>
            </a:r>
          </a:p>
          <a:p>
            <a:pPr algn="just">
              <a:buFont typeface="Wingdings" pitchFamily="2" charset="2"/>
              <a:buNone/>
            </a:pPr>
            <a:endParaRPr lang="ru-RU" altLang="ru-RU" smtClean="0"/>
          </a:p>
          <a:p>
            <a:pPr algn="just">
              <a:buFont typeface="Wingdings" pitchFamily="2" charset="2"/>
              <a:buNone/>
            </a:pPr>
            <a:r>
              <a:rPr lang="ru-RU" altLang="ru-RU" smtClean="0"/>
              <a:t>Оценка качества образования носит не формальный,  а </a:t>
            </a:r>
            <a:r>
              <a:rPr lang="ru-RU" altLang="ru-RU" smtClean="0">
                <a:solidFill>
                  <a:schemeClr val="hlink"/>
                </a:solidFill>
              </a:rPr>
              <a:t>содержательный характер</a:t>
            </a:r>
            <a:r>
              <a:rPr lang="ru-RU" altLang="ru-RU" smtClean="0"/>
              <a:t> (соотносится с целями и задачами, представленными в Стандарте)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500063"/>
            <a:ext cx="10515600" cy="1325562"/>
          </a:xfrm>
        </p:spPr>
        <p:txBody>
          <a:bodyPr/>
          <a:lstStyle/>
          <a:p>
            <a:pPr algn="ctr"/>
            <a:r>
              <a:rPr lang="ru-RU" altLang="ru-RU" smtClean="0"/>
              <a:t>Оценка качества дошкольного образования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11413"/>
            <a:ext cx="10515600" cy="4357687"/>
          </a:xfrm>
        </p:spPr>
        <p:txBody>
          <a:bodyPr/>
          <a:lstStyle/>
          <a:p>
            <a:r>
              <a:rPr lang="ru-RU" altLang="ru-RU" smtClean="0"/>
              <a:t>Стандарт предполагает оценку качества по условиям (то, что можно контролировать)</a:t>
            </a:r>
          </a:p>
          <a:p>
            <a:r>
              <a:rPr lang="ru-RU" altLang="ru-RU" smtClean="0"/>
              <a:t>Под условиями понимается создание образовательной среды развития ребенка, включая развивающее взаимодействие в системе «взрослый – дети»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3200" smtClean="0"/>
              <a:t>Требования к результатам освоения Программы представлены в </a:t>
            </a:r>
            <a:r>
              <a:rPr lang="ru-RU" altLang="ru-RU" sz="3200" smtClean="0">
                <a:solidFill>
                  <a:schemeClr val="hlink"/>
                </a:solidFill>
              </a:rPr>
              <a:t>виде ее целевых ориентиров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2136775"/>
            <a:ext cx="11269663" cy="39957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/>
              <a:t>   К результатам можно стремиться, но невозможно их гарантировать.</a:t>
            </a:r>
            <a:br>
              <a:rPr lang="ru-RU" altLang="ru-RU" smtClean="0"/>
            </a:br>
            <a:r>
              <a:rPr lang="ru-RU" altLang="ru-RU" smtClean="0"/>
              <a:t>Особенности возраста:</a:t>
            </a:r>
          </a:p>
          <a:p>
            <a:r>
              <a:rPr lang="ru-RU" altLang="ru-RU" smtClean="0"/>
              <a:t>Больший индивидуальный разброс - гибкость, пластичность, многообразие вариантов развития в дошкольном возрасте</a:t>
            </a:r>
          </a:p>
          <a:p>
            <a:r>
              <a:rPr lang="ru-RU" altLang="ru-RU" smtClean="0"/>
              <a:t>Непосредственность, как возрастная характеристика. Отсутствует субъект ответственности (ребенок не ответствен)</a:t>
            </a:r>
          </a:p>
          <a:p>
            <a:pPr>
              <a:buFont typeface="Wingdings" pitchFamily="2" charset="2"/>
              <a:buNone/>
            </a:pPr>
            <a:endParaRPr lang="ru-RU" altLang="ru-RU" sz="1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 l="1109" t="12103" r="-1109" b="6404"/>
          <a:stretch>
            <a:fillRect/>
          </a:stretch>
        </p:blipFill>
        <p:spPr bwMode="auto">
          <a:xfrm>
            <a:off x="268288" y="501650"/>
            <a:ext cx="11655425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33375"/>
            <a:ext cx="11329987" cy="935038"/>
          </a:xfrm>
        </p:spPr>
        <p:txBody>
          <a:bodyPr/>
          <a:lstStyle/>
          <a:p>
            <a:pPr algn="ctr"/>
            <a:r>
              <a:rPr lang="ru-RU" altLang="ru-RU" smtClean="0"/>
              <a:t>Особенности системы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484313"/>
            <a:ext cx="10866438" cy="52022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mtClean="0"/>
          </a:p>
          <a:p>
            <a:pPr>
              <a:lnSpc>
                <a:spcPct val="80000"/>
              </a:lnSpc>
            </a:pPr>
            <a:r>
              <a:rPr lang="ru-RU" altLang="ru-RU" smtClean="0"/>
              <a:t>ДО – необязательный уровень образования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Множество посторонних факторов, влияющих на результаты (вклад ДОО – около 30%)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Невозможна аттестация по результату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   ДОО становится </a:t>
            </a:r>
            <a:r>
              <a:rPr lang="ru-RU" altLang="ru-RU" smtClean="0">
                <a:solidFill>
                  <a:schemeClr val="hlink"/>
                </a:solidFill>
              </a:rPr>
              <a:t>единственным</a:t>
            </a:r>
            <a:r>
              <a:rPr lang="ru-RU" altLang="ru-RU" smtClean="0"/>
              <a:t> ответственным за результат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Проблемы измерения: тест «с высокими ставками». Проблема обеспечения транслируемых, валидных, независимых инструментов и процедуры оценки результатов.</a:t>
            </a:r>
            <a:endParaRPr lang="en-US" altLang="ru-RU" sz="40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dirty="0" smtClean="0"/>
              <a:t>«Детские результаты» не </a:t>
            </a:r>
            <a:r>
              <a:rPr lang="ru-RU" altLang="ru-RU" sz="4000" dirty="0"/>
              <a:t>могут служить </a:t>
            </a:r>
            <a:r>
              <a:rPr lang="ru-RU" altLang="ru-RU" sz="3200" dirty="0"/>
              <a:t>непосредственным основанием при решении управленческих задач</a:t>
            </a:r>
            <a:r>
              <a:rPr lang="ru-RU" altLang="ru-RU" sz="4000" dirty="0"/>
              <a:t>: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87600"/>
            <a:ext cx="10515600" cy="3789363"/>
          </a:xfrm>
        </p:spPr>
        <p:txBody>
          <a:bodyPr/>
          <a:lstStyle/>
          <a:p>
            <a:r>
              <a:rPr lang="ru-RU" altLang="ru-RU" sz="3200" smtClean="0"/>
              <a:t>аттестация педагогических кадров, </a:t>
            </a:r>
          </a:p>
          <a:p>
            <a:r>
              <a:rPr lang="ru-RU" altLang="ru-RU" sz="3200" smtClean="0"/>
              <a:t>оценка качества образования,  </a:t>
            </a:r>
          </a:p>
          <a:p>
            <a:r>
              <a:rPr lang="ru-RU" altLang="ru-RU" sz="320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r>
              <a:rPr lang="ru-RU" altLang="ru-RU" sz="3200" smtClean="0"/>
              <a:t>распределение стимулирующего фонда оплаты труда работников Организации.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831850" y="263525"/>
            <a:ext cx="10515600" cy="2852738"/>
          </a:xfrm>
        </p:spPr>
        <p:txBody>
          <a:bodyPr/>
          <a:lstStyle/>
          <a:p>
            <a:pPr algn="ctr"/>
            <a:r>
              <a:rPr lang="ru-RU" smtClean="0"/>
              <a:t>Спасибо за внимание</a:t>
            </a:r>
            <a:br>
              <a:rPr lang="ru-RU" smtClean="0"/>
            </a:br>
            <a:r>
              <a:rPr lang="ru-RU" smtClean="0"/>
              <a:t>Готовы ответить на вопросы</a:t>
            </a:r>
          </a:p>
        </p:txBody>
      </p:sp>
      <p:sp>
        <p:nvSpPr>
          <p:cNvPr id="47106" name="Текст 2"/>
          <p:cNvSpPr>
            <a:spLocks noGrp="1"/>
          </p:cNvSpPr>
          <p:nvPr>
            <p:ph type="body" idx="1"/>
          </p:nvPr>
        </p:nvSpPr>
        <p:spPr>
          <a:xfrm>
            <a:off x="604838" y="3479800"/>
            <a:ext cx="10515600" cy="3262313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Контакты: Адрес: 150014, </a:t>
            </a:r>
          </a:p>
          <a:p>
            <a:r>
              <a:rPr lang="ru-RU" smtClean="0">
                <a:solidFill>
                  <a:schemeClr val="tx1"/>
                </a:solidFill>
              </a:rPr>
              <a:t>г. Ярославль, </a:t>
            </a:r>
          </a:p>
          <a:p>
            <a:r>
              <a:rPr lang="ru-RU" smtClean="0">
                <a:solidFill>
                  <a:schemeClr val="tx1"/>
                </a:solidFill>
              </a:rPr>
              <a:t>ул. Богдановича, 16</a:t>
            </a:r>
          </a:p>
          <a:p>
            <a:r>
              <a:rPr lang="ru-RU" smtClean="0">
                <a:solidFill>
                  <a:schemeClr val="tx1"/>
                </a:solidFill>
              </a:rPr>
              <a:t>каб. 307, 313</a:t>
            </a:r>
          </a:p>
          <a:p>
            <a:r>
              <a:rPr lang="ru-RU" smtClean="0">
                <a:solidFill>
                  <a:schemeClr val="tx1"/>
                </a:solidFill>
              </a:rPr>
              <a:t>Тел.:(8-4852) 45-99-39</a:t>
            </a:r>
          </a:p>
          <a:p>
            <a:r>
              <a:rPr lang="ru-RU" smtClean="0">
                <a:solidFill>
                  <a:schemeClr val="tx1"/>
                </a:solidFill>
              </a:rPr>
              <a:t>E-mail: kdno@iro.yar.ru, kdno@yandex.ru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55163" y="4645025"/>
            <a:ext cx="15652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2047875" y="6210300"/>
            <a:ext cx="5349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http://www.openclass.ru/node/441086</a:t>
            </a:r>
            <a:endParaRPr lang="ru-RU">
              <a:latin typeface="Calibri" pitchFamily="34" charset="0"/>
            </a:endParaRPr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265113"/>
            <a:ext cx="11726863" cy="65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Мониторинг введения ФГОС ДО. Организация, проведение, результаты </a:t>
            </a:r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5750" y="1717675"/>
            <a:ext cx="9142413" cy="5140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Где мы «провалились»</a:t>
            </a:r>
            <a:br>
              <a:rPr lang="ru-RU" smtClean="0"/>
            </a:br>
            <a:r>
              <a:rPr lang="ru-RU" smtClean="0"/>
              <a:t>(результаты ниже среднего)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838200" y="2143125"/>
            <a:ext cx="10515600" cy="4545013"/>
          </a:xfrm>
        </p:spPr>
        <p:txBody>
          <a:bodyPr/>
          <a:lstStyle/>
          <a:p>
            <a:r>
              <a:rPr lang="ru-RU" sz="3200" smtClean="0"/>
              <a:t>Формы работы с родителями</a:t>
            </a:r>
          </a:p>
          <a:p>
            <a:r>
              <a:rPr lang="ru-RU" sz="3200" smtClean="0"/>
              <a:t>Количество сложных идей</a:t>
            </a:r>
          </a:p>
          <a:p>
            <a:r>
              <a:rPr lang="ru-RU" sz="3200" smtClean="0"/>
              <a:t>Методическое обеспечение</a:t>
            </a:r>
          </a:p>
          <a:p>
            <a:r>
              <a:rPr lang="ru-RU" sz="3200" smtClean="0"/>
              <a:t>Готовность педагогов к реализации стандарта</a:t>
            </a:r>
          </a:p>
          <a:p>
            <a:r>
              <a:rPr lang="ru-RU" sz="3200" smtClean="0"/>
              <a:t>Готовность организаций к реализации стандарта</a:t>
            </a:r>
          </a:p>
          <a:p>
            <a:r>
              <a:rPr lang="ru-RU" sz="3200" smtClean="0"/>
              <a:t>Наличие инновационного опыта</a:t>
            </a:r>
          </a:p>
          <a:p>
            <a:r>
              <a:rPr lang="ru-RU" sz="3200" smtClean="0"/>
              <a:t>Развитие детей в конкретных областях (наличие парциальных программ)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Как «готовились» к реализации ФГОС: повышение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963" y="1976438"/>
            <a:ext cx="10515600" cy="4625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КПК в соответствии с планом ИРО - 72 час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КПК в соответствии с планом </a:t>
            </a:r>
            <a:r>
              <a:rPr lang="ru-RU" dirty="0" smtClean="0"/>
              <a:t>ИРО - </a:t>
            </a:r>
            <a:r>
              <a:rPr lang="ru-RU" dirty="0"/>
              <a:t>72 час </a:t>
            </a:r>
            <a:r>
              <a:rPr lang="ru-RU" dirty="0" smtClean="0"/>
              <a:t> (тьюторы)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КПК в форме </a:t>
            </a:r>
            <a:r>
              <a:rPr lang="ru-RU" dirty="0" err="1" smtClean="0"/>
              <a:t>вебинаров</a:t>
            </a:r>
            <a:r>
              <a:rPr lang="ru-RU" dirty="0" smtClean="0"/>
              <a:t> ИРО – 16 час (4 программы)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«массовые сессии» – специальная программа – 16 час.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Наше общее дело</a:t>
            </a: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770563" y="4032250"/>
            <a:ext cx="846137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Вопросы от директоров ДОО, педагогов: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2133600"/>
            <a:ext cx="11506200" cy="4103688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Что принципиально нового несет ФГОС ДО?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Как будет оцениваться качество  ДО?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Как теперь нужно называть: НОД или занятия?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Остается ли календарно-тематическое планирование?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Стоит ли приступать к написанию ООП, если реестра нет? Например, во вновь лицензируемых ДОО.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Вопросы от директоров ДОО, педагогов (продолжение)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838200" y="2244725"/>
            <a:ext cx="9650413" cy="4208463"/>
          </a:xfrm>
        </p:spPr>
        <p:txBody>
          <a:bodyPr/>
          <a:lstStyle/>
          <a:p>
            <a:r>
              <a:rPr lang="ru-RU" altLang="ru-RU" smtClean="0"/>
              <a:t>Что делать детскому саду, если их  примерная программа не будет внесена в реестр?</a:t>
            </a:r>
          </a:p>
          <a:p>
            <a:r>
              <a:rPr lang="ru-RU" altLang="ru-RU" smtClean="0"/>
              <a:t>Чем отличается работа с родителями по ФГТ и ФГОС?</a:t>
            </a:r>
          </a:p>
          <a:p>
            <a:r>
              <a:rPr lang="ru-RU" altLang="ru-RU" smtClean="0"/>
              <a:t>Неужели мониторинги развития детей теперь запрещены?</a:t>
            </a:r>
          </a:p>
          <a:p>
            <a:r>
              <a:rPr lang="ru-RU" altLang="ru-RU" smtClean="0"/>
              <a:t>Региональные (муниципальные) мониторинги введения ФГОС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1027</Words>
  <Application>Microsoft Office PowerPoint</Application>
  <PresentationFormat>Произвольный</PresentationFormat>
  <Paragraphs>131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ФГОС дошкольного образования: из настоящего – в будущее</vt:lpstr>
      <vt:lpstr>Информационное обеспечение  (ГОАУ ЯО ИРО)</vt:lpstr>
      <vt:lpstr>Презентация PowerPoint</vt:lpstr>
      <vt:lpstr>Презентация PowerPoint</vt:lpstr>
      <vt:lpstr>Мониторинг введения ФГОС ДО. Организация, проведение, результаты </vt:lpstr>
      <vt:lpstr>Где мы «провалились» (результаты ниже среднего)</vt:lpstr>
      <vt:lpstr>Как «готовились» к реализации ФГОС: повышение квалификации</vt:lpstr>
      <vt:lpstr>Вопросы от директоров ДОО, педагогов:</vt:lpstr>
      <vt:lpstr>Вопросы от директоров ДОО, педагогов (продолжение)</vt:lpstr>
      <vt:lpstr>Стандарт </vt:lpstr>
      <vt:lpstr>ООП (Программа) – в центре образовательных отношений</vt:lpstr>
      <vt:lpstr>Могут ли сады самостоятельно разрабатывать программы?</vt:lpstr>
      <vt:lpstr>Стандарт условий</vt:lpstr>
      <vt:lpstr>Что должно было измениться сразу</vt:lpstr>
      <vt:lpstr>Практика  Горячие точки</vt:lpstr>
      <vt:lpstr>Планирование</vt:lpstr>
      <vt:lpstr>Презентация PowerPoint</vt:lpstr>
      <vt:lpstr>Насколько это относится к дошкольному образованию?</vt:lpstr>
      <vt:lpstr>Планирование с точки зрения ФГОС ДО</vt:lpstr>
      <vt:lpstr>Задача, на которую работает Стандарт</vt:lpstr>
      <vt:lpstr>Педагогическая и психологическая диагностика (мониторинг развития детей)</vt:lpstr>
      <vt:lpstr>Рабочие программы </vt:lpstr>
      <vt:lpstr>Программа развития ДОО</vt:lpstr>
      <vt:lpstr>Контроль соотношения частей Программы в ДОО </vt:lpstr>
      <vt:lpstr>Очередные задачи, которые ставит ФГОС и условия его введения</vt:lpstr>
      <vt:lpstr>Примерные основные образовательные программы</vt:lpstr>
      <vt:lpstr>Оценка качества дошкольного образования</vt:lpstr>
      <vt:lpstr>Оценка качества дошкольного образования</vt:lpstr>
      <vt:lpstr>Требования к результатам освоения Программы представлены в виде ее целевых ориентиров</vt:lpstr>
      <vt:lpstr>Особенности системы</vt:lpstr>
      <vt:lpstr>«Детские результаты» не могут служить непосредственным основанием при решении управленческих задач:</vt:lpstr>
      <vt:lpstr>Спасибо за внимание Готовы ответить на вопросы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и реализация ФГОС ДО в регионе:  результаты мониторинга</dc:title>
  <dc:creator>elena</dc:creator>
  <cp:lastModifiedBy>Татьяна Николаевна Захарова</cp:lastModifiedBy>
  <cp:revision>22</cp:revision>
  <dcterms:created xsi:type="dcterms:W3CDTF">2014-06-20T05:33:30Z</dcterms:created>
  <dcterms:modified xsi:type="dcterms:W3CDTF">2018-02-26T07:52:46Z</dcterms:modified>
</cp:coreProperties>
</file>